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259" r:id="rId3"/>
    <p:sldId id="262" r:id="rId4"/>
    <p:sldId id="264" r:id="rId5"/>
    <p:sldId id="258" r:id="rId6"/>
    <p:sldId id="260" r:id="rId7"/>
    <p:sldId id="263" r:id="rId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1BA23-E516-4E2F-9DD3-C9F102AC066C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4B1A2E-1508-4B9C-A9AB-F30EEB65A7D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744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2320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014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7798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339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4058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58794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509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6223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33990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6913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418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42447-D9DC-4205-BEF5-56ABE45B9331}" type="datetimeFigureOut">
              <a:rPr lang="ko-KR" altLang="en-US" smtClean="0"/>
              <a:t>2022-03-04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7EE53-76E9-4FF4-9A3F-58FB6457AD4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56192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554" y="2003178"/>
            <a:ext cx="3893305" cy="3541096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8938" y="3064900"/>
            <a:ext cx="7224386" cy="19508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992255" y="5772430"/>
            <a:ext cx="28680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웹 서버 적용된 </a:t>
            </a:r>
            <a:r>
              <a:rPr lang="en-US" altLang="ko-KR" dirty="0" smtClean="0"/>
              <a:t>SSL</a:t>
            </a:r>
            <a:r>
              <a:rPr lang="ko-KR" altLang="en-US" dirty="0" smtClean="0"/>
              <a:t>인증서</a:t>
            </a:r>
            <a:endParaRPr lang="ko-KR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142501" y="5772430"/>
            <a:ext cx="2473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웹방화벽</a:t>
            </a:r>
            <a:r>
              <a:rPr lang="ko-KR" altLang="en-US" dirty="0" smtClean="0"/>
              <a:t> </a:t>
            </a:r>
            <a:r>
              <a:rPr lang="en-US" altLang="ko-KR" dirty="0" smtClean="0"/>
              <a:t>SSL</a:t>
            </a:r>
            <a:r>
              <a:rPr lang="ko-KR" altLang="en-US" dirty="0" smtClean="0"/>
              <a:t>프로파일</a:t>
            </a:r>
            <a:endParaRPr lang="ko-KR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91553" y="474560"/>
            <a:ext cx="10897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** </a:t>
            </a:r>
            <a:r>
              <a:rPr lang="en-US" altLang="ko-KR" dirty="0" smtClean="0"/>
              <a:t>SSL </a:t>
            </a:r>
            <a:r>
              <a:rPr lang="ko-KR" altLang="en-US" dirty="0" smtClean="0"/>
              <a:t>인증서는 </a:t>
            </a:r>
            <a:r>
              <a:rPr lang="en-US" altLang="ko-KR" b="1" dirty="0" smtClean="0">
                <a:solidFill>
                  <a:srgbClr val="FF0000"/>
                </a:solidFill>
              </a:rPr>
              <a:t>root CA</a:t>
            </a:r>
            <a:r>
              <a:rPr lang="en-US" altLang="ko-KR" dirty="0" smtClean="0"/>
              <a:t> </a:t>
            </a:r>
            <a:r>
              <a:rPr lang="en-US" altLang="ko-KR" b="1" dirty="0" smtClean="0">
                <a:solidFill>
                  <a:srgbClr val="FF0000"/>
                </a:solidFill>
              </a:rPr>
              <a:t>&gt; Chain CA &gt; </a:t>
            </a:r>
            <a:r>
              <a:rPr lang="ko-KR" altLang="en-US" b="1" dirty="0" smtClean="0">
                <a:solidFill>
                  <a:srgbClr val="FF0000"/>
                </a:solidFill>
              </a:rPr>
              <a:t>도메인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트리 구조</a:t>
            </a:r>
            <a:r>
              <a:rPr lang="ko-KR" altLang="en-US" dirty="0" smtClean="0"/>
              <a:t>로 되어 있음</a:t>
            </a:r>
            <a:r>
              <a:rPr lang="en-US" altLang="ko-KR" dirty="0" smtClean="0"/>
              <a:t>.</a:t>
            </a:r>
            <a:endParaRPr lang="en-US" altLang="ko-KR" dirty="0" smtClean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334036" y="2003178"/>
            <a:ext cx="1450886" cy="160966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Root CA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↓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Chain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↓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도메인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10447889" y="1875856"/>
            <a:ext cx="1450886" cy="1609660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도메인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↓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Chain CA</a:t>
            </a:r>
          </a:p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↓</a:t>
            </a:r>
            <a:endParaRPr lang="en-US" altLang="ko-KR" dirty="0" smtClean="0">
              <a:solidFill>
                <a:schemeClr val="tx1"/>
              </a:solidFill>
            </a:endParaRPr>
          </a:p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Root CA</a:t>
            </a:r>
          </a:p>
        </p:txBody>
      </p:sp>
    </p:spTree>
    <p:extLst>
      <p:ext uri="{BB962C8B-B14F-4D97-AF65-F5344CB8AC3E}">
        <p14:creationId xmlns:p14="http://schemas.microsoft.com/office/powerpoint/2010/main" val="770967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741" y="243318"/>
            <a:ext cx="9573296" cy="6386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045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869" y="293723"/>
            <a:ext cx="9398710" cy="6342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873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222" y="355844"/>
            <a:ext cx="8818686" cy="6259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077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390" y="1267415"/>
            <a:ext cx="8525636" cy="2074526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3390" y="4238350"/>
            <a:ext cx="8252634" cy="2083319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612530" y="351694"/>
            <a:ext cx="808306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/>
              <a:t>** </a:t>
            </a:r>
            <a:r>
              <a:rPr lang="ko-KR" altLang="en-US" dirty="0" smtClean="0"/>
              <a:t>웹 방화벽 등록 </a:t>
            </a:r>
            <a:r>
              <a:rPr lang="en-US" altLang="ko-KR" dirty="0" smtClean="0"/>
              <a:t>SSL</a:t>
            </a:r>
            <a:r>
              <a:rPr lang="ko-KR" altLang="en-US" dirty="0" smtClean="0"/>
              <a:t>인증서는 </a:t>
            </a:r>
            <a:r>
              <a:rPr lang="en-US" altLang="ko-KR" b="1" dirty="0" smtClean="0">
                <a:solidFill>
                  <a:srgbClr val="FF0000"/>
                </a:solidFill>
              </a:rPr>
              <a:t>Apache, IIS</a:t>
            </a:r>
            <a:r>
              <a:rPr lang="ko-KR" altLang="en-US" b="1" dirty="0" smtClean="0">
                <a:solidFill>
                  <a:srgbClr val="FF0000"/>
                </a:solidFill>
              </a:rPr>
              <a:t>용 인증서</a:t>
            </a:r>
            <a:r>
              <a:rPr lang="ko-KR" altLang="en-US" dirty="0" smtClean="0"/>
              <a:t> 요청하면 됨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8" name="직사각형 7"/>
          <p:cNvSpPr/>
          <p:nvPr/>
        </p:nvSpPr>
        <p:spPr>
          <a:xfrm>
            <a:off x="4096112" y="3183877"/>
            <a:ext cx="2501006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[</a:t>
            </a:r>
            <a:r>
              <a:rPr lang="en-US" altLang="ko-KR" b="1" dirty="0" err="1"/>
              <a:t>Apche</a:t>
            </a:r>
            <a:r>
              <a:rPr lang="en-US" altLang="ko-KR" b="1" dirty="0"/>
              <a:t> </a:t>
            </a:r>
            <a:r>
              <a:rPr lang="ko-KR" altLang="en-US" b="1" dirty="0"/>
              <a:t>용 </a:t>
            </a:r>
            <a:r>
              <a:rPr lang="en-US" altLang="ko-KR" b="1" dirty="0"/>
              <a:t>SSL</a:t>
            </a:r>
            <a:r>
              <a:rPr lang="ko-KR" altLang="en-US" b="1" dirty="0"/>
              <a:t>인증서</a:t>
            </a:r>
            <a:r>
              <a:rPr lang="en-US" altLang="ko-KR" b="1" dirty="0"/>
              <a:t>]</a:t>
            </a:r>
            <a:endParaRPr lang="ko-KR" altLang="en-US" b="1" dirty="0"/>
          </a:p>
        </p:txBody>
      </p:sp>
      <p:sp>
        <p:nvSpPr>
          <p:cNvPr id="18" name="직사각형 17"/>
          <p:cNvSpPr/>
          <p:nvPr/>
        </p:nvSpPr>
        <p:spPr>
          <a:xfrm>
            <a:off x="4301296" y="6190846"/>
            <a:ext cx="2090637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/>
              <a:t>[IIS </a:t>
            </a:r>
            <a:r>
              <a:rPr lang="ko-KR" altLang="en-US" b="1" dirty="0"/>
              <a:t>용 </a:t>
            </a:r>
            <a:r>
              <a:rPr lang="en-US" altLang="ko-KR" b="1" dirty="0"/>
              <a:t>SSL</a:t>
            </a:r>
            <a:r>
              <a:rPr lang="ko-KR" altLang="en-US" b="1" dirty="0"/>
              <a:t>인증서</a:t>
            </a:r>
            <a:r>
              <a:rPr lang="en-US" altLang="ko-KR" b="1" dirty="0"/>
              <a:t>]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383093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12530" y="351694"/>
            <a:ext cx="112307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** </a:t>
            </a:r>
            <a:r>
              <a:rPr lang="ko-KR" altLang="en-US" dirty="0"/>
              <a:t>웹방화벽에는 </a:t>
            </a:r>
            <a:r>
              <a:rPr lang="ko-KR" altLang="en-US" b="1" dirty="0"/>
              <a:t>체인 인증서 파일을 </a:t>
            </a:r>
            <a:r>
              <a:rPr lang="en-US" altLang="ko-KR" b="1" dirty="0"/>
              <a:t>1</a:t>
            </a:r>
            <a:r>
              <a:rPr lang="ko-KR" altLang="en-US" b="1" dirty="0"/>
              <a:t>개만 업로드 가능</a:t>
            </a:r>
            <a:r>
              <a:rPr lang="ko-KR" altLang="en-US" dirty="0"/>
              <a:t>하기 때문에 </a:t>
            </a:r>
            <a:r>
              <a:rPr lang="ko-KR" altLang="en-US" b="1" dirty="0"/>
              <a:t>통합된 </a:t>
            </a:r>
            <a:r>
              <a:rPr lang="en-US" altLang="ko-KR" b="1" dirty="0"/>
              <a:t>root-ca </a:t>
            </a:r>
            <a:r>
              <a:rPr lang="ko-KR" altLang="en-US" b="1" dirty="0"/>
              <a:t>인증서나</a:t>
            </a:r>
            <a:endParaRPr lang="en-US" altLang="ko-KR" b="1" dirty="0"/>
          </a:p>
          <a:p>
            <a:r>
              <a:rPr lang="en-US" altLang="ko-KR" b="1" dirty="0"/>
              <a:t>   chain-bundle </a:t>
            </a:r>
            <a:r>
              <a:rPr lang="ko-KR" altLang="en-US" b="1" dirty="0"/>
              <a:t>인증서를 등록</a:t>
            </a:r>
            <a:r>
              <a:rPr lang="ko-KR" altLang="en-US" dirty="0"/>
              <a:t>하면 됨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7" name="직사각형 16"/>
          <p:cNvSpPr/>
          <p:nvPr/>
        </p:nvSpPr>
        <p:spPr>
          <a:xfrm>
            <a:off x="612530" y="1470654"/>
            <a:ext cx="8083061" cy="1500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/>
              <a:t>[</a:t>
            </a:r>
            <a:r>
              <a:rPr lang="en-US" altLang="ko-KR" sz="1600" b="1" dirty="0" err="1" smtClean="0"/>
              <a:t>Apche</a:t>
            </a:r>
            <a:r>
              <a:rPr lang="en-US" altLang="ko-KR" sz="1600" b="1" dirty="0" smtClean="0"/>
              <a:t> </a:t>
            </a:r>
            <a:r>
              <a:rPr lang="ko-KR" altLang="en-US" sz="1600" b="1" dirty="0"/>
              <a:t>용 </a:t>
            </a:r>
            <a:r>
              <a:rPr lang="en-US" altLang="ko-KR" sz="1600" b="1" dirty="0"/>
              <a:t>SSL</a:t>
            </a:r>
            <a:r>
              <a:rPr lang="ko-KR" altLang="en-US" sz="1600" b="1" dirty="0" smtClean="0"/>
              <a:t>인증서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STAR.</a:t>
            </a:r>
            <a:r>
              <a:rPr lang="ko-KR" altLang="en-US" sz="1500" dirty="0" smtClean="0"/>
              <a:t>도메인</a:t>
            </a:r>
            <a:r>
              <a:rPr lang="en-US" altLang="ko-KR" sz="1500" dirty="0" smtClean="0"/>
              <a:t>.or.kr.crt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도메인 인증서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chainca.crt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(Chain +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rootCA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병합 인증서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STAR</a:t>
            </a:r>
            <a:r>
              <a:rPr lang="en-US" altLang="ko-KR" sz="1500" dirty="0"/>
              <a:t>.</a:t>
            </a:r>
            <a:r>
              <a:rPr lang="ko-KR" altLang="en-US" sz="1500" dirty="0"/>
              <a:t>도메인</a:t>
            </a:r>
            <a:r>
              <a:rPr lang="en-US" altLang="ko-KR" sz="1500" dirty="0"/>
              <a:t>.</a:t>
            </a:r>
            <a:r>
              <a:rPr lang="en-US" altLang="ko-KR" sz="1500" dirty="0" err="1" smtClean="0"/>
              <a:t>or.kr.key</a:t>
            </a:r>
            <a:r>
              <a:rPr lang="en-US" altLang="ko-KR" sz="1500" dirty="0" smtClean="0"/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(key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파일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  <a:endParaRPr lang="en-US" altLang="ko-KR" sz="1500" b="1" dirty="0">
              <a:solidFill>
                <a:srgbClr val="FF0000"/>
              </a:solidFill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9979" y="3563097"/>
            <a:ext cx="3176675" cy="1826588"/>
          </a:xfrm>
          <a:prstGeom prst="rect">
            <a:avLst/>
          </a:prstGeom>
        </p:spPr>
      </p:pic>
      <p:cxnSp>
        <p:nvCxnSpPr>
          <p:cNvPr id="13" name="직선 화살표 연결선 12"/>
          <p:cNvCxnSpPr/>
          <p:nvPr/>
        </p:nvCxnSpPr>
        <p:spPr>
          <a:xfrm flipV="1">
            <a:off x="3341077" y="4132385"/>
            <a:ext cx="3279530" cy="1758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타원 14"/>
          <p:cNvSpPr/>
          <p:nvPr/>
        </p:nvSpPr>
        <p:spPr>
          <a:xfrm>
            <a:off x="4906107" y="2179054"/>
            <a:ext cx="1714500" cy="1055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smtClean="0">
                <a:solidFill>
                  <a:schemeClr val="tx1"/>
                </a:solidFill>
              </a:rPr>
              <a:t>Chain </a:t>
            </a: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인증서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sp>
        <p:nvSpPr>
          <p:cNvPr id="18" name="타원 17"/>
          <p:cNvSpPr/>
          <p:nvPr/>
        </p:nvSpPr>
        <p:spPr>
          <a:xfrm>
            <a:off x="4906107" y="4772012"/>
            <a:ext cx="1714500" cy="1055077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500" b="1" dirty="0" err="1" smtClean="0">
                <a:solidFill>
                  <a:schemeClr val="tx1"/>
                </a:solidFill>
              </a:rPr>
              <a:t>rootCA</a:t>
            </a:r>
            <a:r>
              <a:rPr lang="en-US" altLang="ko-KR" sz="1500" b="1" dirty="0" smtClean="0">
                <a:solidFill>
                  <a:schemeClr val="tx1"/>
                </a:solidFill>
              </a:rPr>
              <a:t> </a:t>
            </a:r>
          </a:p>
          <a:p>
            <a:pPr algn="ctr"/>
            <a:r>
              <a:rPr lang="ko-KR" altLang="en-US" sz="1500" b="1" dirty="0" smtClean="0">
                <a:solidFill>
                  <a:schemeClr val="tx1"/>
                </a:solidFill>
              </a:rPr>
              <a:t>인증서</a:t>
            </a:r>
            <a:endParaRPr lang="ko-KR" altLang="en-US" sz="1500" b="1" dirty="0">
              <a:solidFill>
                <a:schemeClr val="tx1"/>
              </a:solidFill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0607" y="1019907"/>
            <a:ext cx="5292970" cy="5688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2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612530" y="351694"/>
            <a:ext cx="95865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 smtClean="0"/>
              <a:t>**</a:t>
            </a:r>
            <a:r>
              <a:rPr lang="en-US" altLang="ko-KR" dirty="0"/>
              <a:t> </a:t>
            </a:r>
            <a:r>
              <a:rPr lang="en-US" altLang="ko-KR" dirty="0" smtClean="0"/>
              <a:t>IIS </a:t>
            </a:r>
            <a:r>
              <a:rPr lang="ko-KR" altLang="en-US" dirty="0" smtClean="0"/>
              <a:t>용 </a:t>
            </a:r>
            <a:r>
              <a:rPr lang="en-US" altLang="ko-KR" dirty="0" smtClean="0"/>
              <a:t>SSL</a:t>
            </a:r>
            <a:r>
              <a:rPr lang="ko-KR" altLang="en-US" dirty="0" smtClean="0"/>
              <a:t>인증서는 통합인증서로 </a:t>
            </a:r>
            <a:r>
              <a:rPr lang="ko-KR" altLang="en-US" b="1" dirty="0" smtClean="0">
                <a:solidFill>
                  <a:srgbClr val="FF0000"/>
                </a:solidFill>
              </a:rPr>
              <a:t>사이트</a:t>
            </a:r>
            <a:r>
              <a:rPr lang="en-US" altLang="ko-KR" b="1" dirty="0" smtClean="0">
                <a:solidFill>
                  <a:srgbClr val="FF0000"/>
                </a:solidFill>
              </a:rPr>
              <a:t>/</a:t>
            </a:r>
            <a:r>
              <a:rPr lang="ko-KR" altLang="en-US" b="1" dirty="0" smtClean="0">
                <a:solidFill>
                  <a:srgbClr val="FF0000"/>
                </a:solidFill>
              </a:rPr>
              <a:t>체인</a:t>
            </a:r>
            <a:r>
              <a:rPr lang="en-US" altLang="ko-KR" b="1" dirty="0" smtClean="0">
                <a:solidFill>
                  <a:srgbClr val="FF0000"/>
                </a:solidFill>
              </a:rPr>
              <a:t>/</a:t>
            </a:r>
            <a:r>
              <a:rPr lang="en-US" altLang="ko-KR" b="1" dirty="0" err="1" smtClean="0">
                <a:solidFill>
                  <a:srgbClr val="FF0000"/>
                </a:solidFill>
              </a:rPr>
              <a:t>rootca</a:t>
            </a:r>
            <a:r>
              <a:rPr lang="en-US" altLang="ko-KR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</a:rPr>
              <a:t>인증서가 모두 병합</a:t>
            </a:r>
            <a:r>
              <a:rPr lang="ko-KR" altLang="en-US" dirty="0" smtClean="0"/>
              <a:t>되어 있음</a:t>
            </a:r>
            <a:r>
              <a:rPr lang="en-US" altLang="ko-KR" dirty="0" smtClean="0"/>
              <a:t>.</a:t>
            </a:r>
            <a:endParaRPr lang="en-US" altLang="ko-KR" dirty="0"/>
          </a:p>
        </p:txBody>
      </p:sp>
      <p:sp>
        <p:nvSpPr>
          <p:cNvPr id="17" name="직사각형 16"/>
          <p:cNvSpPr/>
          <p:nvPr/>
        </p:nvSpPr>
        <p:spPr>
          <a:xfrm>
            <a:off x="612530" y="1435483"/>
            <a:ext cx="8083061" cy="1500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/>
              <a:t>[IIS </a:t>
            </a:r>
            <a:r>
              <a:rPr lang="ko-KR" altLang="en-US" sz="1600" b="1" dirty="0"/>
              <a:t>용 </a:t>
            </a:r>
            <a:r>
              <a:rPr lang="en-US" altLang="ko-KR" sz="1600" b="1" dirty="0"/>
              <a:t>SSL</a:t>
            </a:r>
            <a:r>
              <a:rPr lang="ko-KR" altLang="en-US" sz="1600" b="1" dirty="0" smtClean="0"/>
              <a:t>인증서</a:t>
            </a:r>
            <a:r>
              <a:rPr lang="en-US" altLang="ko-KR" sz="1600" b="1" dirty="0" smtClean="0"/>
              <a:t>]</a:t>
            </a:r>
            <a:endParaRPr lang="ko-KR" altLang="en-US" sz="1600" b="1" dirty="0"/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STAR.</a:t>
            </a:r>
            <a:r>
              <a:rPr lang="ko-KR" altLang="en-US" sz="1500" dirty="0" smtClean="0"/>
              <a:t>도메인</a:t>
            </a:r>
            <a:r>
              <a:rPr lang="en-US" altLang="ko-KR" sz="1500" dirty="0" smtClean="0"/>
              <a:t>.or.kr.crt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도메인 인증서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chainca.crt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(Chain + </a:t>
            </a:r>
            <a:r>
              <a:rPr lang="en-US" altLang="ko-KR" sz="1500" b="1" dirty="0" err="1" smtClean="0">
                <a:solidFill>
                  <a:srgbClr val="FF0000"/>
                </a:solidFill>
              </a:rPr>
              <a:t>rootCA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병합 인증서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500" dirty="0" smtClean="0"/>
              <a:t>&gt; STAR</a:t>
            </a:r>
            <a:r>
              <a:rPr lang="en-US" altLang="ko-KR" sz="1500" dirty="0"/>
              <a:t>.</a:t>
            </a:r>
            <a:r>
              <a:rPr lang="ko-KR" altLang="en-US" sz="1500" dirty="0"/>
              <a:t>도메인</a:t>
            </a:r>
            <a:r>
              <a:rPr lang="en-US" altLang="ko-KR" sz="1500" dirty="0"/>
              <a:t>.</a:t>
            </a:r>
            <a:r>
              <a:rPr lang="en-US" altLang="ko-KR" sz="1500" dirty="0" err="1" smtClean="0"/>
              <a:t>or.kr.key</a:t>
            </a:r>
            <a:r>
              <a:rPr lang="en-US" altLang="ko-KR" sz="1500" dirty="0" smtClean="0"/>
              <a:t> 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(key </a:t>
            </a:r>
            <a:r>
              <a:rPr lang="ko-KR" altLang="en-US" sz="1500" b="1" dirty="0" smtClean="0">
                <a:solidFill>
                  <a:srgbClr val="FF0000"/>
                </a:solidFill>
              </a:rPr>
              <a:t>파일</a:t>
            </a:r>
            <a:r>
              <a:rPr lang="en-US" altLang="ko-KR" sz="1500" b="1" dirty="0" smtClean="0">
                <a:solidFill>
                  <a:srgbClr val="FF0000"/>
                </a:solidFill>
              </a:rPr>
              <a:t>)</a:t>
            </a:r>
            <a:endParaRPr lang="en-US" altLang="ko-KR" sz="1500" b="1" dirty="0">
              <a:solidFill>
                <a:srgbClr val="FF0000"/>
              </a:solidFill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7448" y="3443779"/>
            <a:ext cx="2592680" cy="183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49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171</Words>
  <Application>Microsoft Office PowerPoint</Application>
  <PresentationFormat>와이드스크린</PresentationFormat>
  <Paragraphs>31</Paragraphs>
  <Slides>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7</vt:i4>
      </vt:variant>
    </vt:vector>
  </HeadingPairs>
  <TitlesOfParts>
    <vt:vector size="10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eco</dc:creator>
  <cp:lastModifiedBy>eco</cp:lastModifiedBy>
  <cp:revision>24</cp:revision>
  <dcterms:created xsi:type="dcterms:W3CDTF">2022-03-03T08:32:19Z</dcterms:created>
  <dcterms:modified xsi:type="dcterms:W3CDTF">2022-03-04T01:32:07Z</dcterms:modified>
</cp:coreProperties>
</file>