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16" r:id="rId4"/>
    <p:sldMasterId id="2147483722" r:id="rId5"/>
    <p:sldMasterId id="2147483728" r:id="rId6"/>
    <p:sldMasterId id="2147483732" r:id="rId7"/>
    <p:sldMasterId id="2147483745" r:id="rId8"/>
  </p:sldMasterIdLst>
  <p:notesMasterIdLst>
    <p:notesMasterId r:id="rId44"/>
  </p:notesMasterIdLst>
  <p:handoutMasterIdLst>
    <p:handoutMasterId r:id="rId45"/>
  </p:handoutMasterIdLst>
  <p:sldIdLst>
    <p:sldId id="374" r:id="rId9"/>
    <p:sldId id="257" r:id="rId10"/>
    <p:sldId id="475" r:id="rId11"/>
    <p:sldId id="369" r:id="rId12"/>
    <p:sldId id="477" r:id="rId13"/>
    <p:sldId id="441" r:id="rId14"/>
    <p:sldId id="442" r:id="rId15"/>
    <p:sldId id="443" r:id="rId16"/>
    <p:sldId id="444" r:id="rId17"/>
    <p:sldId id="361" r:id="rId18"/>
    <p:sldId id="445" r:id="rId19"/>
    <p:sldId id="446" r:id="rId20"/>
    <p:sldId id="447" r:id="rId21"/>
    <p:sldId id="448" r:id="rId22"/>
    <p:sldId id="453" r:id="rId23"/>
    <p:sldId id="450" r:id="rId24"/>
    <p:sldId id="454" r:id="rId25"/>
    <p:sldId id="480" r:id="rId26"/>
    <p:sldId id="451" r:id="rId27"/>
    <p:sldId id="452" r:id="rId28"/>
    <p:sldId id="481" r:id="rId29"/>
    <p:sldId id="457" r:id="rId30"/>
    <p:sldId id="474" r:id="rId31"/>
    <p:sldId id="458" r:id="rId32"/>
    <p:sldId id="460" r:id="rId33"/>
    <p:sldId id="461" r:id="rId34"/>
    <p:sldId id="470" r:id="rId35"/>
    <p:sldId id="471" r:id="rId36"/>
    <p:sldId id="464" r:id="rId37"/>
    <p:sldId id="473" r:id="rId38"/>
    <p:sldId id="482" r:id="rId39"/>
    <p:sldId id="467" r:id="rId40"/>
    <p:sldId id="469" r:id="rId41"/>
    <p:sldId id="472" r:id="rId42"/>
    <p:sldId id="259" r:id="rId43"/>
  </p:sldIdLst>
  <p:sldSz cx="9906000" cy="6858000" type="A4"/>
  <p:notesSz cx="6797675" cy="9926638"/>
  <p:embeddedFontLst>
    <p:embeddedFont>
      <p:font typeface="NanumSquare" panose="020B0600000101010101" pitchFamily="50" charset="-127"/>
      <p:regular r:id="rId46"/>
    </p:embeddedFont>
    <p:embeddedFont>
      <p:font typeface="NanumSquare Bold" panose="020B0600000101010101" pitchFamily="50" charset="-127"/>
      <p:bold r:id="rId47"/>
    </p:embeddedFont>
    <p:embeddedFont>
      <p:font typeface="나눔스퀘어" panose="020B0600000101010101" pitchFamily="50" charset="-127"/>
      <p:regular r:id="rId48"/>
    </p:embeddedFont>
    <p:embeddedFont>
      <p:font typeface="나눔스퀘어 Bold" panose="020B0600000101010101" pitchFamily="50" charset="-127"/>
      <p:bold r:id="rId49"/>
    </p:embeddedFont>
    <p:embeddedFont>
      <p:font typeface="나눔스퀘어 ExtraBold" panose="020B0600000101010101" pitchFamily="50" charset="-127"/>
      <p:bold r:id="rId50"/>
    </p:embeddedFont>
    <p:embeddedFont>
      <p:font typeface="맑은 고딕" panose="020B0503020000020004" pitchFamily="50" charset="-127"/>
      <p:regular r:id="rId51"/>
      <p:bold r:id="rId52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illy Ahn" initials="BA" lastIdx="2" clrIdx="0">
    <p:extLst>
      <p:ext uri="{19B8F6BF-5375-455C-9EA6-DF929625EA0E}">
        <p15:presenceInfo xmlns:p15="http://schemas.microsoft.com/office/powerpoint/2012/main" userId="3b56809b82254792" providerId="Windows Live"/>
      </p:ext>
    </p:extLst>
  </p:cmAuthor>
  <p:cmAuthor id="2" name="신재만" initials="신" lastIdx="1" clrIdx="4">
    <p:extLst>
      <p:ext uri="{19B8F6BF-5375-455C-9EA6-DF929625EA0E}">
        <p15:presenceInfo xmlns:p15="http://schemas.microsoft.com/office/powerpoint/2012/main" userId="S::jaeman.shin@ahnlab.com::6add13f6-6479-4ec2-870e-a2d4b1e5e04a" providerId="AD"/>
      </p:ext>
    </p:extLst>
  </p:cmAuthor>
  <p:cmAuthor id="4" name="taehee.joe" initials="t" lastIdx="4" clrIdx="2">
    <p:extLst>
      <p:ext uri="{19B8F6BF-5375-455C-9EA6-DF929625EA0E}">
        <p15:presenceInfo xmlns:p15="http://schemas.microsoft.com/office/powerpoint/2012/main" userId="taehee.joe" providerId="None"/>
      </p:ext>
    </p:extLst>
  </p:cmAuthor>
  <p:cmAuthor id="5" name="최인혁" initials="최" lastIdx="39" clrIdx="3">
    <p:extLst>
      <p:ext uri="{19B8F6BF-5375-455C-9EA6-DF929625EA0E}">
        <p15:presenceInfo xmlns:p15="http://schemas.microsoft.com/office/powerpoint/2012/main" userId="최인혁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71FD"/>
    <a:srgbClr val="012F75"/>
    <a:srgbClr val="00479D"/>
    <a:srgbClr val="6291C9"/>
    <a:srgbClr val="95A1BD"/>
    <a:srgbClr val="00CF38"/>
    <a:srgbClr val="E5E5E5"/>
    <a:srgbClr val="F1F1F1"/>
    <a:srgbClr val="FCFCFC"/>
    <a:srgbClr val="002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88" autoAdjust="0"/>
    <p:restoredTop sz="96391" autoAdjust="0"/>
  </p:normalViewPr>
  <p:slideViewPr>
    <p:cSldViewPr snapToGrid="0" showGuides="1">
      <p:cViewPr varScale="1">
        <p:scale>
          <a:sx n="115" d="100"/>
          <a:sy n="115" d="100"/>
        </p:scale>
        <p:origin x="12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-3246"/>
    </p:cViewPr>
  </p:sorterViewPr>
  <p:notesViewPr>
    <p:cSldViewPr snapToGrid="0">
      <p:cViewPr varScale="1">
        <p:scale>
          <a:sx n="78" d="100"/>
          <a:sy n="78" d="100"/>
        </p:scale>
        <p:origin x="312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handoutMaster" Target="handoutMasters/handoutMaster1.xml"/><Relationship Id="rId53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font" Target="fonts/font3.fntdata"/><Relationship Id="rId56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51" Type="http://schemas.openxmlformats.org/officeDocument/2006/relationships/font" Target="fonts/font6.fntdata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font" Target="fonts/font1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font" Target="fonts/font4.fntdata"/><Relationship Id="rId57" Type="http://schemas.openxmlformats.org/officeDocument/2006/relationships/tableStyles" Target="tableStyles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AB72C9-9782-43F5-A2D5-0292E03C2642}" type="datetimeFigureOut">
              <a:rPr lang="ko-KR" altLang="en-US" smtClean="0"/>
              <a:t>2022-05-16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CED4F2-3E9A-468D-92D8-E087EBB516EE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144122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E7B535-3BC7-4C6A-B21D-0C448DE0BF7A}" type="datetimeFigureOut">
              <a:rPr lang="ko-KR" altLang="en-US" smtClean="0"/>
              <a:t>2022-05-16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B15D4D-857B-4734-9543-AA4C1E0D7D84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30016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emf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응용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>
            <a:extLst>
              <a:ext uri="{FF2B5EF4-FFF2-40B4-BE49-F238E27FC236}">
                <a16:creationId xmlns:a16="http://schemas.microsoft.com/office/drawing/2014/main" id="{9B2DAF50-4A48-4DCD-94D4-E3417385107B}"/>
              </a:ext>
            </a:extLst>
          </p:cNvPr>
          <p:cNvSpPr/>
          <p:nvPr userDrawn="1"/>
        </p:nvSpPr>
        <p:spPr>
          <a:xfrm>
            <a:off x="0" y="0"/>
            <a:ext cx="9906000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auto">
          <a:xfrm>
            <a:off x="450849" y="0"/>
            <a:ext cx="9455152" cy="6641767"/>
          </a:xfrm>
          <a:custGeom>
            <a:avLst/>
            <a:gdLst>
              <a:gd name="T0" fmla="*/ 0 w 5994"/>
              <a:gd name="T1" fmla="*/ 0 h 4218"/>
              <a:gd name="T2" fmla="*/ 0 w 5994"/>
              <a:gd name="T3" fmla="*/ 2627 h 4218"/>
              <a:gd name="T4" fmla="*/ 1590 w 5994"/>
              <a:gd name="T5" fmla="*/ 4218 h 4218"/>
              <a:gd name="T6" fmla="*/ 5994 w 5994"/>
              <a:gd name="T7" fmla="*/ 4218 h 4218"/>
              <a:gd name="T8" fmla="*/ 5994 w 5994"/>
              <a:gd name="T9" fmla="*/ 0 h 4218"/>
              <a:gd name="T10" fmla="*/ 0 w 5994"/>
              <a:gd name="T11" fmla="*/ 0 h 4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994" h="4218">
                <a:moveTo>
                  <a:pt x="0" y="0"/>
                </a:moveTo>
                <a:lnTo>
                  <a:pt x="0" y="2627"/>
                </a:lnTo>
                <a:lnTo>
                  <a:pt x="1590" y="4218"/>
                </a:lnTo>
                <a:lnTo>
                  <a:pt x="5994" y="4218"/>
                </a:lnTo>
                <a:lnTo>
                  <a:pt x="599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/>
          </a:p>
        </p:txBody>
      </p:sp>
      <p:sp>
        <p:nvSpPr>
          <p:cNvPr id="17" name="Freeform 13"/>
          <p:cNvSpPr>
            <a:spLocks/>
          </p:cNvSpPr>
          <p:nvPr userDrawn="1"/>
        </p:nvSpPr>
        <p:spPr bwMode="auto">
          <a:xfrm>
            <a:off x="225423" y="225424"/>
            <a:ext cx="9680576" cy="6632575"/>
          </a:xfrm>
          <a:custGeom>
            <a:avLst/>
            <a:gdLst>
              <a:gd name="T0" fmla="*/ 0 w 6144"/>
              <a:gd name="T1" fmla="*/ 0 h 4218"/>
              <a:gd name="T2" fmla="*/ 0 w 6144"/>
              <a:gd name="T3" fmla="*/ 2627 h 4218"/>
              <a:gd name="T4" fmla="*/ 1590 w 6144"/>
              <a:gd name="T5" fmla="*/ 4218 h 4218"/>
              <a:gd name="T6" fmla="*/ 6144 w 6144"/>
              <a:gd name="T7" fmla="*/ 4218 h 4218"/>
              <a:gd name="T8" fmla="*/ 6144 w 6144"/>
              <a:gd name="T9" fmla="*/ 1579 h 4218"/>
              <a:gd name="T10" fmla="*/ 4568 w 6144"/>
              <a:gd name="T11" fmla="*/ 0 h 4218"/>
              <a:gd name="T12" fmla="*/ 0 w 6144"/>
              <a:gd name="T13" fmla="*/ 0 h 4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144" h="4218">
                <a:moveTo>
                  <a:pt x="0" y="0"/>
                </a:moveTo>
                <a:lnTo>
                  <a:pt x="0" y="2627"/>
                </a:lnTo>
                <a:lnTo>
                  <a:pt x="1590" y="4218"/>
                </a:lnTo>
                <a:lnTo>
                  <a:pt x="6144" y="4218"/>
                </a:lnTo>
                <a:lnTo>
                  <a:pt x="6144" y="1579"/>
                </a:lnTo>
                <a:lnTo>
                  <a:pt x="456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/>
          </a:p>
        </p:txBody>
      </p:sp>
      <p:pic>
        <p:nvPicPr>
          <p:cNvPr id="41" name="그림 4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40881" y="549487"/>
            <a:ext cx="1004732" cy="338086"/>
          </a:xfrm>
          <a:prstGeom prst="rect">
            <a:avLst/>
          </a:prstGeom>
        </p:spPr>
      </p:pic>
      <p:sp>
        <p:nvSpPr>
          <p:cNvPr id="15" name="부제목 2">
            <a:extLst>
              <a:ext uri="{FF2B5EF4-FFF2-40B4-BE49-F238E27FC236}">
                <a16:creationId xmlns:a16="http://schemas.microsoft.com/office/drawing/2014/main" id="{A5F9D826-A61E-4B83-BF79-5F428DC2A1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0388" y="1665227"/>
            <a:ext cx="8785225" cy="621130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>
            <a:lvl1pPr marL="0" indent="0" algn="l">
              <a:buNone/>
              <a:defRPr sz="1400" spc="-70" baseline="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/>
              <a:t>클릭하여 마스터 부제목 스타일 편집</a:t>
            </a: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DAB5E55D-67E2-4126-946E-F99E6DEB9933}"/>
              </a:ext>
            </a:extLst>
          </p:cNvPr>
          <p:cNvCxnSpPr>
            <a:cxnSpLocks/>
          </p:cNvCxnSpPr>
          <p:nvPr userDrawn="1"/>
        </p:nvCxnSpPr>
        <p:spPr>
          <a:xfrm>
            <a:off x="550863" y="2743200"/>
            <a:ext cx="879475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그림 20">
            <a:extLst>
              <a:ext uri="{FF2B5EF4-FFF2-40B4-BE49-F238E27FC236}">
                <a16:creationId xmlns:a16="http://schemas.microsoft.com/office/drawing/2014/main" id="{D1793DFC-3879-4027-AD51-F167F8AE46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0388" y="6040857"/>
            <a:ext cx="1147500" cy="267867"/>
          </a:xfrm>
          <a:prstGeom prst="rect">
            <a:avLst/>
          </a:prstGeom>
        </p:spPr>
      </p:pic>
      <p:sp>
        <p:nvSpPr>
          <p:cNvPr id="22" name="텍스트 개체 틀 10">
            <a:extLst>
              <a:ext uri="{FF2B5EF4-FFF2-40B4-BE49-F238E27FC236}">
                <a16:creationId xmlns:a16="http://schemas.microsoft.com/office/drawing/2014/main" id="{5E3F6EAC-DC3B-4B94-9CDA-B7EF4A5291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0389" y="2889082"/>
            <a:ext cx="8785224" cy="268982"/>
          </a:xfrm>
          <a:prstGeom prst="rect">
            <a:avLst/>
          </a:prstGeom>
        </p:spPr>
        <p:txBody>
          <a:bodyPr lIns="0" tIns="0" rIns="0" bIns="0">
            <a:no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>
            <a:lvl1pPr>
              <a:spcBef>
                <a:spcPts val="0"/>
              </a:spcBef>
              <a:spcAft>
                <a:spcPts val="300"/>
              </a:spcAft>
              <a:buNone/>
              <a:defRPr sz="1200" b="0" spc="-22" baseline="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r>
              <a:rPr lang="ko-KR" altLang="en-US" dirty="0"/>
              <a:t>부제목 텍스트 편집</a:t>
            </a:r>
          </a:p>
        </p:txBody>
      </p:sp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176" y="3200044"/>
            <a:ext cx="5358905" cy="3657956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5">
            <a:biLevel thresh="25000"/>
          </a:blip>
          <a:stretch>
            <a:fillRect/>
          </a:stretch>
        </p:blipFill>
        <p:spPr>
          <a:xfrm>
            <a:off x="560388" y="1020654"/>
            <a:ext cx="3465511" cy="342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7225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응용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>
            <a:extLst>
              <a:ext uri="{FF2B5EF4-FFF2-40B4-BE49-F238E27FC236}">
                <a16:creationId xmlns:a16="http://schemas.microsoft.com/office/drawing/2014/main" id="{9B2DAF50-4A48-4DCD-94D4-E3417385107B}"/>
              </a:ext>
            </a:extLst>
          </p:cNvPr>
          <p:cNvSpPr/>
          <p:nvPr userDrawn="1"/>
        </p:nvSpPr>
        <p:spPr>
          <a:xfrm>
            <a:off x="0" y="0"/>
            <a:ext cx="990600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auto">
          <a:xfrm>
            <a:off x="450849" y="0"/>
            <a:ext cx="9455152" cy="6641767"/>
          </a:xfrm>
          <a:custGeom>
            <a:avLst/>
            <a:gdLst>
              <a:gd name="T0" fmla="*/ 0 w 5994"/>
              <a:gd name="T1" fmla="*/ 0 h 4218"/>
              <a:gd name="T2" fmla="*/ 0 w 5994"/>
              <a:gd name="T3" fmla="*/ 2627 h 4218"/>
              <a:gd name="T4" fmla="*/ 1590 w 5994"/>
              <a:gd name="T5" fmla="*/ 4218 h 4218"/>
              <a:gd name="T6" fmla="*/ 5994 w 5994"/>
              <a:gd name="T7" fmla="*/ 4218 h 4218"/>
              <a:gd name="T8" fmla="*/ 5994 w 5994"/>
              <a:gd name="T9" fmla="*/ 0 h 4218"/>
              <a:gd name="T10" fmla="*/ 0 w 5994"/>
              <a:gd name="T11" fmla="*/ 0 h 4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994" h="4218">
                <a:moveTo>
                  <a:pt x="0" y="0"/>
                </a:moveTo>
                <a:lnTo>
                  <a:pt x="0" y="2627"/>
                </a:lnTo>
                <a:lnTo>
                  <a:pt x="1590" y="4218"/>
                </a:lnTo>
                <a:lnTo>
                  <a:pt x="5994" y="4218"/>
                </a:lnTo>
                <a:lnTo>
                  <a:pt x="599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/>
          </a:p>
        </p:txBody>
      </p:sp>
      <p:sp>
        <p:nvSpPr>
          <p:cNvPr id="13" name="Freeform 13"/>
          <p:cNvSpPr>
            <a:spLocks/>
          </p:cNvSpPr>
          <p:nvPr userDrawn="1"/>
        </p:nvSpPr>
        <p:spPr bwMode="auto">
          <a:xfrm>
            <a:off x="225423" y="225424"/>
            <a:ext cx="9680576" cy="6632575"/>
          </a:xfrm>
          <a:custGeom>
            <a:avLst/>
            <a:gdLst>
              <a:gd name="T0" fmla="*/ 0 w 6144"/>
              <a:gd name="T1" fmla="*/ 0 h 4218"/>
              <a:gd name="T2" fmla="*/ 0 w 6144"/>
              <a:gd name="T3" fmla="*/ 2627 h 4218"/>
              <a:gd name="T4" fmla="*/ 1590 w 6144"/>
              <a:gd name="T5" fmla="*/ 4218 h 4218"/>
              <a:gd name="T6" fmla="*/ 6144 w 6144"/>
              <a:gd name="T7" fmla="*/ 4218 h 4218"/>
              <a:gd name="T8" fmla="*/ 6144 w 6144"/>
              <a:gd name="T9" fmla="*/ 1579 h 4218"/>
              <a:gd name="T10" fmla="*/ 4568 w 6144"/>
              <a:gd name="T11" fmla="*/ 0 h 4218"/>
              <a:gd name="T12" fmla="*/ 0 w 6144"/>
              <a:gd name="T13" fmla="*/ 0 h 4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144" h="4218">
                <a:moveTo>
                  <a:pt x="0" y="0"/>
                </a:moveTo>
                <a:lnTo>
                  <a:pt x="0" y="2627"/>
                </a:lnTo>
                <a:lnTo>
                  <a:pt x="1590" y="4218"/>
                </a:lnTo>
                <a:lnTo>
                  <a:pt x="6144" y="4218"/>
                </a:lnTo>
                <a:lnTo>
                  <a:pt x="6144" y="1579"/>
                </a:lnTo>
                <a:lnTo>
                  <a:pt x="456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/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0E99270B-19A4-409C-A32A-32F97FCB21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0388" y="6040858"/>
            <a:ext cx="1147500" cy="267867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40881" y="549487"/>
            <a:ext cx="1004732" cy="338086"/>
          </a:xfrm>
          <a:prstGeom prst="rect">
            <a:avLst/>
          </a:prstGeom>
        </p:spPr>
      </p:pic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8E454249-357E-40B9-8212-FE8F8441F3E2}"/>
              </a:ext>
            </a:extLst>
          </p:cNvPr>
          <p:cNvCxnSpPr>
            <a:cxnSpLocks/>
          </p:cNvCxnSpPr>
          <p:nvPr userDrawn="1"/>
        </p:nvCxnSpPr>
        <p:spPr>
          <a:xfrm>
            <a:off x="550863" y="2743200"/>
            <a:ext cx="879475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부제목 2">
            <a:extLst>
              <a:ext uri="{FF2B5EF4-FFF2-40B4-BE49-F238E27FC236}">
                <a16:creationId xmlns:a16="http://schemas.microsoft.com/office/drawing/2014/main" id="{58DFAFDA-F535-44C7-BFCE-0FE3E6B03F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0388" y="1665227"/>
            <a:ext cx="8785225" cy="621130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>
            <a:lvl1pPr marL="0" indent="0" algn="l">
              <a:buNone/>
              <a:defRPr sz="1400" spc="-7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/>
              <a:t>클릭하여 마스터 부제목 스타일 편집</a:t>
            </a:r>
          </a:p>
        </p:txBody>
      </p:sp>
      <p:sp>
        <p:nvSpPr>
          <p:cNvPr id="20" name="텍스트 개체 틀 10">
            <a:extLst>
              <a:ext uri="{FF2B5EF4-FFF2-40B4-BE49-F238E27FC236}">
                <a16:creationId xmlns:a16="http://schemas.microsoft.com/office/drawing/2014/main" id="{5E3F6EAC-DC3B-4B94-9CDA-B7EF4A5291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0389" y="2889082"/>
            <a:ext cx="8785224" cy="268982"/>
          </a:xfrm>
          <a:prstGeom prst="rect">
            <a:avLst/>
          </a:prstGeom>
        </p:spPr>
        <p:txBody>
          <a:bodyPr lIns="0" tIns="0" rIns="0" bIns="0">
            <a:no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>
            <a:lvl1pPr>
              <a:spcBef>
                <a:spcPts val="0"/>
              </a:spcBef>
              <a:spcAft>
                <a:spcPts val="300"/>
              </a:spcAft>
              <a:buNone/>
              <a:defRPr sz="1200" b="0" spc="-22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/>
              <a:t>부제목 텍스트 편집</a:t>
            </a:r>
          </a:p>
        </p:txBody>
      </p:sp>
      <p:pic>
        <p:nvPicPr>
          <p:cNvPr id="18" name="그림 1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176" y="3200044"/>
            <a:ext cx="5358905" cy="3657956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60388" y="1020654"/>
            <a:ext cx="3465511" cy="342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8509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표지_응용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>
            <a:extLst>
              <a:ext uri="{FF2B5EF4-FFF2-40B4-BE49-F238E27FC236}">
                <a16:creationId xmlns:a16="http://schemas.microsoft.com/office/drawing/2014/main" id="{9B2DAF50-4A48-4DCD-94D4-E3417385107B}"/>
              </a:ext>
            </a:extLst>
          </p:cNvPr>
          <p:cNvSpPr/>
          <p:nvPr userDrawn="1"/>
        </p:nvSpPr>
        <p:spPr>
          <a:xfrm>
            <a:off x="0" y="0"/>
            <a:ext cx="990600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auto">
          <a:xfrm>
            <a:off x="450849" y="0"/>
            <a:ext cx="9455152" cy="6641767"/>
          </a:xfrm>
          <a:custGeom>
            <a:avLst/>
            <a:gdLst>
              <a:gd name="T0" fmla="*/ 0 w 5994"/>
              <a:gd name="T1" fmla="*/ 0 h 4218"/>
              <a:gd name="T2" fmla="*/ 0 w 5994"/>
              <a:gd name="T3" fmla="*/ 2627 h 4218"/>
              <a:gd name="T4" fmla="*/ 1590 w 5994"/>
              <a:gd name="T5" fmla="*/ 4218 h 4218"/>
              <a:gd name="T6" fmla="*/ 5994 w 5994"/>
              <a:gd name="T7" fmla="*/ 4218 h 4218"/>
              <a:gd name="T8" fmla="*/ 5994 w 5994"/>
              <a:gd name="T9" fmla="*/ 0 h 4218"/>
              <a:gd name="T10" fmla="*/ 0 w 5994"/>
              <a:gd name="T11" fmla="*/ 0 h 4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994" h="4218">
                <a:moveTo>
                  <a:pt x="0" y="0"/>
                </a:moveTo>
                <a:lnTo>
                  <a:pt x="0" y="2627"/>
                </a:lnTo>
                <a:lnTo>
                  <a:pt x="1590" y="4218"/>
                </a:lnTo>
                <a:lnTo>
                  <a:pt x="5994" y="4218"/>
                </a:lnTo>
                <a:lnTo>
                  <a:pt x="599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/>
          </a:p>
        </p:txBody>
      </p:sp>
      <p:sp>
        <p:nvSpPr>
          <p:cNvPr id="13" name="Freeform 13"/>
          <p:cNvSpPr>
            <a:spLocks/>
          </p:cNvSpPr>
          <p:nvPr userDrawn="1"/>
        </p:nvSpPr>
        <p:spPr bwMode="auto">
          <a:xfrm>
            <a:off x="225423" y="225424"/>
            <a:ext cx="9680576" cy="6632575"/>
          </a:xfrm>
          <a:custGeom>
            <a:avLst/>
            <a:gdLst>
              <a:gd name="T0" fmla="*/ 0 w 6144"/>
              <a:gd name="T1" fmla="*/ 0 h 4218"/>
              <a:gd name="T2" fmla="*/ 0 w 6144"/>
              <a:gd name="T3" fmla="*/ 2627 h 4218"/>
              <a:gd name="T4" fmla="*/ 1590 w 6144"/>
              <a:gd name="T5" fmla="*/ 4218 h 4218"/>
              <a:gd name="T6" fmla="*/ 6144 w 6144"/>
              <a:gd name="T7" fmla="*/ 4218 h 4218"/>
              <a:gd name="T8" fmla="*/ 6144 w 6144"/>
              <a:gd name="T9" fmla="*/ 1579 h 4218"/>
              <a:gd name="T10" fmla="*/ 4568 w 6144"/>
              <a:gd name="T11" fmla="*/ 0 h 4218"/>
              <a:gd name="T12" fmla="*/ 0 w 6144"/>
              <a:gd name="T13" fmla="*/ 0 h 4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144" h="4218">
                <a:moveTo>
                  <a:pt x="0" y="0"/>
                </a:moveTo>
                <a:lnTo>
                  <a:pt x="0" y="2627"/>
                </a:lnTo>
                <a:lnTo>
                  <a:pt x="1590" y="4218"/>
                </a:lnTo>
                <a:lnTo>
                  <a:pt x="6144" y="4218"/>
                </a:lnTo>
                <a:lnTo>
                  <a:pt x="6144" y="1579"/>
                </a:lnTo>
                <a:lnTo>
                  <a:pt x="456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/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0E99270B-19A4-409C-A32A-32F97FCB21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0388" y="6040858"/>
            <a:ext cx="1147500" cy="267867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40881" y="549487"/>
            <a:ext cx="1004732" cy="338086"/>
          </a:xfrm>
          <a:prstGeom prst="rect">
            <a:avLst/>
          </a:prstGeom>
        </p:spPr>
      </p:pic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8E454249-357E-40B9-8212-FE8F8441F3E2}"/>
              </a:ext>
            </a:extLst>
          </p:cNvPr>
          <p:cNvCxnSpPr>
            <a:cxnSpLocks/>
          </p:cNvCxnSpPr>
          <p:nvPr userDrawn="1"/>
        </p:nvCxnSpPr>
        <p:spPr>
          <a:xfrm>
            <a:off x="550863" y="2743200"/>
            <a:ext cx="879475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부제목 2">
            <a:extLst>
              <a:ext uri="{FF2B5EF4-FFF2-40B4-BE49-F238E27FC236}">
                <a16:creationId xmlns:a16="http://schemas.microsoft.com/office/drawing/2014/main" id="{58DFAFDA-F535-44C7-BFCE-0FE3E6B03F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0388" y="1665227"/>
            <a:ext cx="8785225" cy="621130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>
            <a:lvl1pPr marL="0" indent="0" algn="l">
              <a:buNone/>
              <a:defRPr sz="1400" spc="-7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/>
              <a:t>클릭하여 마스터 부제목 스타일 편집</a:t>
            </a:r>
          </a:p>
        </p:txBody>
      </p:sp>
      <p:sp>
        <p:nvSpPr>
          <p:cNvPr id="20" name="텍스트 개체 틀 10">
            <a:extLst>
              <a:ext uri="{FF2B5EF4-FFF2-40B4-BE49-F238E27FC236}">
                <a16:creationId xmlns:a16="http://schemas.microsoft.com/office/drawing/2014/main" id="{5E3F6EAC-DC3B-4B94-9CDA-B7EF4A5291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0389" y="2889082"/>
            <a:ext cx="8785224" cy="268982"/>
          </a:xfrm>
          <a:prstGeom prst="rect">
            <a:avLst/>
          </a:prstGeom>
        </p:spPr>
        <p:txBody>
          <a:bodyPr lIns="0" tIns="0" rIns="0" bIns="0">
            <a:no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>
            <a:lvl1pPr>
              <a:spcBef>
                <a:spcPts val="0"/>
              </a:spcBef>
              <a:spcAft>
                <a:spcPts val="300"/>
              </a:spcAft>
              <a:buNone/>
              <a:defRPr sz="1200" b="0" spc="-22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/>
              <a:t>부제목 텍스트 편집</a:t>
            </a:r>
          </a:p>
        </p:txBody>
      </p:sp>
      <p:pic>
        <p:nvPicPr>
          <p:cNvPr id="18" name="그림 1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176" y="3200044"/>
            <a:ext cx="5358905" cy="3657956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60388" y="1020654"/>
            <a:ext cx="3465511" cy="342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0280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표지_응용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>
            <a:extLst>
              <a:ext uri="{FF2B5EF4-FFF2-40B4-BE49-F238E27FC236}">
                <a16:creationId xmlns:a16="http://schemas.microsoft.com/office/drawing/2014/main" id="{9B2DAF50-4A48-4DCD-94D4-E3417385107B}"/>
              </a:ext>
            </a:extLst>
          </p:cNvPr>
          <p:cNvSpPr/>
          <p:nvPr userDrawn="1"/>
        </p:nvSpPr>
        <p:spPr>
          <a:xfrm>
            <a:off x="0" y="0"/>
            <a:ext cx="990600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auto">
          <a:xfrm>
            <a:off x="450849" y="0"/>
            <a:ext cx="9455152" cy="6641767"/>
          </a:xfrm>
          <a:custGeom>
            <a:avLst/>
            <a:gdLst>
              <a:gd name="T0" fmla="*/ 0 w 5994"/>
              <a:gd name="T1" fmla="*/ 0 h 4218"/>
              <a:gd name="T2" fmla="*/ 0 w 5994"/>
              <a:gd name="T3" fmla="*/ 2627 h 4218"/>
              <a:gd name="T4" fmla="*/ 1590 w 5994"/>
              <a:gd name="T5" fmla="*/ 4218 h 4218"/>
              <a:gd name="T6" fmla="*/ 5994 w 5994"/>
              <a:gd name="T7" fmla="*/ 4218 h 4218"/>
              <a:gd name="T8" fmla="*/ 5994 w 5994"/>
              <a:gd name="T9" fmla="*/ 0 h 4218"/>
              <a:gd name="T10" fmla="*/ 0 w 5994"/>
              <a:gd name="T11" fmla="*/ 0 h 4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994" h="4218">
                <a:moveTo>
                  <a:pt x="0" y="0"/>
                </a:moveTo>
                <a:lnTo>
                  <a:pt x="0" y="2627"/>
                </a:lnTo>
                <a:lnTo>
                  <a:pt x="1590" y="4218"/>
                </a:lnTo>
                <a:lnTo>
                  <a:pt x="5994" y="4218"/>
                </a:lnTo>
                <a:lnTo>
                  <a:pt x="599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/>
          </a:p>
        </p:txBody>
      </p:sp>
      <p:sp>
        <p:nvSpPr>
          <p:cNvPr id="13" name="Freeform 13"/>
          <p:cNvSpPr>
            <a:spLocks/>
          </p:cNvSpPr>
          <p:nvPr userDrawn="1"/>
        </p:nvSpPr>
        <p:spPr bwMode="auto">
          <a:xfrm>
            <a:off x="225423" y="225424"/>
            <a:ext cx="9680576" cy="6632575"/>
          </a:xfrm>
          <a:custGeom>
            <a:avLst/>
            <a:gdLst>
              <a:gd name="T0" fmla="*/ 0 w 6144"/>
              <a:gd name="T1" fmla="*/ 0 h 4218"/>
              <a:gd name="T2" fmla="*/ 0 w 6144"/>
              <a:gd name="T3" fmla="*/ 2627 h 4218"/>
              <a:gd name="T4" fmla="*/ 1590 w 6144"/>
              <a:gd name="T5" fmla="*/ 4218 h 4218"/>
              <a:gd name="T6" fmla="*/ 6144 w 6144"/>
              <a:gd name="T7" fmla="*/ 4218 h 4218"/>
              <a:gd name="T8" fmla="*/ 6144 w 6144"/>
              <a:gd name="T9" fmla="*/ 1579 h 4218"/>
              <a:gd name="T10" fmla="*/ 4568 w 6144"/>
              <a:gd name="T11" fmla="*/ 0 h 4218"/>
              <a:gd name="T12" fmla="*/ 0 w 6144"/>
              <a:gd name="T13" fmla="*/ 0 h 4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144" h="4218">
                <a:moveTo>
                  <a:pt x="0" y="0"/>
                </a:moveTo>
                <a:lnTo>
                  <a:pt x="0" y="2627"/>
                </a:lnTo>
                <a:lnTo>
                  <a:pt x="1590" y="4218"/>
                </a:lnTo>
                <a:lnTo>
                  <a:pt x="6144" y="4218"/>
                </a:lnTo>
                <a:lnTo>
                  <a:pt x="6144" y="1579"/>
                </a:lnTo>
                <a:lnTo>
                  <a:pt x="456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/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0E99270B-19A4-409C-A32A-32F97FCB21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0388" y="6040858"/>
            <a:ext cx="1147500" cy="267867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40881" y="549487"/>
            <a:ext cx="1004732" cy="338086"/>
          </a:xfrm>
          <a:prstGeom prst="rect">
            <a:avLst/>
          </a:prstGeom>
        </p:spPr>
      </p:pic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8E454249-357E-40B9-8212-FE8F8441F3E2}"/>
              </a:ext>
            </a:extLst>
          </p:cNvPr>
          <p:cNvCxnSpPr>
            <a:cxnSpLocks/>
          </p:cNvCxnSpPr>
          <p:nvPr userDrawn="1"/>
        </p:nvCxnSpPr>
        <p:spPr>
          <a:xfrm>
            <a:off x="550863" y="2743200"/>
            <a:ext cx="879475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부제목 2">
            <a:extLst>
              <a:ext uri="{FF2B5EF4-FFF2-40B4-BE49-F238E27FC236}">
                <a16:creationId xmlns:a16="http://schemas.microsoft.com/office/drawing/2014/main" id="{58DFAFDA-F535-44C7-BFCE-0FE3E6B03F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0388" y="1665227"/>
            <a:ext cx="8785225" cy="621130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>
            <a:lvl1pPr marL="0" indent="0" algn="l">
              <a:buNone/>
              <a:defRPr sz="1400" spc="-7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/>
              <a:t>클릭하여 마스터 부제목 스타일 편집</a:t>
            </a:r>
          </a:p>
        </p:txBody>
      </p:sp>
      <p:sp>
        <p:nvSpPr>
          <p:cNvPr id="20" name="텍스트 개체 틀 10">
            <a:extLst>
              <a:ext uri="{FF2B5EF4-FFF2-40B4-BE49-F238E27FC236}">
                <a16:creationId xmlns:a16="http://schemas.microsoft.com/office/drawing/2014/main" id="{5E3F6EAC-DC3B-4B94-9CDA-B7EF4A5291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0389" y="2889082"/>
            <a:ext cx="8785224" cy="268982"/>
          </a:xfrm>
          <a:prstGeom prst="rect">
            <a:avLst/>
          </a:prstGeom>
        </p:spPr>
        <p:txBody>
          <a:bodyPr lIns="0" tIns="0" rIns="0" bIns="0">
            <a:no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>
            <a:lvl1pPr>
              <a:spcBef>
                <a:spcPts val="0"/>
              </a:spcBef>
              <a:spcAft>
                <a:spcPts val="300"/>
              </a:spcAft>
              <a:buNone/>
              <a:defRPr sz="1200" b="0" spc="-22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/>
              <a:t>부제목 텍스트 편집</a:t>
            </a:r>
          </a:p>
        </p:txBody>
      </p:sp>
      <p:pic>
        <p:nvPicPr>
          <p:cNvPr id="18" name="그림 1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176" y="3200044"/>
            <a:ext cx="5358905" cy="3657956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60388" y="1020654"/>
            <a:ext cx="3465511" cy="342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9826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뒷표지_응용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>
            <a:extLst>
              <a:ext uri="{FF2B5EF4-FFF2-40B4-BE49-F238E27FC236}">
                <a16:creationId xmlns:a16="http://schemas.microsoft.com/office/drawing/2014/main" id="{9B2DAF50-4A48-4DCD-94D4-E3417385107B}"/>
              </a:ext>
            </a:extLst>
          </p:cNvPr>
          <p:cNvSpPr/>
          <p:nvPr userDrawn="1"/>
        </p:nvSpPr>
        <p:spPr>
          <a:xfrm>
            <a:off x="0" y="0"/>
            <a:ext cx="990600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auto">
          <a:xfrm>
            <a:off x="450849" y="0"/>
            <a:ext cx="9455152" cy="6641767"/>
          </a:xfrm>
          <a:custGeom>
            <a:avLst/>
            <a:gdLst>
              <a:gd name="T0" fmla="*/ 0 w 5994"/>
              <a:gd name="T1" fmla="*/ 0 h 4218"/>
              <a:gd name="T2" fmla="*/ 0 w 5994"/>
              <a:gd name="T3" fmla="*/ 2627 h 4218"/>
              <a:gd name="T4" fmla="*/ 1590 w 5994"/>
              <a:gd name="T5" fmla="*/ 4218 h 4218"/>
              <a:gd name="T6" fmla="*/ 5994 w 5994"/>
              <a:gd name="T7" fmla="*/ 4218 h 4218"/>
              <a:gd name="T8" fmla="*/ 5994 w 5994"/>
              <a:gd name="T9" fmla="*/ 0 h 4218"/>
              <a:gd name="T10" fmla="*/ 0 w 5994"/>
              <a:gd name="T11" fmla="*/ 0 h 4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994" h="4218">
                <a:moveTo>
                  <a:pt x="0" y="0"/>
                </a:moveTo>
                <a:lnTo>
                  <a:pt x="0" y="2627"/>
                </a:lnTo>
                <a:lnTo>
                  <a:pt x="1590" y="4218"/>
                </a:lnTo>
                <a:lnTo>
                  <a:pt x="5994" y="4218"/>
                </a:lnTo>
                <a:lnTo>
                  <a:pt x="599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/>
          </a:p>
        </p:txBody>
      </p:sp>
      <p:sp>
        <p:nvSpPr>
          <p:cNvPr id="13" name="Freeform 13"/>
          <p:cNvSpPr>
            <a:spLocks/>
          </p:cNvSpPr>
          <p:nvPr userDrawn="1"/>
        </p:nvSpPr>
        <p:spPr bwMode="auto">
          <a:xfrm>
            <a:off x="225423" y="225424"/>
            <a:ext cx="9680576" cy="6632575"/>
          </a:xfrm>
          <a:custGeom>
            <a:avLst/>
            <a:gdLst>
              <a:gd name="T0" fmla="*/ 0 w 6144"/>
              <a:gd name="T1" fmla="*/ 0 h 4218"/>
              <a:gd name="T2" fmla="*/ 0 w 6144"/>
              <a:gd name="T3" fmla="*/ 2627 h 4218"/>
              <a:gd name="T4" fmla="*/ 1590 w 6144"/>
              <a:gd name="T5" fmla="*/ 4218 h 4218"/>
              <a:gd name="T6" fmla="*/ 6144 w 6144"/>
              <a:gd name="T7" fmla="*/ 4218 h 4218"/>
              <a:gd name="T8" fmla="*/ 6144 w 6144"/>
              <a:gd name="T9" fmla="*/ 1579 h 4218"/>
              <a:gd name="T10" fmla="*/ 4568 w 6144"/>
              <a:gd name="T11" fmla="*/ 0 h 4218"/>
              <a:gd name="T12" fmla="*/ 0 w 6144"/>
              <a:gd name="T13" fmla="*/ 0 h 4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144" h="4218">
                <a:moveTo>
                  <a:pt x="0" y="0"/>
                </a:moveTo>
                <a:lnTo>
                  <a:pt x="0" y="2627"/>
                </a:lnTo>
                <a:lnTo>
                  <a:pt x="1590" y="4218"/>
                </a:lnTo>
                <a:lnTo>
                  <a:pt x="6144" y="4218"/>
                </a:lnTo>
                <a:lnTo>
                  <a:pt x="6144" y="1579"/>
                </a:lnTo>
                <a:lnTo>
                  <a:pt x="456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/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0E99270B-19A4-409C-A32A-32F97FCB21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0388" y="6040858"/>
            <a:ext cx="1147500" cy="26786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F1E2D07D-CFA2-4334-A70E-305E2D1A02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40881" y="549487"/>
            <a:ext cx="1004732" cy="338086"/>
          </a:xfrm>
          <a:prstGeom prst="rect">
            <a:avLst/>
          </a:prstGeom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A6C402A4-CADD-405A-A8D3-EB3111103000}"/>
              </a:ext>
            </a:extLst>
          </p:cNvPr>
          <p:cNvGrpSpPr/>
          <p:nvPr userDrawn="1"/>
        </p:nvGrpSpPr>
        <p:grpSpPr>
          <a:xfrm>
            <a:off x="560388" y="692150"/>
            <a:ext cx="5432577" cy="1039476"/>
            <a:chOff x="560388" y="559782"/>
            <a:chExt cx="5432577" cy="1039476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7344F27-9284-4DC9-8CB2-1C7FEF3A660A}"/>
                </a:ext>
              </a:extLst>
            </p:cNvPr>
            <p:cNvSpPr txBox="1"/>
            <p:nvPr userDrawn="1"/>
          </p:nvSpPr>
          <p:spPr>
            <a:xfrm>
              <a:off x="560388" y="722095"/>
              <a:ext cx="5432577" cy="8771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>
                <a:spcAft>
                  <a:spcPts val="600"/>
                </a:spcAft>
              </a:pPr>
              <a:r>
                <a:rPr lang="ko-KR" altLang="en-US" sz="800" spc="-70" baseline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</a:rPr>
                <a:t>㈜안랩</a:t>
              </a:r>
              <a:endParaRPr lang="en-US" altLang="ko-KR" sz="800" spc="-7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endParaRPr>
            </a:p>
            <a:p>
              <a:pPr>
                <a:spcAft>
                  <a:spcPts val="600"/>
                </a:spcAft>
              </a:pPr>
              <a:r>
                <a:rPr lang="ko-KR" altLang="en-US" sz="800" spc="-70" baseline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</a:rPr>
                <a:t>경기도 성남시 분당구 판교역로 </a:t>
              </a:r>
              <a:r>
                <a:rPr lang="en-US" altLang="ko-KR" sz="800" spc="0" baseline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</a:rPr>
                <a:t>220 </a:t>
              </a:r>
              <a:r>
                <a:rPr lang="en-US" altLang="ko-KR" sz="800" spc="-70" baseline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</a:rPr>
                <a:t> (</a:t>
              </a:r>
              <a:r>
                <a:rPr lang="ko-KR" altLang="en-US" sz="800" spc="-70" baseline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</a:rPr>
                <a:t>우</a:t>
              </a:r>
              <a:r>
                <a:rPr lang="en-US" altLang="ko-KR" sz="800" spc="-70" baseline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</a:rPr>
                <a:t>) </a:t>
              </a:r>
              <a:r>
                <a:rPr lang="en-US" altLang="ko-KR" sz="800" spc="0" baseline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</a:rPr>
                <a:t>13493</a:t>
              </a:r>
            </a:p>
            <a:p>
              <a:pPr>
                <a:spcAft>
                  <a:spcPts val="1800"/>
                </a:spcAft>
              </a:pPr>
              <a:r>
                <a:rPr lang="ko-KR" altLang="en-US" sz="800" spc="-70" baseline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</a:rPr>
                <a:t>대표전화 </a:t>
              </a:r>
              <a:r>
                <a:rPr lang="en-US" altLang="ko-KR" sz="800" spc="-70" baseline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</a:rPr>
                <a:t>: </a:t>
              </a:r>
              <a:r>
                <a:rPr lang="en-US" altLang="ko-KR" sz="800" spc="0" baseline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</a:rPr>
                <a:t>031-722-8000</a:t>
              </a:r>
              <a:r>
                <a:rPr lang="en-US" altLang="ko-KR" sz="800" spc="-70" baseline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</a:rPr>
                <a:t>   |   </a:t>
              </a:r>
              <a:r>
                <a:rPr lang="ko-KR" altLang="en-US" sz="800" spc="-70" baseline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</a:rPr>
                <a:t>구매문의 </a:t>
              </a:r>
              <a:r>
                <a:rPr lang="en-US" altLang="ko-KR" sz="800" spc="-70" baseline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</a:rPr>
                <a:t>: </a:t>
              </a:r>
              <a:r>
                <a:rPr lang="en-US" altLang="ko-KR" sz="800" spc="0" baseline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</a:rPr>
                <a:t>1588-3096   |   </a:t>
              </a:r>
              <a:r>
                <a:rPr lang="ko-KR" altLang="en-US" sz="800" spc="-70" baseline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</a:rPr>
                <a:t>전용 상담전화 </a:t>
              </a:r>
              <a:r>
                <a:rPr lang="en-US" altLang="ko-KR" sz="800" spc="-70" baseline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</a:rPr>
                <a:t>: </a:t>
              </a:r>
              <a:r>
                <a:rPr lang="en-US" altLang="ko-KR" sz="800" spc="0" baseline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</a:rPr>
                <a:t>1577-9431</a:t>
              </a:r>
              <a:r>
                <a:rPr lang="en-US" altLang="ko-KR" sz="800" spc="-70" baseline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</a:rPr>
                <a:t>   |   </a:t>
              </a:r>
              <a:r>
                <a:rPr lang="ko-KR" altLang="en-US" sz="800" spc="-70" baseline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</a:rPr>
                <a:t>팩스 </a:t>
              </a:r>
              <a:r>
                <a:rPr lang="en-US" altLang="ko-KR" sz="800" spc="-70" baseline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</a:rPr>
                <a:t>: </a:t>
              </a:r>
              <a:r>
                <a:rPr lang="en-US" altLang="ko-KR" sz="800" spc="0" baseline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</a:rPr>
                <a:t>031-722-8901</a:t>
              </a:r>
              <a:r>
                <a:rPr lang="en-US" altLang="ko-KR" sz="800" spc="-70" baseline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</a:rPr>
                <a:t>   |   </a:t>
              </a:r>
              <a:r>
                <a:rPr lang="en-US" altLang="ko-KR" sz="800" spc="0" baseline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</a:rPr>
                <a:t>www.ahnlab.com</a:t>
              </a:r>
            </a:p>
            <a:p>
              <a:pPr marL="0" marR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800" spc="0" dirty="0">
                  <a:solidFill>
                    <a:schemeClr val="bg1">
                      <a:lumMod val="75000"/>
                    </a:schemeClr>
                  </a:solidFill>
                </a:rPr>
                <a:t>© </a:t>
              </a:r>
              <a:r>
                <a:rPr lang="en-US" altLang="ko-KR" sz="800" spc="0" dirty="0">
                  <a:solidFill>
                    <a:schemeClr val="bg1">
                      <a:lumMod val="75000"/>
                    </a:schemeClr>
                  </a:solidFill>
                  <a:effectLst/>
                </a:rPr>
                <a:t>AhnLab, Inc. All</a:t>
              </a:r>
              <a:r>
                <a:rPr lang="en-US" altLang="ko-KR" sz="800" spc="0" baseline="0" dirty="0">
                  <a:solidFill>
                    <a:schemeClr val="bg1">
                      <a:lumMod val="75000"/>
                    </a:schemeClr>
                  </a:solidFill>
                  <a:effectLst/>
                </a:rPr>
                <a:t> rights reserved.</a:t>
              </a: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6C97A61-6AEB-46D6-A492-B55319D00F6D}"/>
                </a:ext>
              </a:extLst>
            </p:cNvPr>
            <p:cNvCxnSpPr/>
            <p:nvPr userDrawn="1"/>
          </p:nvCxnSpPr>
          <p:spPr>
            <a:xfrm>
              <a:off x="560388" y="559782"/>
              <a:ext cx="296862" cy="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83AEF4C3-2794-40CF-8FAE-C85E5B266C2B}"/>
              </a:ext>
            </a:extLst>
          </p:cNvPr>
          <p:cNvGrpSpPr/>
          <p:nvPr userDrawn="1"/>
        </p:nvGrpSpPr>
        <p:grpSpPr>
          <a:xfrm>
            <a:off x="7212123" y="5669713"/>
            <a:ext cx="2200816" cy="639012"/>
            <a:chOff x="560388" y="3165399"/>
            <a:chExt cx="2200816" cy="63901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D2A5573-26D6-4929-97B6-4072573DD8B1}"/>
                </a:ext>
              </a:extLst>
            </p:cNvPr>
            <p:cNvSpPr txBox="1"/>
            <p:nvPr userDrawn="1"/>
          </p:nvSpPr>
          <p:spPr>
            <a:xfrm>
              <a:off x="816761" y="3173847"/>
              <a:ext cx="862416" cy="13080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r>
                <a:rPr lang="en-US" altLang="ko-KR" sz="850" dirty="0">
                  <a:solidFill>
                    <a:schemeClr val="bg1">
                      <a:lumMod val="50000"/>
                    </a:schemeClr>
                  </a:solidFill>
                </a:rPr>
                <a:t>www.ahnlab.com</a:t>
              </a:r>
              <a:endParaRPr lang="ko-KR" altLang="en-US" sz="8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A5D54C4-40BC-400C-92EC-6C68DEAD925B}"/>
                </a:ext>
              </a:extLst>
            </p:cNvPr>
            <p:cNvSpPr txBox="1"/>
            <p:nvPr userDrawn="1"/>
          </p:nvSpPr>
          <p:spPr>
            <a:xfrm>
              <a:off x="816761" y="3415656"/>
              <a:ext cx="1522853" cy="13080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r>
                <a:rPr lang="en-US" altLang="ko-KR" sz="850" dirty="0">
                  <a:solidFill>
                    <a:schemeClr val="bg1">
                      <a:lumMod val="50000"/>
                    </a:schemeClr>
                  </a:solidFill>
                </a:rPr>
                <a:t>www.facebook.com/AhnLabSP</a:t>
              </a:r>
              <a:endParaRPr lang="ko-KR" altLang="en-US" sz="8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D059A7A7-61A2-4B25-B6E5-2FA51FE3E39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865" y="3636771"/>
              <a:ext cx="167640" cy="167640"/>
            </a:xfrm>
            <a:prstGeom prst="rect">
              <a:avLst/>
            </a:prstGeom>
          </p:spPr>
        </p:pic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245C35EE-7214-4158-882D-9229C97FE16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865" y="3165399"/>
              <a:ext cx="167640" cy="16764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8A9C5C2-41CE-44C1-979D-F4B2DF797BCE}"/>
                </a:ext>
              </a:extLst>
            </p:cNvPr>
            <p:cNvSpPr txBox="1"/>
            <p:nvPr userDrawn="1"/>
          </p:nvSpPr>
          <p:spPr>
            <a:xfrm>
              <a:off x="816761" y="3647899"/>
              <a:ext cx="1944443" cy="13080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r>
                <a:rPr lang="en-US" altLang="ko-KR" sz="850" dirty="0">
                  <a:solidFill>
                    <a:schemeClr val="bg1">
                      <a:lumMod val="50000"/>
                    </a:schemeClr>
                  </a:solidFill>
                </a:rPr>
                <a:t>www.youtube.com/user/OfficialAhnLab</a:t>
              </a:r>
              <a:endParaRPr lang="ko-KR" altLang="en-US" sz="8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313246FC-6450-43D0-A6A5-C14716B2750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388" y="3401085"/>
              <a:ext cx="168117" cy="168117"/>
            </a:xfrm>
            <a:prstGeom prst="rect">
              <a:avLst/>
            </a:prstGeom>
          </p:spPr>
        </p:pic>
      </p:grpSp>
      <p:pic>
        <p:nvPicPr>
          <p:cNvPr id="22" name="그림 21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60389" y="2265214"/>
            <a:ext cx="1720850" cy="16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7280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뒷표지_응용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>
            <a:extLst>
              <a:ext uri="{FF2B5EF4-FFF2-40B4-BE49-F238E27FC236}">
                <a16:creationId xmlns:a16="http://schemas.microsoft.com/office/drawing/2014/main" id="{9B2DAF50-4A48-4DCD-94D4-E3417385107B}"/>
              </a:ext>
            </a:extLst>
          </p:cNvPr>
          <p:cNvSpPr/>
          <p:nvPr userDrawn="1"/>
        </p:nvSpPr>
        <p:spPr>
          <a:xfrm>
            <a:off x="0" y="0"/>
            <a:ext cx="9906000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auto">
          <a:xfrm>
            <a:off x="450849" y="0"/>
            <a:ext cx="9455152" cy="6641767"/>
          </a:xfrm>
          <a:custGeom>
            <a:avLst/>
            <a:gdLst>
              <a:gd name="T0" fmla="*/ 0 w 5994"/>
              <a:gd name="T1" fmla="*/ 0 h 4218"/>
              <a:gd name="T2" fmla="*/ 0 w 5994"/>
              <a:gd name="T3" fmla="*/ 2627 h 4218"/>
              <a:gd name="T4" fmla="*/ 1590 w 5994"/>
              <a:gd name="T5" fmla="*/ 4218 h 4218"/>
              <a:gd name="T6" fmla="*/ 5994 w 5994"/>
              <a:gd name="T7" fmla="*/ 4218 h 4218"/>
              <a:gd name="T8" fmla="*/ 5994 w 5994"/>
              <a:gd name="T9" fmla="*/ 0 h 4218"/>
              <a:gd name="T10" fmla="*/ 0 w 5994"/>
              <a:gd name="T11" fmla="*/ 0 h 4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994" h="4218">
                <a:moveTo>
                  <a:pt x="0" y="0"/>
                </a:moveTo>
                <a:lnTo>
                  <a:pt x="0" y="2627"/>
                </a:lnTo>
                <a:lnTo>
                  <a:pt x="1590" y="4218"/>
                </a:lnTo>
                <a:lnTo>
                  <a:pt x="5994" y="4218"/>
                </a:lnTo>
                <a:lnTo>
                  <a:pt x="599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/>
          </a:p>
        </p:txBody>
      </p:sp>
      <p:sp>
        <p:nvSpPr>
          <p:cNvPr id="17" name="Freeform 13"/>
          <p:cNvSpPr>
            <a:spLocks/>
          </p:cNvSpPr>
          <p:nvPr userDrawn="1"/>
        </p:nvSpPr>
        <p:spPr bwMode="auto">
          <a:xfrm>
            <a:off x="225423" y="225424"/>
            <a:ext cx="9680576" cy="6632575"/>
          </a:xfrm>
          <a:custGeom>
            <a:avLst/>
            <a:gdLst>
              <a:gd name="T0" fmla="*/ 0 w 6144"/>
              <a:gd name="T1" fmla="*/ 0 h 4218"/>
              <a:gd name="T2" fmla="*/ 0 w 6144"/>
              <a:gd name="T3" fmla="*/ 2627 h 4218"/>
              <a:gd name="T4" fmla="*/ 1590 w 6144"/>
              <a:gd name="T5" fmla="*/ 4218 h 4218"/>
              <a:gd name="T6" fmla="*/ 6144 w 6144"/>
              <a:gd name="T7" fmla="*/ 4218 h 4218"/>
              <a:gd name="T8" fmla="*/ 6144 w 6144"/>
              <a:gd name="T9" fmla="*/ 1579 h 4218"/>
              <a:gd name="T10" fmla="*/ 4568 w 6144"/>
              <a:gd name="T11" fmla="*/ 0 h 4218"/>
              <a:gd name="T12" fmla="*/ 0 w 6144"/>
              <a:gd name="T13" fmla="*/ 0 h 4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144" h="4218">
                <a:moveTo>
                  <a:pt x="0" y="0"/>
                </a:moveTo>
                <a:lnTo>
                  <a:pt x="0" y="2627"/>
                </a:lnTo>
                <a:lnTo>
                  <a:pt x="1590" y="4218"/>
                </a:lnTo>
                <a:lnTo>
                  <a:pt x="6144" y="4218"/>
                </a:lnTo>
                <a:lnTo>
                  <a:pt x="6144" y="1579"/>
                </a:lnTo>
                <a:lnTo>
                  <a:pt x="456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CB47D122-C1AB-4BED-973D-6D061E6291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40881" y="549487"/>
            <a:ext cx="1004732" cy="338086"/>
          </a:xfrm>
          <a:prstGeom prst="rect">
            <a:avLst/>
          </a:prstGeom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C9440038-DD24-4380-B8AB-F4EB4DB3D3B7}"/>
              </a:ext>
            </a:extLst>
          </p:cNvPr>
          <p:cNvGrpSpPr/>
          <p:nvPr userDrawn="1"/>
        </p:nvGrpSpPr>
        <p:grpSpPr>
          <a:xfrm>
            <a:off x="560388" y="692150"/>
            <a:ext cx="5363648" cy="1039476"/>
            <a:chOff x="560388" y="559782"/>
            <a:chExt cx="5363648" cy="1039476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4E4424D-BE93-4211-9ABA-807B13BA7436}"/>
                </a:ext>
              </a:extLst>
            </p:cNvPr>
            <p:cNvSpPr txBox="1"/>
            <p:nvPr userDrawn="1"/>
          </p:nvSpPr>
          <p:spPr>
            <a:xfrm>
              <a:off x="560388" y="722095"/>
              <a:ext cx="5363648" cy="8771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>
                <a:spcAft>
                  <a:spcPts val="600"/>
                </a:spcAft>
              </a:pPr>
              <a:r>
                <a:rPr lang="ko-KR" altLang="en-US" sz="800" spc="-70" baseline="0" dirty="0">
                  <a:solidFill>
                    <a:schemeClr val="bg1"/>
                  </a:solidFill>
                  <a:effectLst/>
                </a:rPr>
                <a:t>㈜안랩</a:t>
              </a:r>
              <a:endParaRPr lang="en-US" altLang="ko-KR" sz="800" spc="-70" baseline="0" dirty="0">
                <a:solidFill>
                  <a:schemeClr val="bg1"/>
                </a:solidFill>
                <a:effectLst/>
              </a:endParaRPr>
            </a:p>
            <a:p>
              <a:pPr>
                <a:spcAft>
                  <a:spcPts val="600"/>
                </a:spcAft>
              </a:pPr>
              <a:r>
                <a:rPr lang="ko-KR" altLang="en-US" sz="800" spc="-70" baseline="0" dirty="0">
                  <a:solidFill>
                    <a:schemeClr val="bg1"/>
                  </a:solidFill>
                  <a:effectLst/>
                </a:rPr>
                <a:t>경기도 성남시 분당구 판교역로 </a:t>
              </a:r>
              <a:r>
                <a:rPr lang="en-US" altLang="ko-KR" sz="800" spc="0" baseline="0" dirty="0">
                  <a:solidFill>
                    <a:schemeClr val="bg1"/>
                  </a:solidFill>
                  <a:effectLst/>
                </a:rPr>
                <a:t>220 </a:t>
              </a:r>
              <a:r>
                <a:rPr lang="en-US" altLang="ko-KR" sz="800" spc="-70" baseline="0" dirty="0">
                  <a:solidFill>
                    <a:schemeClr val="bg1"/>
                  </a:solidFill>
                  <a:effectLst/>
                </a:rPr>
                <a:t> (</a:t>
              </a:r>
              <a:r>
                <a:rPr lang="ko-KR" altLang="en-US" sz="800" spc="-70" baseline="0" dirty="0">
                  <a:solidFill>
                    <a:schemeClr val="bg1"/>
                  </a:solidFill>
                  <a:effectLst/>
                </a:rPr>
                <a:t>우</a:t>
              </a:r>
              <a:r>
                <a:rPr lang="en-US" altLang="ko-KR" sz="800" spc="-70" baseline="0" dirty="0">
                  <a:solidFill>
                    <a:schemeClr val="bg1"/>
                  </a:solidFill>
                  <a:effectLst/>
                </a:rPr>
                <a:t>) </a:t>
              </a:r>
              <a:r>
                <a:rPr lang="en-US" altLang="ko-KR" sz="800" spc="0" baseline="0" dirty="0">
                  <a:solidFill>
                    <a:schemeClr val="bg1"/>
                  </a:solidFill>
                  <a:effectLst/>
                </a:rPr>
                <a:t>13493</a:t>
              </a:r>
            </a:p>
            <a:p>
              <a:pPr>
                <a:spcAft>
                  <a:spcPts val="1800"/>
                </a:spcAft>
              </a:pPr>
              <a:r>
                <a:rPr lang="ko-KR" altLang="en-US" sz="800" spc="-70" baseline="0" dirty="0">
                  <a:solidFill>
                    <a:schemeClr val="bg1"/>
                  </a:solidFill>
                  <a:effectLst/>
                </a:rPr>
                <a:t>대표전화 </a:t>
              </a:r>
              <a:r>
                <a:rPr lang="en-US" altLang="ko-KR" sz="800" spc="-70" baseline="0" dirty="0">
                  <a:solidFill>
                    <a:schemeClr val="bg1"/>
                  </a:solidFill>
                  <a:effectLst/>
                </a:rPr>
                <a:t>: </a:t>
              </a:r>
              <a:r>
                <a:rPr lang="en-US" altLang="ko-KR" sz="800" spc="0" baseline="0" dirty="0">
                  <a:solidFill>
                    <a:schemeClr val="bg1"/>
                  </a:solidFill>
                  <a:effectLst/>
                </a:rPr>
                <a:t>031-722-8000</a:t>
              </a:r>
              <a:r>
                <a:rPr lang="en-US" altLang="ko-KR" sz="800" spc="-70" baseline="0" dirty="0">
                  <a:solidFill>
                    <a:schemeClr val="bg1"/>
                  </a:solidFill>
                  <a:effectLst/>
                </a:rPr>
                <a:t>   |   </a:t>
              </a:r>
              <a:r>
                <a:rPr lang="ko-KR" altLang="en-US" sz="800" spc="-70" baseline="0" dirty="0">
                  <a:solidFill>
                    <a:schemeClr val="bg1"/>
                  </a:solidFill>
                  <a:effectLst/>
                </a:rPr>
                <a:t>구매문의 </a:t>
              </a:r>
              <a:r>
                <a:rPr lang="en-US" altLang="ko-KR" sz="800" spc="-70" baseline="0" dirty="0">
                  <a:solidFill>
                    <a:schemeClr val="bg1"/>
                  </a:solidFill>
                  <a:effectLst/>
                </a:rPr>
                <a:t>: </a:t>
              </a:r>
              <a:r>
                <a:rPr lang="en-US" altLang="ko-KR" sz="800" spc="0" baseline="0" dirty="0">
                  <a:solidFill>
                    <a:schemeClr val="bg1"/>
                  </a:solidFill>
                  <a:effectLst/>
                </a:rPr>
                <a:t>1588-3096   |   </a:t>
              </a:r>
              <a:r>
                <a:rPr lang="ko-KR" altLang="en-US" sz="800" spc="-70" baseline="0" dirty="0">
                  <a:solidFill>
                    <a:schemeClr val="bg1"/>
                  </a:solidFill>
                  <a:effectLst/>
                </a:rPr>
                <a:t>전용 상담전화 </a:t>
              </a:r>
              <a:r>
                <a:rPr lang="en-US" altLang="ko-KR" sz="800" spc="-70" baseline="0" dirty="0">
                  <a:solidFill>
                    <a:schemeClr val="bg1"/>
                  </a:solidFill>
                  <a:effectLst/>
                </a:rPr>
                <a:t>: </a:t>
              </a:r>
              <a:r>
                <a:rPr lang="en-US" altLang="ko-KR" sz="800" spc="0" baseline="0" dirty="0">
                  <a:solidFill>
                    <a:schemeClr val="bg1"/>
                  </a:solidFill>
                  <a:effectLst/>
                </a:rPr>
                <a:t>1577-9431</a:t>
              </a:r>
              <a:r>
                <a:rPr lang="en-US" altLang="ko-KR" sz="800" spc="-70" baseline="0" dirty="0">
                  <a:solidFill>
                    <a:schemeClr val="bg1"/>
                  </a:solidFill>
                  <a:effectLst/>
                </a:rPr>
                <a:t>   |   </a:t>
              </a:r>
              <a:r>
                <a:rPr lang="ko-KR" altLang="en-US" sz="800" spc="-70" baseline="0" dirty="0">
                  <a:solidFill>
                    <a:schemeClr val="bg1"/>
                  </a:solidFill>
                  <a:effectLst/>
                </a:rPr>
                <a:t>팩스 </a:t>
              </a:r>
              <a:r>
                <a:rPr lang="en-US" altLang="ko-KR" sz="800" spc="-70" baseline="0" dirty="0">
                  <a:solidFill>
                    <a:schemeClr val="bg1"/>
                  </a:solidFill>
                  <a:effectLst/>
                </a:rPr>
                <a:t>: </a:t>
              </a:r>
              <a:r>
                <a:rPr lang="en-US" altLang="ko-KR" sz="800" spc="0" baseline="0" dirty="0">
                  <a:solidFill>
                    <a:schemeClr val="bg1"/>
                  </a:solidFill>
                  <a:effectLst/>
                </a:rPr>
                <a:t>031-722-8901</a:t>
              </a:r>
              <a:r>
                <a:rPr lang="en-US" altLang="ko-KR" sz="800" spc="-70" baseline="0" dirty="0">
                  <a:solidFill>
                    <a:schemeClr val="bg1"/>
                  </a:solidFill>
                  <a:effectLst/>
                </a:rPr>
                <a:t>   |   </a:t>
              </a:r>
              <a:r>
                <a:rPr lang="en-US" altLang="ko-KR" sz="800" spc="0" baseline="0" dirty="0">
                  <a:solidFill>
                    <a:schemeClr val="bg1"/>
                  </a:solidFill>
                  <a:effectLst/>
                </a:rPr>
                <a:t>www.ahnlab.com</a:t>
              </a:r>
            </a:p>
            <a:p>
              <a:pPr marL="0" marR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800" spc="0" dirty="0">
                  <a:solidFill>
                    <a:schemeClr val="bg1">
                      <a:lumMod val="75000"/>
                    </a:schemeClr>
                  </a:solidFill>
                </a:rPr>
                <a:t>© </a:t>
              </a:r>
              <a:r>
                <a:rPr lang="en-US" altLang="ko-KR" sz="800" spc="0" dirty="0">
                  <a:solidFill>
                    <a:schemeClr val="bg1">
                      <a:lumMod val="75000"/>
                    </a:schemeClr>
                  </a:solidFill>
                  <a:effectLst/>
                </a:rPr>
                <a:t>AhnLab, Inc. All</a:t>
              </a:r>
              <a:r>
                <a:rPr lang="en-US" altLang="ko-KR" sz="800" spc="0" baseline="0" dirty="0">
                  <a:solidFill>
                    <a:schemeClr val="bg1">
                      <a:lumMod val="75000"/>
                    </a:schemeClr>
                  </a:solidFill>
                  <a:effectLst/>
                </a:rPr>
                <a:t> rights reserved.</a:t>
              </a: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BF310EAA-55A2-47A7-A9A3-63B9B2EE98CB}"/>
                </a:ext>
              </a:extLst>
            </p:cNvPr>
            <p:cNvCxnSpPr/>
            <p:nvPr userDrawn="1"/>
          </p:nvCxnSpPr>
          <p:spPr>
            <a:xfrm>
              <a:off x="560388" y="559782"/>
              <a:ext cx="296862" cy="0"/>
            </a:xfrm>
            <a:prstGeom prst="line">
              <a:avLst/>
            </a:prstGeom>
            <a:ln w="63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DE0C524-4A2B-4AF8-82E0-DB2A93B0057D}"/>
              </a:ext>
            </a:extLst>
          </p:cNvPr>
          <p:cNvGrpSpPr/>
          <p:nvPr userDrawn="1"/>
        </p:nvGrpSpPr>
        <p:grpSpPr>
          <a:xfrm>
            <a:off x="7212123" y="5669713"/>
            <a:ext cx="2200816" cy="639012"/>
            <a:chOff x="560388" y="3165399"/>
            <a:chExt cx="2200816" cy="63901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9F664ED-545A-422E-8B09-51E7E08A85B3}"/>
                </a:ext>
              </a:extLst>
            </p:cNvPr>
            <p:cNvSpPr txBox="1"/>
            <p:nvPr userDrawn="1"/>
          </p:nvSpPr>
          <p:spPr>
            <a:xfrm>
              <a:off x="816761" y="3173847"/>
              <a:ext cx="862416" cy="13080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r>
                <a:rPr lang="en-US" altLang="ko-KR" sz="850" dirty="0">
                  <a:solidFill>
                    <a:schemeClr val="bg1">
                      <a:lumMod val="75000"/>
                    </a:schemeClr>
                  </a:solidFill>
                </a:rPr>
                <a:t>www.ahnlab.com</a:t>
              </a:r>
              <a:endParaRPr lang="ko-KR" altLang="en-US" sz="8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CA265A9-00C6-4B27-A7B8-7088AF3AEF59}"/>
                </a:ext>
              </a:extLst>
            </p:cNvPr>
            <p:cNvSpPr txBox="1"/>
            <p:nvPr userDrawn="1"/>
          </p:nvSpPr>
          <p:spPr>
            <a:xfrm>
              <a:off x="816761" y="3415656"/>
              <a:ext cx="1529265" cy="13080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r>
                <a:rPr lang="en-US" altLang="ko-KR" sz="850" dirty="0">
                  <a:solidFill>
                    <a:schemeClr val="bg1">
                      <a:lumMod val="75000"/>
                    </a:schemeClr>
                  </a:solidFill>
                </a:rPr>
                <a:t>www.facebook.com/AhnLabSP</a:t>
              </a:r>
            </a:p>
          </p:txBody>
        </p:sp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BB0CA3B3-B48E-42D0-934D-80D985B6A0C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865" y="3636771"/>
              <a:ext cx="167640" cy="167640"/>
            </a:xfrm>
            <a:prstGeom prst="rect">
              <a:avLst/>
            </a:prstGeom>
          </p:spPr>
        </p:pic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40D273FA-BDFE-4A54-B79B-C1083F561D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865" y="3165399"/>
              <a:ext cx="167640" cy="16764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F135075-D1FD-40B2-B0CE-08A74A7D317A}"/>
                </a:ext>
              </a:extLst>
            </p:cNvPr>
            <p:cNvSpPr txBox="1"/>
            <p:nvPr userDrawn="1"/>
          </p:nvSpPr>
          <p:spPr>
            <a:xfrm>
              <a:off x="816761" y="3647899"/>
              <a:ext cx="1944443" cy="13080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r>
                <a:rPr lang="en-US" altLang="ko-KR" sz="850" dirty="0">
                  <a:solidFill>
                    <a:schemeClr val="bg1">
                      <a:lumMod val="75000"/>
                    </a:schemeClr>
                  </a:solidFill>
                </a:rPr>
                <a:t>www.youtube.com/user/OfficialAhnLab</a:t>
              </a:r>
              <a:endParaRPr lang="ko-KR" altLang="en-US" sz="8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528C9EB1-2B3E-4C6A-B1B9-425B253D824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388" y="3401085"/>
              <a:ext cx="168117" cy="168117"/>
            </a:xfrm>
            <a:prstGeom prst="rect">
              <a:avLst/>
            </a:prstGeom>
          </p:spPr>
        </p:pic>
      </p:grpSp>
      <p:pic>
        <p:nvPicPr>
          <p:cNvPr id="23" name="그림 22">
            <a:extLst>
              <a:ext uri="{FF2B5EF4-FFF2-40B4-BE49-F238E27FC236}">
                <a16:creationId xmlns:a16="http://schemas.microsoft.com/office/drawing/2014/main" id="{D1793DFC-3879-4027-AD51-F167F8AE46E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60388" y="6040857"/>
            <a:ext cx="1147500" cy="267867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 userDrawn="1"/>
        </p:nvPicPr>
        <p:blipFill>
          <a:blip r:embed="rId7">
            <a:biLevel thresh="25000"/>
          </a:blip>
          <a:stretch>
            <a:fillRect/>
          </a:stretch>
        </p:blipFill>
        <p:spPr>
          <a:xfrm>
            <a:off x="560389" y="2265214"/>
            <a:ext cx="1720850" cy="16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9263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F5F6CB37-8000-4243-8997-22B528110B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0388" y="6040858"/>
            <a:ext cx="1147500" cy="267867"/>
          </a:xfrm>
          <a:prstGeom prst="rect">
            <a:avLst/>
          </a:prstGeom>
        </p:spPr>
      </p:pic>
      <p:sp>
        <p:nvSpPr>
          <p:cNvPr id="9" name="제목 1">
            <a:extLst>
              <a:ext uri="{FF2B5EF4-FFF2-40B4-BE49-F238E27FC236}">
                <a16:creationId xmlns:a16="http://schemas.microsoft.com/office/drawing/2014/main" id="{79A495F2-8FF9-4CB3-A3E6-7DB6B575A5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913" y="1501379"/>
            <a:ext cx="8775700" cy="4248955"/>
          </a:xfrm>
          <a:prstGeom prst="rect">
            <a:avLst/>
          </a:prstGeom>
        </p:spPr>
        <p:txBody>
          <a:bodyPr lIns="0" tIns="0" rIns="0" bIns="0" anchor="t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>
            <a:lvl1pPr marL="0" indent="0" algn="l">
              <a:lnSpc>
                <a:spcPct val="150000"/>
              </a:lnSpc>
              <a:spcAft>
                <a:spcPts val="0"/>
              </a:spcAft>
              <a:buFont typeface="+mj-lt"/>
              <a:buNone/>
              <a:defRPr sz="2500" b="1" spc="-20" baseline="0">
                <a:solidFill>
                  <a:schemeClr val="bg1"/>
                </a:solidFill>
              </a:defRPr>
            </a:lvl1pPr>
          </a:lstStyle>
          <a:p>
            <a:r>
              <a:rPr lang="ko-KR" altLang="en-US" dirty="0"/>
              <a:t>마스터</a:t>
            </a:r>
            <a:r>
              <a:rPr lang="en-US" altLang="ko-KR" dirty="0"/>
              <a:t> </a:t>
            </a:r>
            <a:r>
              <a:rPr lang="ko-KR" altLang="en-US" dirty="0"/>
              <a:t>제목 스타일 편집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C37E46F-43AD-4042-8C1F-4F30CE10CA52}"/>
              </a:ext>
            </a:extLst>
          </p:cNvPr>
          <p:cNvCxnSpPr>
            <a:cxnSpLocks/>
          </p:cNvCxnSpPr>
          <p:nvPr userDrawn="1"/>
        </p:nvCxnSpPr>
        <p:spPr>
          <a:xfrm>
            <a:off x="550863" y="1177040"/>
            <a:ext cx="879475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0439A38-DC32-437E-8BF2-4002B2BA5A81}"/>
              </a:ext>
            </a:extLst>
          </p:cNvPr>
          <p:cNvSpPr txBox="1"/>
          <p:nvPr userDrawn="1"/>
        </p:nvSpPr>
        <p:spPr>
          <a:xfrm>
            <a:off x="569913" y="522288"/>
            <a:ext cx="74699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3200" b="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3">
            <a:biLevel thresh="25000"/>
          </a:blip>
          <a:stretch>
            <a:fillRect/>
          </a:stretch>
        </p:blipFill>
        <p:spPr>
          <a:xfrm>
            <a:off x="8384031" y="512763"/>
            <a:ext cx="961582" cy="303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2701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29">
          <p15:clr>
            <a:srgbClr val="FBAE40"/>
          </p15:clr>
        </p15:guide>
        <p15:guide id="2" pos="3211">
          <p15:clr>
            <a:srgbClr val="FBAE40"/>
          </p15:clr>
        </p15:guide>
        <p15:guide id="3" orient="horz" pos="323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F5F6CB37-8000-4243-8997-22B528110B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0388" y="6040858"/>
            <a:ext cx="1147500" cy="267867"/>
          </a:xfrm>
          <a:prstGeom prst="rect">
            <a:avLst/>
          </a:prstGeom>
        </p:spPr>
      </p:pic>
      <p:sp>
        <p:nvSpPr>
          <p:cNvPr id="9" name="제목 1">
            <a:extLst>
              <a:ext uri="{FF2B5EF4-FFF2-40B4-BE49-F238E27FC236}">
                <a16:creationId xmlns:a16="http://schemas.microsoft.com/office/drawing/2014/main" id="{79A495F2-8FF9-4CB3-A3E6-7DB6B575A5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913" y="1760162"/>
            <a:ext cx="8775700" cy="399017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ct val="150000"/>
              </a:lnSpc>
              <a:spcAft>
                <a:spcPts val="0"/>
              </a:spcAft>
              <a:buFont typeface="+mj-lt"/>
              <a:buNone/>
              <a:defRPr sz="2500" b="1" spc="-20" baseline="0">
                <a:solidFill>
                  <a:schemeClr val="bg1"/>
                </a:solidFill>
              </a:defRPr>
            </a:lvl1pPr>
          </a:lstStyle>
          <a:p>
            <a:r>
              <a:rPr lang="ko-KR" altLang="en-US" dirty="0"/>
              <a:t>마스터</a:t>
            </a:r>
            <a:r>
              <a:rPr lang="en-US" altLang="ko-KR" dirty="0"/>
              <a:t> </a:t>
            </a:r>
            <a:r>
              <a:rPr lang="ko-KR" altLang="en-US" dirty="0"/>
              <a:t>제목 스타일 편집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C37E46F-43AD-4042-8C1F-4F30CE10CA52}"/>
              </a:ext>
            </a:extLst>
          </p:cNvPr>
          <p:cNvCxnSpPr>
            <a:cxnSpLocks/>
          </p:cNvCxnSpPr>
          <p:nvPr userDrawn="1"/>
        </p:nvCxnSpPr>
        <p:spPr>
          <a:xfrm>
            <a:off x="550863" y="1354056"/>
            <a:ext cx="879475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0439A38-DC32-437E-8BF2-4002B2BA5A81}"/>
              </a:ext>
            </a:extLst>
          </p:cNvPr>
          <p:cNvSpPr txBox="1"/>
          <p:nvPr userDrawn="1"/>
        </p:nvSpPr>
        <p:spPr>
          <a:xfrm>
            <a:off x="569913" y="701729"/>
            <a:ext cx="82073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3200" b="1" dirty="0">
                <a:solidFill>
                  <a:schemeClr val="bg1"/>
                </a:solidFill>
              </a:rPr>
              <a:t>목차</a:t>
            </a:r>
          </a:p>
        </p:txBody>
      </p:sp>
    </p:spTree>
    <p:extLst>
      <p:ext uri="{BB962C8B-B14F-4D97-AF65-F5344CB8AC3E}">
        <p14:creationId xmlns:p14="http://schemas.microsoft.com/office/powerpoint/2010/main" val="23699542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29">
          <p15:clr>
            <a:srgbClr val="FBAE40"/>
          </p15:clr>
        </p15:guide>
        <p15:guide id="2" pos="321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whi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>
            <a:extLst>
              <a:ext uri="{FF2B5EF4-FFF2-40B4-BE49-F238E27FC236}">
                <a16:creationId xmlns:a16="http://schemas.microsoft.com/office/drawing/2014/main" id="{79A495F2-8FF9-4CB3-A3E6-7DB6B575A5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913" y="1760162"/>
            <a:ext cx="8775700" cy="399017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ct val="150000"/>
              </a:lnSpc>
              <a:spcAft>
                <a:spcPts val="0"/>
              </a:spcAft>
              <a:buFont typeface="+mj-lt"/>
              <a:buNone/>
              <a:defRPr sz="2500" b="1" spc="-20" baseline="0">
                <a:solidFill>
                  <a:schemeClr val="tx1"/>
                </a:solidFill>
              </a:defRPr>
            </a:lvl1pPr>
          </a:lstStyle>
          <a:p>
            <a:r>
              <a:rPr lang="ko-KR" altLang="en-US" dirty="0"/>
              <a:t>마스터</a:t>
            </a:r>
            <a:r>
              <a:rPr lang="en-US" altLang="ko-KR" dirty="0"/>
              <a:t> </a:t>
            </a:r>
            <a:r>
              <a:rPr lang="ko-KR" altLang="en-US" dirty="0"/>
              <a:t>제목 스타일 편집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C37E46F-43AD-4042-8C1F-4F30CE10CA52}"/>
              </a:ext>
            </a:extLst>
          </p:cNvPr>
          <p:cNvCxnSpPr>
            <a:cxnSpLocks/>
          </p:cNvCxnSpPr>
          <p:nvPr userDrawn="1"/>
        </p:nvCxnSpPr>
        <p:spPr>
          <a:xfrm>
            <a:off x="550863" y="1354056"/>
            <a:ext cx="879475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0439A38-DC32-437E-8BF2-4002B2BA5A81}"/>
              </a:ext>
            </a:extLst>
          </p:cNvPr>
          <p:cNvSpPr txBox="1"/>
          <p:nvPr userDrawn="1"/>
        </p:nvSpPr>
        <p:spPr>
          <a:xfrm>
            <a:off x="569913" y="701729"/>
            <a:ext cx="82073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3200" b="1" dirty="0">
                <a:solidFill>
                  <a:schemeClr val="accent1"/>
                </a:solidFill>
              </a:rPr>
              <a:t>목차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E44A1841-591B-41AA-84DF-1B6764E723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0388" y="6040857"/>
            <a:ext cx="1147500" cy="26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231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29">
          <p15:clr>
            <a:srgbClr val="FBAE40"/>
          </p15:clr>
        </p15:guide>
        <p15:guide id="2" pos="321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간지_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/>
          <p:cNvSpPr>
            <a:spLocks/>
          </p:cNvSpPr>
          <p:nvPr userDrawn="1"/>
        </p:nvSpPr>
        <p:spPr bwMode="auto">
          <a:xfrm>
            <a:off x="450849" y="0"/>
            <a:ext cx="9455152" cy="6641767"/>
          </a:xfrm>
          <a:custGeom>
            <a:avLst/>
            <a:gdLst>
              <a:gd name="T0" fmla="*/ 0 w 5994"/>
              <a:gd name="T1" fmla="*/ 0 h 4218"/>
              <a:gd name="T2" fmla="*/ 0 w 5994"/>
              <a:gd name="T3" fmla="*/ 2627 h 4218"/>
              <a:gd name="T4" fmla="*/ 1590 w 5994"/>
              <a:gd name="T5" fmla="*/ 4218 h 4218"/>
              <a:gd name="T6" fmla="*/ 5994 w 5994"/>
              <a:gd name="T7" fmla="*/ 4218 h 4218"/>
              <a:gd name="T8" fmla="*/ 5994 w 5994"/>
              <a:gd name="T9" fmla="*/ 0 h 4218"/>
              <a:gd name="T10" fmla="*/ 0 w 5994"/>
              <a:gd name="T11" fmla="*/ 0 h 4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994" h="4218">
                <a:moveTo>
                  <a:pt x="0" y="0"/>
                </a:moveTo>
                <a:lnTo>
                  <a:pt x="0" y="2627"/>
                </a:lnTo>
                <a:lnTo>
                  <a:pt x="1590" y="4218"/>
                </a:lnTo>
                <a:lnTo>
                  <a:pt x="5994" y="4218"/>
                </a:lnTo>
                <a:lnTo>
                  <a:pt x="599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/>
          </a:p>
        </p:txBody>
      </p:sp>
      <p:sp>
        <p:nvSpPr>
          <p:cNvPr id="6" name="Freeform 13"/>
          <p:cNvSpPr>
            <a:spLocks/>
          </p:cNvSpPr>
          <p:nvPr userDrawn="1"/>
        </p:nvSpPr>
        <p:spPr bwMode="auto">
          <a:xfrm>
            <a:off x="225423" y="225424"/>
            <a:ext cx="9680576" cy="6632575"/>
          </a:xfrm>
          <a:custGeom>
            <a:avLst/>
            <a:gdLst>
              <a:gd name="T0" fmla="*/ 0 w 6144"/>
              <a:gd name="T1" fmla="*/ 0 h 4218"/>
              <a:gd name="T2" fmla="*/ 0 w 6144"/>
              <a:gd name="T3" fmla="*/ 2627 h 4218"/>
              <a:gd name="T4" fmla="*/ 1590 w 6144"/>
              <a:gd name="T5" fmla="*/ 4218 h 4218"/>
              <a:gd name="T6" fmla="*/ 6144 w 6144"/>
              <a:gd name="T7" fmla="*/ 4218 h 4218"/>
              <a:gd name="T8" fmla="*/ 6144 w 6144"/>
              <a:gd name="T9" fmla="*/ 1579 h 4218"/>
              <a:gd name="T10" fmla="*/ 4568 w 6144"/>
              <a:gd name="T11" fmla="*/ 0 h 4218"/>
              <a:gd name="T12" fmla="*/ 0 w 6144"/>
              <a:gd name="T13" fmla="*/ 0 h 4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144" h="4218">
                <a:moveTo>
                  <a:pt x="0" y="0"/>
                </a:moveTo>
                <a:lnTo>
                  <a:pt x="0" y="2627"/>
                </a:lnTo>
                <a:lnTo>
                  <a:pt x="1590" y="4218"/>
                </a:lnTo>
                <a:lnTo>
                  <a:pt x="6144" y="4218"/>
                </a:lnTo>
                <a:lnTo>
                  <a:pt x="6144" y="1579"/>
                </a:lnTo>
                <a:lnTo>
                  <a:pt x="456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7341E67-2E3D-4EBB-8884-4CF542D36F1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0388" y="995248"/>
            <a:ext cx="4248150" cy="2433751"/>
          </a:xfrm>
          <a:prstGeom prst="rect">
            <a:avLst/>
          </a:prstGeom>
        </p:spPr>
        <p:txBody>
          <a:bodyPr lIns="0" tIns="0" rIns="0" bIns="0" anchor="t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>
            <a:lvl1pPr algn="l">
              <a:lnSpc>
                <a:spcPct val="100000"/>
              </a:lnSpc>
              <a:defRPr sz="3800" b="1" spc="-20" baseline="0">
                <a:solidFill>
                  <a:schemeClr val="bg1"/>
                </a:solidFill>
              </a:defRPr>
            </a:lvl1pPr>
          </a:lstStyle>
          <a:p>
            <a:r>
              <a:rPr lang="ko-KR" altLang="en-US" dirty="0"/>
              <a:t>마스터</a:t>
            </a:r>
            <a:br>
              <a:rPr lang="en-US" altLang="ko-KR" dirty="0"/>
            </a:br>
            <a:r>
              <a:rPr lang="ko-KR" altLang="en-US" dirty="0"/>
              <a:t>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98835911-3CAC-4DD4-9897-4F0C18162F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7464" y="2587625"/>
            <a:ext cx="4248149" cy="3721101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600" spc="-20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1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8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ko-KR" altLang="en-US" dirty="0"/>
              <a:t>클릭하여 마스터 부제목 스타일 편집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F5F6CB37-8000-4243-8997-22B528110B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0388" y="6040858"/>
            <a:ext cx="1147500" cy="267867"/>
          </a:xfrm>
          <a:prstGeom prst="rect">
            <a:avLst/>
          </a:prstGeom>
        </p:spPr>
      </p:pic>
      <p:cxnSp>
        <p:nvCxnSpPr>
          <p:cNvPr id="10" name="직선 연결선 9"/>
          <p:cNvCxnSpPr/>
          <p:nvPr userDrawn="1"/>
        </p:nvCxnSpPr>
        <p:spPr>
          <a:xfrm>
            <a:off x="560388" y="2362200"/>
            <a:ext cx="8822794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3">
            <a:biLevel thresh="25000"/>
          </a:blip>
          <a:stretch>
            <a:fillRect/>
          </a:stretch>
        </p:blipFill>
        <p:spPr>
          <a:xfrm>
            <a:off x="8384031" y="512763"/>
            <a:ext cx="961582" cy="303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756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29">
          <p15:clr>
            <a:srgbClr val="FBAE40"/>
          </p15:clr>
        </p15:guide>
        <p15:guide id="2" pos="321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_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>
            <a:extLst>
              <a:ext uri="{FF2B5EF4-FFF2-40B4-BE49-F238E27FC236}">
                <a16:creationId xmlns:a16="http://schemas.microsoft.com/office/drawing/2014/main" id="{FCC37F85-7EFD-458B-88C4-93EA0AA5856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0388" y="690392"/>
            <a:ext cx="4248150" cy="2738608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800" b="1" spc="-20" baseline="0">
                <a:solidFill>
                  <a:schemeClr val="bg1"/>
                </a:solidFill>
              </a:defRPr>
            </a:lvl1pPr>
          </a:lstStyle>
          <a:p>
            <a:r>
              <a:rPr lang="ko-KR" altLang="en-US" dirty="0"/>
              <a:t>마스터</a:t>
            </a:r>
            <a:br>
              <a:rPr lang="en-US" altLang="ko-KR" dirty="0"/>
            </a:br>
            <a:r>
              <a:rPr lang="ko-KR" altLang="en-US" dirty="0"/>
              <a:t>제목 스타일 편집</a:t>
            </a:r>
          </a:p>
        </p:txBody>
      </p:sp>
      <p:sp>
        <p:nvSpPr>
          <p:cNvPr id="10" name="부제목 2">
            <a:extLst>
              <a:ext uri="{FF2B5EF4-FFF2-40B4-BE49-F238E27FC236}">
                <a16:creationId xmlns:a16="http://schemas.microsoft.com/office/drawing/2014/main" id="{7288F8B4-C103-4D1A-8F49-901C1F6E08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7464" y="690392"/>
            <a:ext cx="4248149" cy="5618335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600" spc="-20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1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8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ko-KR" altLang="en-US" dirty="0"/>
              <a:t>클릭하여 마스터 부제목 스타일 편집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98E95CA-4193-422E-B6CE-48441AE562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0388" y="6040858"/>
            <a:ext cx="1147500" cy="26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2949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29">
          <p15:clr>
            <a:srgbClr val="FBAE40"/>
          </p15:clr>
        </p15:guide>
        <p15:guide id="2" pos="321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_whi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>
            <a:extLst>
              <a:ext uri="{FF2B5EF4-FFF2-40B4-BE49-F238E27FC236}">
                <a16:creationId xmlns:a16="http://schemas.microsoft.com/office/drawing/2014/main" id="{FCC37F85-7EFD-458B-88C4-93EA0AA5856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0388" y="690392"/>
            <a:ext cx="4248150" cy="2738608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800" b="1" spc="-20" baseline="0">
                <a:solidFill>
                  <a:schemeClr val="tx1"/>
                </a:solidFill>
              </a:defRPr>
            </a:lvl1pPr>
          </a:lstStyle>
          <a:p>
            <a:r>
              <a:rPr lang="ko-KR" altLang="en-US" dirty="0"/>
              <a:t>마스터</a:t>
            </a:r>
            <a:br>
              <a:rPr lang="en-US" altLang="ko-KR" dirty="0"/>
            </a:br>
            <a:r>
              <a:rPr lang="ko-KR" altLang="en-US" dirty="0"/>
              <a:t>제목 스타일 편집</a:t>
            </a:r>
          </a:p>
        </p:txBody>
      </p:sp>
      <p:sp>
        <p:nvSpPr>
          <p:cNvPr id="10" name="부제목 2">
            <a:extLst>
              <a:ext uri="{FF2B5EF4-FFF2-40B4-BE49-F238E27FC236}">
                <a16:creationId xmlns:a16="http://schemas.microsoft.com/office/drawing/2014/main" id="{7288F8B4-C103-4D1A-8F49-901C1F6E08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7464" y="690392"/>
            <a:ext cx="4248149" cy="5618335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600" spc="-2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1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8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ko-KR" altLang="en-US" dirty="0"/>
              <a:t>클릭하여 마스터 부제목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1F2E8C6E-3FD5-4073-A811-9BA9DA7D7C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0388" y="6040857"/>
            <a:ext cx="1147500" cy="26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520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29">
          <p15:clr>
            <a:srgbClr val="FBAE40"/>
          </p15:clr>
        </p15:guide>
        <p15:guide id="2" pos="321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본문_발표용_응용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906000" cy="4762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139B73-03A3-4751-A616-CD5C75AAB6E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6072" y="146677"/>
            <a:ext cx="9593857" cy="75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solidFill>
                <a:schemeClr val="lt1"/>
              </a:solidFill>
            </a:endParaRPr>
          </a:p>
        </p:txBody>
      </p:sp>
      <p:sp>
        <p:nvSpPr>
          <p:cNvPr id="20" name="슬라이드 번호 개체 틀 6">
            <a:extLst>
              <a:ext uri="{FF2B5EF4-FFF2-40B4-BE49-F238E27FC236}">
                <a16:creationId xmlns:a16="http://schemas.microsoft.com/office/drawing/2014/main" id="{C2810AA7-C05F-4729-A716-B26CD3BD2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1262" y="6591309"/>
            <a:ext cx="1032584" cy="185415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00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8486220B-EE48-441A-BEE1-7E447193D81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D3AE3E35-FBFA-4034-B72F-6C7D09F0401C}"/>
              </a:ext>
            </a:extLst>
          </p:cNvPr>
          <p:cNvGrpSpPr/>
          <p:nvPr userDrawn="1"/>
        </p:nvGrpSpPr>
        <p:grpSpPr>
          <a:xfrm>
            <a:off x="272159" y="6607482"/>
            <a:ext cx="2370072" cy="153067"/>
            <a:chOff x="272159" y="6607482"/>
            <a:chExt cx="2370072" cy="153067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17B6A181-313A-414B-A89C-CC848191E3D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72159" y="6607482"/>
              <a:ext cx="612000" cy="153067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436EF50-E198-4205-9E1F-B777AA1EAA46}"/>
                </a:ext>
              </a:extLst>
            </p:cNvPr>
            <p:cNvSpPr txBox="1"/>
            <p:nvPr userDrawn="1"/>
          </p:nvSpPr>
          <p:spPr>
            <a:xfrm>
              <a:off x="1034419" y="6633571"/>
              <a:ext cx="1607812" cy="1231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800" spc="0" dirty="0">
                  <a:solidFill>
                    <a:schemeClr val="bg1">
                      <a:lumMod val="75000"/>
                    </a:schemeClr>
                  </a:solidFill>
                  <a:latin typeface="+mn-lt"/>
                </a:rPr>
                <a:t>© </a:t>
              </a:r>
              <a:r>
                <a:rPr lang="en-US" altLang="ko-KR" sz="800" spc="0" dirty="0">
                  <a:solidFill>
                    <a:schemeClr val="bg1">
                      <a:lumMod val="75000"/>
                    </a:schemeClr>
                  </a:solidFill>
                  <a:effectLst/>
                  <a:latin typeface="+mn-lt"/>
                </a:rPr>
                <a:t>AhnLab, Inc. All</a:t>
              </a:r>
              <a:r>
                <a:rPr lang="en-US" altLang="ko-KR" sz="800" spc="0" baseline="0" dirty="0">
                  <a:solidFill>
                    <a:schemeClr val="bg1">
                      <a:lumMod val="75000"/>
                    </a:schemeClr>
                  </a:solidFill>
                  <a:effectLst/>
                  <a:latin typeface="+mn-lt"/>
                </a:rPr>
                <a:t> rights reserved.</a:t>
              </a:r>
              <a:endParaRPr lang="ko-KR" altLang="en-US" sz="800" spc="0" dirty="0">
                <a:solidFill>
                  <a:schemeClr val="bg1">
                    <a:lumMod val="75000"/>
                  </a:schemeClr>
                </a:solidFill>
                <a:effectLst/>
                <a:latin typeface="+mn-lt"/>
              </a:endParaRPr>
            </a:p>
          </p:txBody>
        </p:sp>
      </p:grpSp>
      <p:sp>
        <p:nvSpPr>
          <p:cNvPr id="13" name="부제목 2"/>
          <p:cNvSpPr>
            <a:spLocks noGrp="1"/>
          </p:cNvSpPr>
          <p:nvPr>
            <p:ph type="subTitle" idx="1"/>
          </p:nvPr>
        </p:nvSpPr>
        <p:spPr>
          <a:xfrm>
            <a:off x="273049" y="1051200"/>
            <a:ext cx="9360795" cy="611187"/>
          </a:xfrm>
          <a:prstGeom prst="rect">
            <a:avLst/>
          </a:prstGeom>
        </p:spPr>
        <p:txBody>
          <a:bodyPr wrap="square" lIns="0" tIns="0" rIns="0" bIns="0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>
            <a:lvl1pPr marL="0" indent="0">
              <a:lnSpc>
                <a:spcPct val="100000"/>
              </a:lnSpc>
              <a:buNone/>
              <a:defRPr lang="ko-KR" altLang="en-US" sz="1200" spc="-30" baseline="0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228611" lvl="0" indent="-228611">
              <a:spcBef>
                <a:spcPts val="0"/>
              </a:spcBef>
              <a:spcAft>
                <a:spcPts val="300"/>
              </a:spcAft>
            </a:pPr>
            <a:r>
              <a:rPr lang="ko-KR" altLang="en-US" dirty="0"/>
              <a:t>마스터 부제목 스타일 편집</a:t>
            </a:r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633635D6-F6DF-4E21-8727-18B2D34B5D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2159" y="270000"/>
            <a:ext cx="7020816" cy="515937"/>
          </a:xfrm>
          <a:prstGeom prst="rect">
            <a:avLst/>
          </a:prstGeom>
        </p:spPr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>
            <a:lvl1pPr>
              <a:defRPr lang="ko-KR" altLang="en-US" sz="2600" b="1" spc="-3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ko-KR" altLang="en-US" dirty="0"/>
              <a:t>마스터 제목 스타일 편집</a:t>
            </a:r>
          </a:p>
        </p:txBody>
      </p:sp>
      <p:sp>
        <p:nvSpPr>
          <p:cNvPr id="14" name="텍스트 개체 틀 5"/>
          <p:cNvSpPr>
            <a:spLocks noGrp="1"/>
          </p:cNvSpPr>
          <p:nvPr>
            <p:ph type="body" sz="quarter" idx="13"/>
          </p:nvPr>
        </p:nvSpPr>
        <p:spPr>
          <a:xfrm>
            <a:off x="7292974" y="260350"/>
            <a:ext cx="2339975" cy="525587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8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0265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1555">
          <p15:clr>
            <a:srgbClr val="FBAE40"/>
          </p15:clr>
        </p15:guide>
        <p15:guide id="4" pos="1737">
          <p15:clr>
            <a:srgbClr val="FBAE40"/>
          </p15:clr>
        </p15:guide>
        <p15:guide id="5" pos="4503">
          <p15:clr>
            <a:srgbClr val="FBAE40"/>
          </p15:clr>
        </p15:guide>
        <p15:guide id="6" pos="4685">
          <p15:clr>
            <a:srgbClr val="FBAE40"/>
          </p15:clr>
        </p15:guide>
        <p15:guide id="7" pos="3029">
          <p15:clr>
            <a:srgbClr val="FBAE40"/>
          </p15:clr>
        </p15:guide>
        <p15:guide id="8" pos="3211">
          <p15:clr>
            <a:srgbClr val="FBAE40"/>
          </p15:clr>
        </p15:guide>
        <p15:guide id="9" orient="horz" pos="2069">
          <p15:clr>
            <a:srgbClr val="FBAE40"/>
          </p15:clr>
        </p15:guide>
        <p15:guide id="11" orient="horz" pos="1094">
          <p15:clr>
            <a:srgbClr val="FBAE40"/>
          </p15:clr>
        </p15:guide>
        <p15:guide id="12" orient="horz" pos="1275">
          <p15:clr>
            <a:srgbClr val="FBAE40"/>
          </p15:clr>
        </p15:guide>
        <p15:guide id="14" orient="horz" pos="3045">
          <p15:clr>
            <a:srgbClr val="FBAE40"/>
          </p15:clr>
        </p15:guide>
        <p15:guide id="15" orient="horz" pos="3226">
          <p15:clr>
            <a:srgbClr val="FBAE40"/>
          </p15:clr>
        </p15:guide>
        <p15:guide id="16" orient="horz" pos="2251">
          <p15:clr>
            <a:srgbClr val="FBAE40"/>
          </p15:clr>
        </p15:guide>
        <p15:guide id="19" pos="3846">
          <p15:clr>
            <a:srgbClr val="FBAE40"/>
          </p15:clr>
        </p15:guide>
        <p15:guide id="20" pos="5343">
          <p15:clr>
            <a:srgbClr val="FBAE40"/>
          </p15:clr>
        </p15:guide>
        <p15:guide id="21" pos="2394">
          <p15:clr>
            <a:srgbClr val="FBAE40"/>
          </p15:clr>
        </p15:guide>
        <p15:guide id="22" pos="897">
          <p15:clr>
            <a:srgbClr val="FBAE40"/>
          </p15:clr>
        </p15:guide>
        <p15:guide id="23" pos="2054">
          <p15:clr>
            <a:srgbClr val="FBAE40"/>
          </p15:clr>
        </p15:guide>
        <p15:guide id="24" pos="2235">
          <p15:clr>
            <a:srgbClr val="FBAE40"/>
          </p15:clr>
        </p15:guide>
        <p15:guide id="25" pos="4005">
          <p15:clr>
            <a:srgbClr val="FBAE40"/>
          </p15:clr>
        </p15:guide>
        <p15:guide id="26" pos="418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발표용_응용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906000" cy="4762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139B73-03A3-4751-A616-CD5C75AAB6E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6072" y="146677"/>
            <a:ext cx="9593857" cy="75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solidFill>
                <a:schemeClr val="lt1"/>
              </a:solidFill>
            </a:endParaRPr>
          </a:p>
        </p:txBody>
      </p:sp>
      <p:sp>
        <p:nvSpPr>
          <p:cNvPr id="20" name="슬라이드 번호 개체 틀 6">
            <a:extLst>
              <a:ext uri="{FF2B5EF4-FFF2-40B4-BE49-F238E27FC236}">
                <a16:creationId xmlns:a16="http://schemas.microsoft.com/office/drawing/2014/main" id="{C2810AA7-C05F-4729-A716-B26CD3BD2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1262" y="6591309"/>
            <a:ext cx="1032584" cy="185415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00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8486220B-EE48-441A-BEE1-7E447193D81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D3AE3E35-FBFA-4034-B72F-6C7D09F0401C}"/>
              </a:ext>
            </a:extLst>
          </p:cNvPr>
          <p:cNvGrpSpPr/>
          <p:nvPr userDrawn="1"/>
        </p:nvGrpSpPr>
        <p:grpSpPr>
          <a:xfrm>
            <a:off x="272159" y="6607482"/>
            <a:ext cx="2370072" cy="153067"/>
            <a:chOff x="272159" y="6607482"/>
            <a:chExt cx="2370072" cy="153067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17B6A181-313A-414B-A89C-CC848191E3D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72159" y="6607482"/>
              <a:ext cx="612000" cy="153067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436EF50-E198-4205-9E1F-B777AA1EAA46}"/>
                </a:ext>
              </a:extLst>
            </p:cNvPr>
            <p:cNvSpPr txBox="1"/>
            <p:nvPr userDrawn="1"/>
          </p:nvSpPr>
          <p:spPr>
            <a:xfrm>
              <a:off x="1034419" y="6633571"/>
              <a:ext cx="1607812" cy="1231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800" spc="0" dirty="0">
                  <a:solidFill>
                    <a:schemeClr val="bg1">
                      <a:lumMod val="75000"/>
                    </a:schemeClr>
                  </a:solidFill>
                  <a:latin typeface="+mn-lt"/>
                </a:rPr>
                <a:t>© </a:t>
              </a:r>
              <a:r>
                <a:rPr lang="en-US" altLang="ko-KR" sz="800" spc="0" dirty="0">
                  <a:solidFill>
                    <a:schemeClr val="bg1">
                      <a:lumMod val="75000"/>
                    </a:schemeClr>
                  </a:solidFill>
                  <a:effectLst/>
                  <a:latin typeface="+mn-lt"/>
                </a:rPr>
                <a:t>AhnLab, Inc. All</a:t>
              </a:r>
              <a:r>
                <a:rPr lang="en-US" altLang="ko-KR" sz="800" spc="0" baseline="0" dirty="0">
                  <a:solidFill>
                    <a:schemeClr val="bg1">
                      <a:lumMod val="75000"/>
                    </a:schemeClr>
                  </a:solidFill>
                  <a:effectLst/>
                  <a:latin typeface="+mn-lt"/>
                </a:rPr>
                <a:t> rights reserved.</a:t>
              </a:r>
              <a:endParaRPr lang="ko-KR" altLang="en-US" sz="800" spc="0" dirty="0">
                <a:solidFill>
                  <a:schemeClr val="bg1">
                    <a:lumMod val="75000"/>
                  </a:schemeClr>
                </a:solidFill>
                <a:effectLst/>
                <a:latin typeface="+mn-lt"/>
              </a:endParaRPr>
            </a:p>
          </p:txBody>
        </p:sp>
      </p:grpSp>
      <p:sp>
        <p:nvSpPr>
          <p:cNvPr id="13" name="부제목 2"/>
          <p:cNvSpPr>
            <a:spLocks noGrp="1"/>
          </p:cNvSpPr>
          <p:nvPr>
            <p:ph type="subTitle" idx="1"/>
          </p:nvPr>
        </p:nvSpPr>
        <p:spPr>
          <a:xfrm>
            <a:off x="273049" y="1051200"/>
            <a:ext cx="9360795" cy="611187"/>
          </a:xfrm>
          <a:prstGeom prst="rect">
            <a:avLst/>
          </a:prstGeom>
        </p:spPr>
        <p:txBody>
          <a:bodyPr wrap="square" lIns="0" tIns="0" rIns="0" bIns="0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>
            <a:lvl1pPr marL="0" indent="0">
              <a:lnSpc>
                <a:spcPct val="100000"/>
              </a:lnSpc>
              <a:buNone/>
              <a:defRPr lang="ko-KR" altLang="en-US" sz="1200" spc="-30" baseline="0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228611" lvl="0" indent="-228611">
              <a:spcBef>
                <a:spcPts val="0"/>
              </a:spcBef>
              <a:spcAft>
                <a:spcPts val="300"/>
              </a:spcAft>
            </a:pPr>
            <a:r>
              <a:rPr lang="ko-KR" altLang="en-US" dirty="0"/>
              <a:t>마스터 부제목 스타일 편집</a:t>
            </a:r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633635D6-F6DF-4E21-8727-18B2D34B5D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2159" y="270000"/>
            <a:ext cx="7020816" cy="515937"/>
          </a:xfrm>
          <a:prstGeom prst="rect">
            <a:avLst/>
          </a:prstGeom>
        </p:spPr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>
            <a:lvl1pPr>
              <a:defRPr lang="ko-KR" altLang="en-US" sz="2600" b="1" spc="-3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ko-KR" altLang="en-US" dirty="0"/>
              <a:t>마스터 제목 스타일 편집</a:t>
            </a:r>
          </a:p>
        </p:txBody>
      </p:sp>
      <p:sp>
        <p:nvSpPr>
          <p:cNvPr id="14" name="텍스트 개체 틀 5"/>
          <p:cNvSpPr>
            <a:spLocks noGrp="1"/>
          </p:cNvSpPr>
          <p:nvPr>
            <p:ph type="body" sz="quarter" idx="13"/>
          </p:nvPr>
        </p:nvSpPr>
        <p:spPr>
          <a:xfrm>
            <a:off x="7292974" y="260350"/>
            <a:ext cx="2339975" cy="525587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8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548759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1555">
          <p15:clr>
            <a:srgbClr val="FBAE40"/>
          </p15:clr>
        </p15:guide>
        <p15:guide id="4" pos="1737">
          <p15:clr>
            <a:srgbClr val="FBAE40"/>
          </p15:clr>
        </p15:guide>
        <p15:guide id="5" pos="4503">
          <p15:clr>
            <a:srgbClr val="FBAE40"/>
          </p15:clr>
        </p15:guide>
        <p15:guide id="6" pos="4685">
          <p15:clr>
            <a:srgbClr val="FBAE40"/>
          </p15:clr>
        </p15:guide>
        <p15:guide id="7" pos="3029">
          <p15:clr>
            <a:srgbClr val="FBAE40"/>
          </p15:clr>
        </p15:guide>
        <p15:guide id="8" pos="3211">
          <p15:clr>
            <a:srgbClr val="FBAE40"/>
          </p15:clr>
        </p15:guide>
        <p15:guide id="9" orient="horz" pos="2069">
          <p15:clr>
            <a:srgbClr val="FBAE40"/>
          </p15:clr>
        </p15:guide>
        <p15:guide id="11" orient="horz" pos="1094">
          <p15:clr>
            <a:srgbClr val="FBAE40"/>
          </p15:clr>
        </p15:guide>
        <p15:guide id="12" orient="horz" pos="1275">
          <p15:clr>
            <a:srgbClr val="FBAE40"/>
          </p15:clr>
        </p15:guide>
        <p15:guide id="14" orient="horz" pos="3045">
          <p15:clr>
            <a:srgbClr val="FBAE40"/>
          </p15:clr>
        </p15:guide>
        <p15:guide id="15" orient="horz" pos="3226">
          <p15:clr>
            <a:srgbClr val="FBAE40"/>
          </p15:clr>
        </p15:guide>
        <p15:guide id="16" orient="horz" pos="2251">
          <p15:clr>
            <a:srgbClr val="FBAE40"/>
          </p15:clr>
        </p15:guide>
        <p15:guide id="19" pos="3846">
          <p15:clr>
            <a:srgbClr val="FBAE40"/>
          </p15:clr>
        </p15:guide>
        <p15:guide id="20" pos="5343">
          <p15:clr>
            <a:srgbClr val="FBAE40"/>
          </p15:clr>
        </p15:guide>
        <p15:guide id="21" pos="2394">
          <p15:clr>
            <a:srgbClr val="FBAE40"/>
          </p15:clr>
        </p15:guide>
        <p15:guide id="22" pos="897">
          <p15:clr>
            <a:srgbClr val="FBAE40"/>
          </p15:clr>
        </p15:guide>
        <p15:guide id="23" pos="2054">
          <p15:clr>
            <a:srgbClr val="FBAE40"/>
          </p15:clr>
        </p15:guide>
        <p15:guide id="24" pos="2235">
          <p15:clr>
            <a:srgbClr val="FBAE40"/>
          </p15:clr>
        </p15:guide>
        <p15:guide id="25" pos="4005">
          <p15:clr>
            <a:srgbClr val="FBAE40"/>
          </p15:clr>
        </p15:guide>
        <p15:guide id="26" pos="4186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발표용_응용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906000" cy="4762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139B73-03A3-4751-A616-CD5C75AAB6E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6072" y="146677"/>
            <a:ext cx="9593857" cy="75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solidFill>
                <a:schemeClr val="lt1"/>
              </a:solidFill>
            </a:endParaRPr>
          </a:p>
        </p:txBody>
      </p:sp>
      <p:sp>
        <p:nvSpPr>
          <p:cNvPr id="20" name="슬라이드 번호 개체 틀 6">
            <a:extLst>
              <a:ext uri="{FF2B5EF4-FFF2-40B4-BE49-F238E27FC236}">
                <a16:creationId xmlns:a16="http://schemas.microsoft.com/office/drawing/2014/main" id="{C2810AA7-C05F-4729-A716-B26CD3BD2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1262" y="6591309"/>
            <a:ext cx="1032584" cy="185415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00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8486220B-EE48-441A-BEE1-7E447193D81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D3AE3E35-FBFA-4034-B72F-6C7D09F0401C}"/>
              </a:ext>
            </a:extLst>
          </p:cNvPr>
          <p:cNvGrpSpPr/>
          <p:nvPr userDrawn="1"/>
        </p:nvGrpSpPr>
        <p:grpSpPr>
          <a:xfrm>
            <a:off x="272159" y="6607482"/>
            <a:ext cx="2370072" cy="153067"/>
            <a:chOff x="272159" y="6607482"/>
            <a:chExt cx="2370072" cy="153067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17B6A181-313A-414B-A89C-CC848191E3D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72159" y="6607482"/>
              <a:ext cx="612000" cy="153067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436EF50-E198-4205-9E1F-B777AA1EAA46}"/>
                </a:ext>
              </a:extLst>
            </p:cNvPr>
            <p:cNvSpPr txBox="1"/>
            <p:nvPr userDrawn="1"/>
          </p:nvSpPr>
          <p:spPr>
            <a:xfrm>
              <a:off x="1034419" y="6633571"/>
              <a:ext cx="1607812" cy="1231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800" spc="0" dirty="0">
                  <a:solidFill>
                    <a:schemeClr val="bg1">
                      <a:lumMod val="75000"/>
                    </a:schemeClr>
                  </a:solidFill>
                  <a:latin typeface="+mn-lt"/>
                </a:rPr>
                <a:t>© </a:t>
              </a:r>
              <a:r>
                <a:rPr lang="en-US" altLang="ko-KR" sz="800" spc="0" dirty="0">
                  <a:solidFill>
                    <a:schemeClr val="bg1">
                      <a:lumMod val="75000"/>
                    </a:schemeClr>
                  </a:solidFill>
                  <a:effectLst/>
                  <a:latin typeface="+mn-lt"/>
                </a:rPr>
                <a:t>AhnLab, Inc. All</a:t>
              </a:r>
              <a:r>
                <a:rPr lang="en-US" altLang="ko-KR" sz="800" spc="0" baseline="0" dirty="0">
                  <a:solidFill>
                    <a:schemeClr val="bg1">
                      <a:lumMod val="75000"/>
                    </a:schemeClr>
                  </a:solidFill>
                  <a:effectLst/>
                  <a:latin typeface="+mn-lt"/>
                </a:rPr>
                <a:t> rights reserved.</a:t>
              </a:r>
              <a:endParaRPr lang="ko-KR" altLang="en-US" sz="800" spc="0" dirty="0">
                <a:solidFill>
                  <a:schemeClr val="bg1">
                    <a:lumMod val="75000"/>
                  </a:schemeClr>
                </a:solidFill>
                <a:effectLst/>
                <a:latin typeface="+mn-lt"/>
              </a:endParaRPr>
            </a:p>
          </p:txBody>
        </p:sp>
      </p:grpSp>
      <p:sp>
        <p:nvSpPr>
          <p:cNvPr id="12" name="부제목 2"/>
          <p:cNvSpPr>
            <a:spLocks noGrp="1"/>
          </p:cNvSpPr>
          <p:nvPr>
            <p:ph type="subTitle" idx="1"/>
          </p:nvPr>
        </p:nvSpPr>
        <p:spPr>
          <a:xfrm>
            <a:off x="273049" y="1051200"/>
            <a:ext cx="9360795" cy="611187"/>
          </a:xfrm>
          <a:prstGeom prst="rect">
            <a:avLst/>
          </a:prstGeom>
        </p:spPr>
        <p:txBody>
          <a:bodyPr wrap="square" lIns="0" tIns="0" rIns="0" bIns="0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>
            <a:lvl1pPr>
              <a:lnSpc>
                <a:spcPct val="100000"/>
              </a:lnSpc>
              <a:defRPr lang="ko-KR" altLang="en-US" sz="1200" spc="-22" baseline="0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ko-KR" altLang="en-US" dirty="0"/>
              <a:t>마스터 부제목 스타일 편집</a:t>
            </a:r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633635D6-F6DF-4E21-8727-18B2D34B5D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2159" y="270000"/>
            <a:ext cx="7020816" cy="515937"/>
          </a:xfrm>
          <a:prstGeom prst="rect">
            <a:avLst/>
          </a:prstGeom>
        </p:spPr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>
            <a:lvl1pPr>
              <a:defRPr lang="ko-KR" altLang="en-US" sz="2600" b="1" spc="-50" baseline="0" dirty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00000"/>
              </a:lnSpc>
            </a:pPr>
            <a:r>
              <a:rPr lang="ko-KR" altLang="en-US" dirty="0"/>
              <a:t>마스터 제목 스타일 편집</a:t>
            </a:r>
          </a:p>
        </p:txBody>
      </p:sp>
      <p:sp>
        <p:nvSpPr>
          <p:cNvPr id="14" name="텍스트 개체 틀 5"/>
          <p:cNvSpPr>
            <a:spLocks noGrp="1"/>
          </p:cNvSpPr>
          <p:nvPr>
            <p:ph type="body" sz="quarter" idx="13"/>
          </p:nvPr>
        </p:nvSpPr>
        <p:spPr>
          <a:xfrm>
            <a:off x="7292974" y="260350"/>
            <a:ext cx="2339975" cy="525587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8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939957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1555">
          <p15:clr>
            <a:srgbClr val="FBAE40"/>
          </p15:clr>
        </p15:guide>
        <p15:guide id="4" pos="1737">
          <p15:clr>
            <a:srgbClr val="FBAE40"/>
          </p15:clr>
        </p15:guide>
        <p15:guide id="5" pos="4503">
          <p15:clr>
            <a:srgbClr val="FBAE40"/>
          </p15:clr>
        </p15:guide>
        <p15:guide id="6" pos="4685">
          <p15:clr>
            <a:srgbClr val="FBAE40"/>
          </p15:clr>
        </p15:guide>
        <p15:guide id="7" pos="3029">
          <p15:clr>
            <a:srgbClr val="FBAE40"/>
          </p15:clr>
        </p15:guide>
        <p15:guide id="8" pos="3211">
          <p15:clr>
            <a:srgbClr val="FBAE40"/>
          </p15:clr>
        </p15:guide>
        <p15:guide id="9" orient="horz" pos="2069">
          <p15:clr>
            <a:srgbClr val="FBAE40"/>
          </p15:clr>
        </p15:guide>
        <p15:guide id="11" orient="horz" pos="1094">
          <p15:clr>
            <a:srgbClr val="FBAE40"/>
          </p15:clr>
        </p15:guide>
        <p15:guide id="12" orient="horz" pos="1275">
          <p15:clr>
            <a:srgbClr val="FBAE40"/>
          </p15:clr>
        </p15:guide>
        <p15:guide id="14" orient="horz" pos="3045">
          <p15:clr>
            <a:srgbClr val="FBAE40"/>
          </p15:clr>
        </p15:guide>
        <p15:guide id="15" orient="horz" pos="3226">
          <p15:clr>
            <a:srgbClr val="FBAE40"/>
          </p15:clr>
        </p15:guide>
        <p15:guide id="16" orient="horz" pos="2251">
          <p15:clr>
            <a:srgbClr val="FBAE40"/>
          </p15:clr>
        </p15:guide>
        <p15:guide id="19" pos="3846">
          <p15:clr>
            <a:srgbClr val="FBAE40"/>
          </p15:clr>
        </p15:guide>
        <p15:guide id="20" pos="5343">
          <p15:clr>
            <a:srgbClr val="FBAE40"/>
          </p15:clr>
        </p15:guide>
        <p15:guide id="21" pos="2394">
          <p15:clr>
            <a:srgbClr val="FBAE40"/>
          </p15:clr>
        </p15:guide>
        <p15:guide id="22" pos="897">
          <p15:clr>
            <a:srgbClr val="FBAE40"/>
          </p15:clr>
        </p15:guide>
        <p15:guide id="23" pos="2054">
          <p15:clr>
            <a:srgbClr val="FBAE40"/>
          </p15:clr>
        </p15:guide>
        <p15:guide id="24" pos="2235">
          <p15:clr>
            <a:srgbClr val="FBAE40"/>
          </p15:clr>
        </p15:guide>
        <p15:guide id="25" pos="4005">
          <p15:clr>
            <a:srgbClr val="FBAE40"/>
          </p15:clr>
        </p15:guide>
        <p15:guide id="26" pos="418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발표용_응용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0" y="0"/>
            <a:ext cx="9906000" cy="4762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139B73-03A3-4751-A616-CD5C75AAB6E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6072" y="146677"/>
            <a:ext cx="9593857" cy="75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dirty="0">
              <a:solidFill>
                <a:schemeClr val="lt1"/>
              </a:solidFill>
            </a:endParaRPr>
          </a:p>
        </p:txBody>
      </p:sp>
      <p:sp>
        <p:nvSpPr>
          <p:cNvPr id="20" name="슬라이드 번호 개체 틀 6">
            <a:extLst>
              <a:ext uri="{FF2B5EF4-FFF2-40B4-BE49-F238E27FC236}">
                <a16:creationId xmlns:a16="http://schemas.microsoft.com/office/drawing/2014/main" id="{C2810AA7-C05F-4729-A716-B26CD3BD2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1262" y="6591309"/>
            <a:ext cx="1032584" cy="185415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00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8486220B-EE48-441A-BEE1-7E447193D81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D3AE3E35-FBFA-4034-B72F-6C7D09F0401C}"/>
              </a:ext>
            </a:extLst>
          </p:cNvPr>
          <p:cNvGrpSpPr/>
          <p:nvPr userDrawn="1"/>
        </p:nvGrpSpPr>
        <p:grpSpPr>
          <a:xfrm>
            <a:off x="272159" y="6607482"/>
            <a:ext cx="2370072" cy="153067"/>
            <a:chOff x="272159" y="6607482"/>
            <a:chExt cx="2370072" cy="153067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17B6A181-313A-414B-A89C-CC848191E3D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72159" y="6607482"/>
              <a:ext cx="612000" cy="153067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436EF50-E198-4205-9E1F-B777AA1EAA46}"/>
                </a:ext>
              </a:extLst>
            </p:cNvPr>
            <p:cNvSpPr txBox="1"/>
            <p:nvPr userDrawn="1"/>
          </p:nvSpPr>
          <p:spPr>
            <a:xfrm>
              <a:off x="1034419" y="6633571"/>
              <a:ext cx="1607812" cy="1231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800" spc="0" dirty="0">
                  <a:solidFill>
                    <a:schemeClr val="bg1">
                      <a:lumMod val="75000"/>
                    </a:schemeClr>
                  </a:solidFill>
                  <a:latin typeface="+mn-lt"/>
                </a:rPr>
                <a:t>© </a:t>
              </a:r>
              <a:r>
                <a:rPr lang="en-US" altLang="ko-KR" sz="800" spc="0" dirty="0">
                  <a:solidFill>
                    <a:schemeClr val="bg1">
                      <a:lumMod val="75000"/>
                    </a:schemeClr>
                  </a:solidFill>
                  <a:effectLst/>
                  <a:latin typeface="+mn-lt"/>
                </a:rPr>
                <a:t>AhnLab, Inc. All</a:t>
              </a:r>
              <a:r>
                <a:rPr lang="en-US" altLang="ko-KR" sz="800" spc="0" baseline="0" dirty="0">
                  <a:solidFill>
                    <a:schemeClr val="bg1">
                      <a:lumMod val="75000"/>
                    </a:schemeClr>
                  </a:solidFill>
                  <a:effectLst/>
                  <a:latin typeface="+mn-lt"/>
                </a:rPr>
                <a:t> rights reserved.</a:t>
              </a:r>
              <a:endParaRPr lang="ko-KR" altLang="en-US" sz="800" spc="0" dirty="0">
                <a:solidFill>
                  <a:schemeClr val="bg1">
                    <a:lumMod val="75000"/>
                  </a:schemeClr>
                </a:solidFill>
                <a:effectLst/>
                <a:latin typeface="+mn-lt"/>
              </a:endParaRPr>
            </a:p>
          </p:txBody>
        </p:sp>
      </p:grpSp>
      <p:sp>
        <p:nvSpPr>
          <p:cNvPr id="12" name="부제목 2"/>
          <p:cNvSpPr>
            <a:spLocks noGrp="1"/>
          </p:cNvSpPr>
          <p:nvPr>
            <p:ph type="subTitle" idx="1"/>
          </p:nvPr>
        </p:nvSpPr>
        <p:spPr>
          <a:xfrm>
            <a:off x="273049" y="1051200"/>
            <a:ext cx="9360795" cy="611187"/>
          </a:xfrm>
          <a:prstGeom prst="rect">
            <a:avLst/>
          </a:prstGeom>
        </p:spPr>
        <p:txBody>
          <a:bodyPr wrap="square" lIns="0" tIns="0" rIns="0" bIns="0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>
            <a:lvl1pPr>
              <a:lnSpc>
                <a:spcPct val="100000"/>
              </a:lnSpc>
              <a:defRPr lang="ko-KR" altLang="en-US" sz="1200" spc="-22" baseline="0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ko-KR" altLang="en-US" dirty="0"/>
              <a:t>마스터 부제목 스타일 편집</a:t>
            </a:r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633635D6-F6DF-4E21-8727-18B2D34B5D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2159" y="270000"/>
            <a:ext cx="7020816" cy="515937"/>
          </a:xfrm>
          <a:prstGeom prst="rect">
            <a:avLst/>
          </a:prstGeom>
        </p:spPr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>
            <a:lvl1pPr>
              <a:defRPr lang="ko-KR" altLang="en-US" sz="2600" b="1" spc="-50" baseline="0" dirty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00000"/>
              </a:lnSpc>
            </a:pPr>
            <a:r>
              <a:rPr lang="ko-KR" altLang="en-US" dirty="0"/>
              <a:t>마스터 제목 스타일 편집</a:t>
            </a:r>
          </a:p>
        </p:txBody>
      </p:sp>
      <p:sp>
        <p:nvSpPr>
          <p:cNvPr id="14" name="텍스트 개체 틀 5"/>
          <p:cNvSpPr>
            <a:spLocks noGrp="1"/>
          </p:cNvSpPr>
          <p:nvPr>
            <p:ph type="body" sz="quarter" idx="13"/>
          </p:nvPr>
        </p:nvSpPr>
        <p:spPr>
          <a:xfrm>
            <a:off x="7292974" y="260350"/>
            <a:ext cx="2339975" cy="525587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8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85402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1555">
          <p15:clr>
            <a:srgbClr val="FBAE40"/>
          </p15:clr>
        </p15:guide>
        <p15:guide id="4" pos="1737">
          <p15:clr>
            <a:srgbClr val="FBAE40"/>
          </p15:clr>
        </p15:guide>
        <p15:guide id="5" pos="4503">
          <p15:clr>
            <a:srgbClr val="FBAE40"/>
          </p15:clr>
        </p15:guide>
        <p15:guide id="6" pos="4685">
          <p15:clr>
            <a:srgbClr val="FBAE40"/>
          </p15:clr>
        </p15:guide>
        <p15:guide id="7" pos="3029">
          <p15:clr>
            <a:srgbClr val="FBAE40"/>
          </p15:clr>
        </p15:guide>
        <p15:guide id="8" pos="3211">
          <p15:clr>
            <a:srgbClr val="FBAE40"/>
          </p15:clr>
        </p15:guide>
        <p15:guide id="9" orient="horz" pos="2069">
          <p15:clr>
            <a:srgbClr val="FBAE40"/>
          </p15:clr>
        </p15:guide>
        <p15:guide id="11" orient="horz" pos="1094">
          <p15:clr>
            <a:srgbClr val="FBAE40"/>
          </p15:clr>
        </p15:guide>
        <p15:guide id="12" orient="horz" pos="1275">
          <p15:clr>
            <a:srgbClr val="FBAE40"/>
          </p15:clr>
        </p15:guide>
        <p15:guide id="14" orient="horz" pos="3045">
          <p15:clr>
            <a:srgbClr val="FBAE40"/>
          </p15:clr>
        </p15:guide>
        <p15:guide id="15" orient="horz" pos="3226">
          <p15:clr>
            <a:srgbClr val="FBAE40"/>
          </p15:clr>
        </p15:guide>
        <p15:guide id="16" orient="horz" pos="2251">
          <p15:clr>
            <a:srgbClr val="FBAE40"/>
          </p15:clr>
        </p15:guide>
        <p15:guide id="19" pos="3846">
          <p15:clr>
            <a:srgbClr val="FBAE40"/>
          </p15:clr>
        </p15:guide>
        <p15:guide id="20" pos="5343">
          <p15:clr>
            <a:srgbClr val="FBAE40"/>
          </p15:clr>
        </p15:guide>
        <p15:guide id="21" pos="2394">
          <p15:clr>
            <a:srgbClr val="FBAE40"/>
          </p15:clr>
        </p15:guide>
        <p15:guide id="22" pos="897">
          <p15:clr>
            <a:srgbClr val="FBAE40"/>
          </p15:clr>
        </p15:guide>
        <p15:guide id="23" pos="2054">
          <p15:clr>
            <a:srgbClr val="FBAE40"/>
          </p15:clr>
        </p15:guide>
        <p15:guide id="24" pos="2235">
          <p15:clr>
            <a:srgbClr val="FBAE40"/>
          </p15:clr>
        </p15:guide>
        <p15:guide id="25" pos="4005">
          <p15:clr>
            <a:srgbClr val="FBAE40"/>
          </p15:clr>
        </p15:guide>
        <p15:guide id="26" pos="418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3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3935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1" r:id="rId2"/>
    <p:sldLayoutId id="2147483752" r:id="rId3"/>
    <p:sldLayoutId id="2147483753" r:id="rId4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orient="horz" pos="3974">
          <p15:clr>
            <a:srgbClr val="F26B43"/>
          </p15:clr>
        </p15:guide>
        <p15:guide id="3" orient="horz" pos="436">
          <p15:clr>
            <a:srgbClr val="F26B43"/>
          </p15:clr>
        </p15:guide>
        <p15:guide id="4" pos="353">
          <p15:clr>
            <a:srgbClr val="F26B43"/>
          </p15:clr>
        </p15:guide>
        <p15:guide id="5" pos="5887">
          <p15:clr>
            <a:srgbClr val="F26B43"/>
          </p15:clr>
        </p15:guide>
        <p15:guide id="6" pos="3120">
          <p15:clr>
            <a:srgbClr val="F26B43"/>
          </p15:clr>
        </p15:guide>
        <p15:guide id="7" orient="horz" pos="34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3790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5" r:id="rId2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orient="horz" pos="3974">
          <p15:clr>
            <a:srgbClr val="F26B43"/>
          </p15:clr>
        </p15:guide>
        <p15:guide id="3" orient="horz" pos="436">
          <p15:clr>
            <a:srgbClr val="F26B43"/>
          </p15:clr>
        </p15:guide>
        <p15:guide id="4" pos="353">
          <p15:clr>
            <a:srgbClr val="F26B43"/>
          </p15:clr>
        </p15:guide>
        <p15:guide id="5" pos="5887">
          <p15:clr>
            <a:srgbClr val="F26B43"/>
          </p15:clr>
        </p15:guide>
        <p15:guide id="6" pos="3120">
          <p15:clr>
            <a:srgbClr val="F26B43"/>
          </p15:clr>
        </p15:guide>
        <p15:guide id="7" orient="horz" pos="346">
          <p15:clr>
            <a:srgbClr val="F26B43"/>
          </p15:clr>
        </p15:guide>
        <p15:guide id="8" orient="horz" pos="1434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2142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</p:sldLayoutIdLst>
  <p:hf hdr="0" ftr="0" dt="0"/>
  <p:txStyles>
    <p:titleStyle>
      <a:lvl1pPr algn="l" defTabSz="914446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914446" rtl="0" eaLnBrk="1" latinLnBrk="1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5" indent="-228611" algn="l" defTabSz="914446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1" indent="-228611" algn="l" defTabSz="914446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4" indent="-228611" algn="l" defTabSz="914446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9" indent="-228611" algn="l" defTabSz="914446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5" indent="-228611" algn="l" defTabSz="914446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46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8" algn="l" defTabSz="914446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53">
          <p15:clr>
            <a:srgbClr val="F26B43"/>
          </p15:clr>
        </p15:guide>
        <p15:guide id="2" pos="5887">
          <p15:clr>
            <a:srgbClr val="F26B43"/>
          </p15:clr>
        </p15:guide>
        <p15:guide id="3" orient="horz" pos="436">
          <p15:clr>
            <a:srgbClr val="F26B43"/>
          </p15:clr>
        </p15:guide>
        <p15:guide id="4" orient="horz" pos="3974">
          <p15:clr>
            <a:srgbClr val="F26B43"/>
          </p15:clr>
        </p15:guide>
        <p15:guide id="5" orient="horz" pos="2160">
          <p15:clr>
            <a:srgbClr val="F26B43"/>
          </p15:clr>
        </p15:guide>
        <p15:guide id="6" pos="312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4092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54" r:id="rId4"/>
  </p:sldLayoutIdLst>
  <p:hf hdr="0" ftr="0" dt="0"/>
  <p:txStyles>
    <p:titleStyle>
      <a:lvl1pPr algn="l" defTabSz="914446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914446" rtl="0" eaLnBrk="1" latinLnBrk="1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5" indent="-228611" algn="l" defTabSz="914446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1" indent="-228611" algn="l" defTabSz="914446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4" indent="-228611" algn="l" defTabSz="914446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9" indent="-228611" algn="l" defTabSz="914446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5" indent="-228611" algn="l" defTabSz="914446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46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8" algn="l" defTabSz="914446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53">
          <p15:clr>
            <a:srgbClr val="F26B43"/>
          </p15:clr>
        </p15:guide>
        <p15:guide id="2" pos="5887">
          <p15:clr>
            <a:srgbClr val="F26B43"/>
          </p15:clr>
        </p15:guide>
        <p15:guide id="3" orient="horz" pos="436">
          <p15:clr>
            <a:srgbClr val="F26B43"/>
          </p15:clr>
        </p15:guide>
        <p15:guide id="4" orient="horz" pos="3974">
          <p15:clr>
            <a:srgbClr val="F26B43"/>
          </p15:clr>
        </p15:guide>
        <p15:guide id="5" orient="horz" pos="2160">
          <p15:clr>
            <a:srgbClr val="F26B43"/>
          </p15:clr>
        </p15:guide>
        <p15:guide id="6" pos="312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8887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51" r:id="rId3"/>
  </p:sldLayoutIdLst>
  <p:hf hdr="0" ftr="0" dt="0"/>
  <p:txStyles>
    <p:titleStyle>
      <a:lvl1pPr algn="l" defTabSz="914446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914446" rtl="0" eaLnBrk="1" latinLnBrk="1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5" indent="-228611" algn="l" defTabSz="914446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1" indent="-228611" algn="l" defTabSz="914446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4" indent="-228611" algn="l" defTabSz="914446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9" indent="-228611" algn="l" defTabSz="914446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5" indent="-228611" algn="l" defTabSz="914446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46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8" algn="l" defTabSz="914446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120">
          <p15:clr>
            <a:srgbClr val="F26B43"/>
          </p15:clr>
        </p15:guide>
        <p15:guide id="2" orient="horz" pos="2160">
          <p15:clr>
            <a:srgbClr val="F26B43"/>
          </p15:clr>
        </p15:guide>
        <p15:guide id="4" pos="6068">
          <p15:clr>
            <a:srgbClr val="F26B43"/>
          </p15:clr>
        </p15:guide>
        <p15:guide id="15" pos="5978">
          <p15:clr>
            <a:srgbClr val="F26B43"/>
          </p15:clr>
        </p15:guide>
        <p15:guide id="19" pos="172">
          <p15:clr>
            <a:srgbClr val="F26B43"/>
          </p15:clr>
        </p15:guide>
        <p15:guide id="20" orient="horz" pos="4110">
          <p15:clr>
            <a:srgbClr val="F26B43"/>
          </p15:clr>
        </p15:guide>
        <p15:guide id="21" orient="horz" pos="164">
          <p15:clr>
            <a:srgbClr val="F26B43"/>
          </p15:clr>
        </p15:guide>
        <p15:guide id="25" orient="horz" pos="300">
          <p15:clr>
            <a:srgbClr val="F26B43"/>
          </p15:clr>
        </p15:guide>
        <p15:guide id="26" orient="horz" pos="4020">
          <p15:clr>
            <a:srgbClr val="F26B43"/>
          </p15:clr>
        </p15:guide>
        <p15:guide id="32" orient="horz" pos="663" userDrawn="1">
          <p15:clr>
            <a:srgbClr val="F26B43"/>
          </p15:clr>
        </p15:guide>
        <p15:guide id="33" pos="262">
          <p15:clr>
            <a:srgbClr val="F26B43"/>
          </p15:clr>
        </p15:guide>
        <p15:guide id="34" orient="horz" pos="1185">
          <p15:clr>
            <a:srgbClr val="F26B43"/>
          </p15:clr>
        </p15:guide>
        <p15:guide id="35" orient="horz" pos="3135">
          <p15:clr>
            <a:srgbClr val="F26B43"/>
          </p15:clr>
        </p15:guide>
        <p15:guide id="36" pos="1646">
          <p15:clr>
            <a:srgbClr val="F26B43"/>
          </p15:clr>
        </p15:guide>
        <p15:guide id="37" pos="4594">
          <p15:clr>
            <a:srgbClr val="F26B43"/>
          </p15:clr>
        </p15:guide>
        <p15:guide id="38" pos="2145">
          <p15:clr>
            <a:srgbClr val="F26B43"/>
          </p15:clr>
        </p15:guide>
        <p15:guide id="39" pos="409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emf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7" Type="http://schemas.openxmlformats.org/officeDocument/2006/relationships/image" Target="../media/image21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.png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13" Type="http://schemas.openxmlformats.org/officeDocument/2006/relationships/image" Target="../media/image36.emf"/><Relationship Id="rId3" Type="http://schemas.openxmlformats.org/officeDocument/2006/relationships/image" Target="../media/image26.jpeg"/><Relationship Id="rId7" Type="http://schemas.openxmlformats.org/officeDocument/2006/relationships/image" Target="../media/image30.emf"/><Relationship Id="rId12" Type="http://schemas.openxmlformats.org/officeDocument/2006/relationships/image" Target="../media/image35.em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9.emf"/><Relationship Id="rId11" Type="http://schemas.openxmlformats.org/officeDocument/2006/relationships/image" Target="../media/image34.emf"/><Relationship Id="rId5" Type="http://schemas.openxmlformats.org/officeDocument/2006/relationships/image" Target="../media/image28.emf"/><Relationship Id="rId10" Type="http://schemas.openxmlformats.org/officeDocument/2006/relationships/image" Target="../media/image33.emf"/><Relationship Id="rId4" Type="http://schemas.openxmlformats.org/officeDocument/2006/relationships/image" Target="../media/image27.emf"/><Relationship Id="rId9" Type="http://schemas.openxmlformats.org/officeDocument/2006/relationships/image" Target="../media/image32.emf"/><Relationship Id="rId14" Type="http://schemas.openxmlformats.org/officeDocument/2006/relationships/image" Target="../media/image3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image" Target="../media/image43.emf"/><Relationship Id="rId7" Type="http://schemas.openxmlformats.org/officeDocument/2006/relationships/image" Target="../media/image36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1.emf"/><Relationship Id="rId11" Type="http://schemas.openxmlformats.org/officeDocument/2006/relationships/image" Target="../media/image34.emf"/><Relationship Id="rId5" Type="http://schemas.openxmlformats.org/officeDocument/2006/relationships/image" Target="../media/image30.emf"/><Relationship Id="rId10" Type="http://schemas.openxmlformats.org/officeDocument/2006/relationships/image" Target="../media/image32.emf"/><Relationship Id="rId4" Type="http://schemas.openxmlformats.org/officeDocument/2006/relationships/image" Target="../media/image29.emf"/><Relationship Id="rId9" Type="http://schemas.openxmlformats.org/officeDocument/2006/relationships/image" Target="../media/image35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13" Type="http://schemas.openxmlformats.org/officeDocument/2006/relationships/image" Target="../media/image35.emf"/><Relationship Id="rId3" Type="http://schemas.openxmlformats.org/officeDocument/2006/relationships/image" Target="../media/image25.jpeg"/><Relationship Id="rId7" Type="http://schemas.openxmlformats.org/officeDocument/2006/relationships/image" Target="../media/image29.emf"/><Relationship Id="rId12" Type="http://schemas.openxmlformats.org/officeDocument/2006/relationships/image" Target="../media/image34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8.emf"/><Relationship Id="rId11" Type="http://schemas.openxmlformats.org/officeDocument/2006/relationships/image" Target="../media/image33.emf"/><Relationship Id="rId5" Type="http://schemas.openxmlformats.org/officeDocument/2006/relationships/image" Target="../media/image27.emf"/><Relationship Id="rId10" Type="http://schemas.openxmlformats.org/officeDocument/2006/relationships/image" Target="../media/image32.emf"/><Relationship Id="rId4" Type="http://schemas.openxmlformats.org/officeDocument/2006/relationships/image" Target="../media/image26.jpeg"/><Relationship Id="rId9" Type="http://schemas.openxmlformats.org/officeDocument/2006/relationships/image" Target="../media/image31.emf"/><Relationship Id="rId14" Type="http://schemas.openxmlformats.org/officeDocument/2006/relationships/image" Target="../media/image36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6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9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jpeg"/><Relationship Id="rId5" Type="http://schemas.openxmlformats.org/officeDocument/2006/relationships/image" Target="../media/image63.emf"/><Relationship Id="rId4" Type="http://schemas.openxmlformats.org/officeDocument/2006/relationships/image" Target="../media/image62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svg"/><Relationship Id="rId18" Type="http://schemas.openxmlformats.org/officeDocument/2006/relationships/image" Target="../media/image80.png"/><Relationship Id="rId3" Type="http://schemas.openxmlformats.org/officeDocument/2006/relationships/image" Target="../media/image65.svg"/><Relationship Id="rId7" Type="http://schemas.openxmlformats.org/officeDocument/2006/relationships/image" Target="../media/image69.svg"/><Relationship Id="rId12" Type="http://schemas.openxmlformats.org/officeDocument/2006/relationships/image" Target="../media/image74.png"/><Relationship Id="rId17" Type="http://schemas.openxmlformats.org/officeDocument/2006/relationships/image" Target="../media/image79.emf"/><Relationship Id="rId2" Type="http://schemas.openxmlformats.org/officeDocument/2006/relationships/image" Target="../media/image64.png"/><Relationship Id="rId16" Type="http://schemas.openxmlformats.org/officeDocument/2006/relationships/image" Target="../media/image78.png"/><Relationship Id="rId20" Type="http://schemas.openxmlformats.org/officeDocument/2006/relationships/image" Target="../media/image8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8.png"/><Relationship Id="rId11" Type="http://schemas.openxmlformats.org/officeDocument/2006/relationships/image" Target="../media/image73.svg"/><Relationship Id="rId5" Type="http://schemas.openxmlformats.org/officeDocument/2006/relationships/image" Target="../media/image67.svg"/><Relationship Id="rId15" Type="http://schemas.openxmlformats.org/officeDocument/2006/relationships/image" Target="../media/image77.svg"/><Relationship Id="rId10" Type="http://schemas.openxmlformats.org/officeDocument/2006/relationships/image" Target="../media/image72.png"/><Relationship Id="rId19" Type="http://schemas.openxmlformats.org/officeDocument/2006/relationships/image" Target="../media/image81.png"/><Relationship Id="rId4" Type="http://schemas.openxmlformats.org/officeDocument/2006/relationships/image" Target="../media/image66.png"/><Relationship Id="rId9" Type="http://schemas.openxmlformats.org/officeDocument/2006/relationships/image" Target="../media/image71.svg"/><Relationship Id="rId14" Type="http://schemas.openxmlformats.org/officeDocument/2006/relationships/image" Target="../media/image7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jp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emf"/><Relationship Id="rId3" Type="http://schemas.openxmlformats.org/officeDocument/2006/relationships/image" Target="../media/image91.emf"/><Relationship Id="rId7" Type="http://schemas.openxmlformats.org/officeDocument/2006/relationships/image" Target="../media/image95.emf"/><Relationship Id="rId12" Type="http://schemas.openxmlformats.org/officeDocument/2006/relationships/image" Target="../media/image99.emf"/><Relationship Id="rId2" Type="http://schemas.openxmlformats.org/officeDocument/2006/relationships/slide" Target="slide2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4.emf"/><Relationship Id="rId11" Type="http://schemas.openxmlformats.org/officeDocument/2006/relationships/image" Target="../media/image98.png"/><Relationship Id="rId5" Type="http://schemas.openxmlformats.org/officeDocument/2006/relationships/image" Target="../media/image93.emf"/><Relationship Id="rId10" Type="http://schemas.openxmlformats.org/officeDocument/2006/relationships/image" Target="../media/image4.emf"/><Relationship Id="rId4" Type="http://schemas.openxmlformats.org/officeDocument/2006/relationships/image" Target="../media/image92.emf"/><Relationship Id="rId9" Type="http://schemas.openxmlformats.org/officeDocument/2006/relationships/image" Target="../media/image97.e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emf"/><Relationship Id="rId3" Type="http://schemas.openxmlformats.org/officeDocument/2006/relationships/image" Target="../media/image91.emf"/><Relationship Id="rId7" Type="http://schemas.openxmlformats.org/officeDocument/2006/relationships/image" Target="../media/image103.emf"/><Relationship Id="rId2" Type="http://schemas.openxmlformats.org/officeDocument/2006/relationships/image" Target="../media/image100.em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2.emf"/><Relationship Id="rId11" Type="http://schemas.openxmlformats.org/officeDocument/2006/relationships/image" Target="../media/image107.emf"/><Relationship Id="rId5" Type="http://schemas.openxmlformats.org/officeDocument/2006/relationships/image" Target="../media/image101.emf"/><Relationship Id="rId10" Type="http://schemas.openxmlformats.org/officeDocument/2006/relationships/image" Target="../media/image106.emf"/><Relationship Id="rId4" Type="http://schemas.openxmlformats.org/officeDocument/2006/relationships/image" Target="../media/image9.emf"/><Relationship Id="rId9" Type="http://schemas.openxmlformats.org/officeDocument/2006/relationships/image" Target="../media/image105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부제목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spc="-30" dirty="0"/>
              <a:t>Quantum VPN (Q-VPN)</a:t>
            </a:r>
            <a:endParaRPr lang="ko-KR" altLang="en-US" spc="-30" dirty="0"/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표준제안서</a:t>
            </a:r>
          </a:p>
        </p:txBody>
      </p:sp>
    </p:spTree>
    <p:extLst>
      <p:ext uri="{BB962C8B-B14F-4D97-AF65-F5344CB8AC3E}">
        <p14:creationId xmlns:p14="http://schemas.microsoft.com/office/powerpoint/2010/main" val="3268036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anose="020B0604020202020204" pitchFamily="34" charset="0"/>
              </a:rPr>
              <a:t>01.</a:t>
            </a:r>
            <a:r>
              <a:rPr lang="en-US" altLang="ko-KR" b="0" dirty="0">
                <a:solidFill>
                  <a:schemeClr val="accent6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ko-KR" altLang="en-US" b="0" dirty="0">
                <a:latin typeface="+mj-ea"/>
                <a:cs typeface="Arial" panose="020B0604020202020204" pitchFamily="34" charset="0"/>
              </a:rPr>
              <a:t>양자 기술 현황</a:t>
            </a:r>
            <a:br>
              <a:rPr lang="ko-KR" altLang="en-US" b="0" dirty="0">
                <a:solidFill>
                  <a:schemeClr val="accent6"/>
                </a:solidFill>
                <a:latin typeface="+mj-ea"/>
                <a:cs typeface="Arial" panose="020B0604020202020204" pitchFamily="34" charset="0"/>
              </a:rPr>
            </a:br>
            <a:r>
              <a:rPr lang="en-US" altLang="ko-KR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anose="020B0604020202020204" pitchFamily="34" charset="0"/>
              </a:rPr>
              <a:t>02. </a:t>
            </a:r>
            <a:r>
              <a:rPr lang="ko-KR" altLang="en-US" b="0" dirty="0">
                <a:latin typeface="+mj-ea"/>
                <a:cs typeface="Arial" panose="020B0604020202020204" pitchFamily="34" charset="0"/>
              </a:rPr>
              <a:t>양자암호통신 기반 </a:t>
            </a:r>
            <a:r>
              <a:rPr lang="en-US" altLang="ko-KR" b="0" dirty="0">
                <a:latin typeface="+mj-ea"/>
                <a:cs typeface="Arial" panose="020B0604020202020204" pitchFamily="34" charset="0"/>
              </a:rPr>
              <a:t>VPN : AhnLab TrusGuard Q-VPN</a:t>
            </a:r>
            <a:br>
              <a:rPr lang="ko-KR" altLang="en-US" b="0" dirty="0">
                <a:latin typeface="+mj-ea"/>
                <a:cs typeface="Arial" panose="020B0604020202020204" pitchFamily="34" charset="0"/>
              </a:rPr>
            </a:br>
            <a:r>
              <a:rPr lang="en-US" altLang="ko-KR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anose="020B0604020202020204" pitchFamily="34" charset="0"/>
              </a:rPr>
              <a:t>03. </a:t>
            </a:r>
            <a:r>
              <a:rPr lang="ko-KR" altLang="en-US" b="0" dirty="0">
                <a:latin typeface="+mj-ea"/>
                <a:cs typeface="Arial" panose="020B0604020202020204" pitchFamily="34" charset="0"/>
              </a:rPr>
              <a:t>주요 기능 및 라인업</a:t>
            </a:r>
            <a:br>
              <a:rPr lang="ko-KR" altLang="en-US" b="0" dirty="0">
                <a:latin typeface="+mj-ea"/>
                <a:cs typeface="Arial" panose="020B0604020202020204" pitchFamily="34" charset="0"/>
              </a:rPr>
            </a:br>
            <a:r>
              <a:rPr lang="en-US" altLang="ko-KR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anose="020B0604020202020204" pitchFamily="34" charset="0"/>
              </a:rPr>
              <a:t>04. </a:t>
            </a:r>
            <a:r>
              <a:rPr lang="ko-KR" altLang="en-US" b="0" dirty="0">
                <a:latin typeface="+mj-ea"/>
                <a:cs typeface="Arial" panose="020B0604020202020204" pitchFamily="34" charset="0"/>
              </a:rPr>
              <a:t>구축 사례</a:t>
            </a:r>
            <a:br>
              <a:rPr lang="en-US" altLang="ko-KR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anose="020B0604020202020204" pitchFamily="34" charset="0"/>
              </a:rPr>
            </a:br>
            <a:r>
              <a:rPr lang="en-US" altLang="ko-KR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anose="020B0604020202020204" pitchFamily="34" charset="0"/>
              </a:rPr>
              <a:t>05. </a:t>
            </a:r>
            <a:r>
              <a:rPr lang="ko-KR" altLang="en-US" b="0" dirty="0">
                <a:latin typeface="+mj-ea"/>
                <a:cs typeface="Arial" panose="020B0604020202020204" pitchFamily="34" charset="0"/>
              </a:rPr>
              <a:t>향후 로드맵</a:t>
            </a:r>
            <a:br>
              <a:rPr lang="en-US" altLang="ko-KR" b="0" dirty="0">
                <a:latin typeface="+mj-ea"/>
                <a:cs typeface="Arial" panose="020B0604020202020204" pitchFamily="34" charset="0"/>
              </a:rPr>
            </a:br>
            <a:r>
              <a:rPr lang="en-US" altLang="ko-KR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anose="020B0604020202020204" pitchFamily="34" charset="0"/>
              </a:rPr>
              <a:t>06. </a:t>
            </a:r>
            <a:r>
              <a:rPr lang="en-US" altLang="ko-KR" b="0" dirty="0">
                <a:latin typeface="+mj-ea"/>
                <a:cs typeface="Arial" panose="020B0604020202020204" pitchFamily="34" charset="0"/>
              </a:rPr>
              <a:t>Appendix</a:t>
            </a:r>
            <a:endParaRPr lang="ko-KR" altLang="en-US" b="0" dirty="0">
              <a:latin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740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>
            <a:extLst>
              <a:ext uri="{FF2B5EF4-FFF2-40B4-BE49-F238E27FC236}">
                <a16:creationId xmlns:a16="http://schemas.microsoft.com/office/drawing/2014/main" id="{E7D0D33A-2340-D447-92A7-70F7C8264565}"/>
              </a:ext>
            </a:extLst>
          </p:cNvPr>
          <p:cNvSpPr/>
          <p:nvPr/>
        </p:nvSpPr>
        <p:spPr>
          <a:xfrm>
            <a:off x="1" y="1540352"/>
            <a:ext cx="9905999" cy="364759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7DAD65E0-AE15-4CD8-BD69-B460926F86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486220B-EE48-441A-BEE1-7E447193D81B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FE1F574E-D9C3-4CF0-A5A1-163B2C55E3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>
                <a:latin typeface="+mj-ea"/>
              </a:rPr>
              <a:t>Prologue</a:t>
            </a:r>
            <a:endParaRPr lang="ko-KR" altLang="en-US" dirty="0">
              <a:latin typeface="+mj-ea"/>
            </a:endParaRPr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07BFF81A-00C1-9F43-9582-FE849C5288B5}"/>
              </a:ext>
            </a:extLst>
          </p:cNvPr>
          <p:cNvGrpSpPr/>
          <p:nvPr/>
        </p:nvGrpSpPr>
        <p:grpSpPr>
          <a:xfrm>
            <a:off x="-17537" y="4063651"/>
            <a:ext cx="9905998" cy="696875"/>
            <a:chOff x="448235" y="3859620"/>
            <a:chExt cx="9018493" cy="696875"/>
          </a:xfrm>
        </p:grpSpPr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6ACE1DA-392E-434D-AA1D-A4F0A892D510}"/>
                </a:ext>
              </a:extLst>
            </p:cNvPr>
            <p:cNvSpPr/>
            <p:nvPr/>
          </p:nvSpPr>
          <p:spPr>
            <a:xfrm>
              <a:off x="448235" y="3859620"/>
              <a:ext cx="9018493" cy="345671"/>
            </a:xfrm>
            <a:prstGeom prst="rect">
              <a:avLst/>
            </a:prstGeom>
            <a:gradFill>
              <a:gsLst>
                <a:gs pos="100000">
                  <a:schemeClr val="bg1">
                    <a:alpha val="3000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6929C390-C39C-7B4A-A22C-11C5B0421DF4}"/>
                </a:ext>
              </a:extLst>
            </p:cNvPr>
            <p:cNvSpPr/>
            <p:nvPr/>
          </p:nvSpPr>
          <p:spPr>
            <a:xfrm>
              <a:off x="448235" y="4033609"/>
              <a:ext cx="9018493" cy="522886"/>
            </a:xfrm>
            <a:prstGeom prst="rect">
              <a:avLst/>
            </a:prstGeom>
            <a:gradFill>
              <a:gsLst>
                <a:gs pos="100000">
                  <a:schemeClr val="bg1">
                    <a:lumMod val="85000"/>
                    <a:alpha val="0"/>
                  </a:schemeClr>
                </a:gs>
                <a:gs pos="0">
                  <a:schemeClr val="bg1">
                    <a:lumMod val="85000"/>
                    <a:alpha val="3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37" name="모서리가 둥근 직사각형 36">
            <a:extLst>
              <a:ext uri="{FF2B5EF4-FFF2-40B4-BE49-F238E27FC236}">
                <a16:creationId xmlns:a16="http://schemas.microsoft.com/office/drawing/2014/main" id="{9D9347D2-E56B-A143-A8C1-49A7B4196539}"/>
              </a:ext>
            </a:extLst>
          </p:cNvPr>
          <p:cNvSpPr/>
          <p:nvPr/>
        </p:nvSpPr>
        <p:spPr>
          <a:xfrm>
            <a:off x="272159" y="5903814"/>
            <a:ext cx="9360792" cy="419541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>
              <a:defRPr/>
            </a:pPr>
            <a:r>
              <a:rPr lang="ko-KR" altLang="en-US" sz="1300" kern="0" spc="-30" dirty="0">
                <a:solidFill>
                  <a:prstClr val="white"/>
                </a:solidFill>
                <a:latin typeface="나눔스퀘어 Bold"/>
                <a:ea typeface="나눔스퀘어 Bold"/>
              </a:rPr>
              <a:t>제품</a:t>
            </a:r>
            <a:r>
              <a:rPr lang="en-US" altLang="ko-KR" sz="1300" kern="0" spc="-30" dirty="0">
                <a:solidFill>
                  <a:prstClr val="white"/>
                </a:solidFill>
                <a:latin typeface="나눔스퀘어 Bold"/>
                <a:ea typeface="나눔스퀘어 Bold"/>
              </a:rPr>
              <a:t> &amp; </a:t>
            </a:r>
            <a:r>
              <a:rPr lang="ko-KR" altLang="en-US" sz="1300" kern="0" spc="-30" dirty="0">
                <a:solidFill>
                  <a:prstClr val="white"/>
                </a:solidFill>
                <a:latin typeface="나눔스퀘어 Bold"/>
                <a:ea typeface="나눔스퀘어 Bold"/>
              </a:rPr>
              <a:t>서비스 개발 시 배경 기술을 아는 것과 모르는 것은 기능의 완성도와 안정성에 분명한 차이가 존재</a:t>
            </a:r>
          </a:p>
        </p:txBody>
      </p:sp>
      <p:pic>
        <p:nvPicPr>
          <p:cNvPr id="19" name="그림 18" descr="텍스트, 실외, 사람, 가장이(가) 표시된 사진&#10;&#10;자동 생성된 설명">
            <a:extLst>
              <a:ext uri="{FF2B5EF4-FFF2-40B4-BE49-F238E27FC236}">
                <a16:creationId xmlns:a16="http://schemas.microsoft.com/office/drawing/2014/main" id="{32EBCF95-6C83-8040-AACE-AF21CCC4C0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857" y="1066301"/>
            <a:ext cx="2181959" cy="3881674"/>
          </a:xfrm>
          <a:prstGeom prst="rect">
            <a:avLst/>
          </a:prstGeom>
        </p:spPr>
      </p:pic>
      <p:pic>
        <p:nvPicPr>
          <p:cNvPr id="39" name="그림 38" descr="텍스트, 사람, 가장이(가) 표시된 사진&#10;&#10;자동 생성된 설명">
            <a:extLst>
              <a:ext uri="{FF2B5EF4-FFF2-40B4-BE49-F238E27FC236}">
                <a16:creationId xmlns:a16="http://schemas.microsoft.com/office/drawing/2014/main" id="{94307080-8EA1-A642-90DD-16EADB7DA0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296" y="1055791"/>
            <a:ext cx="2222471" cy="3953742"/>
          </a:xfrm>
          <a:prstGeom prst="rect">
            <a:avLst/>
          </a:prstGeom>
        </p:spPr>
      </p:pic>
      <p:grpSp>
        <p:nvGrpSpPr>
          <p:cNvPr id="58" name="그룹 57">
            <a:extLst>
              <a:ext uri="{FF2B5EF4-FFF2-40B4-BE49-F238E27FC236}">
                <a16:creationId xmlns:a16="http://schemas.microsoft.com/office/drawing/2014/main" id="{E338D17A-220A-B943-97EF-A6C7D8B585A7}"/>
              </a:ext>
            </a:extLst>
          </p:cNvPr>
          <p:cNvGrpSpPr/>
          <p:nvPr/>
        </p:nvGrpSpPr>
        <p:grpSpPr>
          <a:xfrm>
            <a:off x="3701711" y="1191038"/>
            <a:ext cx="2467501" cy="678382"/>
            <a:chOff x="3731683" y="1367170"/>
            <a:chExt cx="2467501" cy="678382"/>
          </a:xfrm>
        </p:grpSpPr>
        <p:sp>
          <p:nvSpPr>
            <p:cNvPr id="41" name="모서리가 둥근 직사각형 40">
              <a:extLst>
                <a:ext uri="{FF2B5EF4-FFF2-40B4-BE49-F238E27FC236}">
                  <a16:creationId xmlns:a16="http://schemas.microsoft.com/office/drawing/2014/main" id="{2844FF82-3B79-294C-8C69-FADBE628307F}"/>
                </a:ext>
              </a:extLst>
            </p:cNvPr>
            <p:cNvSpPr/>
            <p:nvPr/>
          </p:nvSpPr>
          <p:spPr>
            <a:xfrm>
              <a:off x="3731683" y="1367170"/>
              <a:ext cx="2467501" cy="534440"/>
            </a:xfrm>
            <a:prstGeom prst="roundRect">
              <a:avLst>
                <a:gd name="adj" fmla="val 17955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algn="ctr" latinLnBrk="0">
                <a:defRPr/>
              </a:pPr>
              <a:r>
                <a:rPr lang="ko-KR" altLang="en-US" sz="1300" b="1" kern="0" spc="-30" dirty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anose="020B0604020202020204" pitchFamily="34" charset="0"/>
                </a:rPr>
                <a:t>상대성 이론</a:t>
              </a:r>
              <a:r>
                <a:rPr lang="en-US" altLang="ko-KR" sz="1300" b="1" kern="0" spc="-30" dirty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300" b="1" kern="0" spc="-30" dirty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anose="020B0604020202020204" pitchFamily="34" charset="0"/>
                </a:rPr>
                <a:t>양자 역학을</a:t>
              </a:r>
            </a:p>
            <a:p>
              <a:pPr algn="ctr" latinLnBrk="0">
                <a:defRPr/>
              </a:pPr>
              <a:r>
                <a:rPr lang="ko-KR" altLang="en-US" sz="1300" b="1" kern="0" spc="-30" dirty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anose="020B0604020202020204" pitchFamily="34" charset="0"/>
                </a:rPr>
                <a:t>전혀 모르고 시청</a:t>
              </a:r>
            </a:p>
          </p:txBody>
        </p:sp>
        <p:sp>
          <p:nvSpPr>
            <p:cNvPr id="42" name="이등변 삼각형 10">
              <a:extLst>
                <a:ext uri="{FF2B5EF4-FFF2-40B4-BE49-F238E27FC236}">
                  <a16:creationId xmlns:a16="http://schemas.microsoft.com/office/drawing/2014/main" id="{CA263F5A-66D1-CB41-818E-888382AC7C50}"/>
                </a:ext>
              </a:extLst>
            </p:cNvPr>
            <p:cNvSpPr/>
            <p:nvPr/>
          </p:nvSpPr>
          <p:spPr>
            <a:xfrm rot="10800000">
              <a:off x="4899480" y="1885313"/>
              <a:ext cx="131905" cy="160239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pc="-30" dirty="0"/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1A39AAC2-8F76-0A4B-8E04-CAAFFA2015C5}"/>
              </a:ext>
            </a:extLst>
          </p:cNvPr>
          <p:cNvGrpSpPr/>
          <p:nvPr/>
        </p:nvGrpSpPr>
        <p:grpSpPr>
          <a:xfrm>
            <a:off x="3701711" y="3007138"/>
            <a:ext cx="2467501" cy="669277"/>
            <a:chOff x="3731683" y="1367170"/>
            <a:chExt cx="2467501" cy="669277"/>
          </a:xfrm>
        </p:grpSpPr>
        <p:sp>
          <p:nvSpPr>
            <p:cNvPr id="45" name="모서리가 둥근 직사각형 44">
              <a:extLst>
                <a:ext uri="{FF2B5EF4-FFF2-40B4-BE49-F238E27FC236}">
                  <a16:creationId xmlns:a16="http://schemas.microsoft.com/office/drawing/2014/main" id="{BE3FEE56-E319-E544-8EA1-D62249112703}"/>
                </a:ext>
              </a:extLst>
            </p:cNvPr>
            <p:cNvSpPr/>
            <p:nvPr/>
          </p:nvSpPr>
          <p:spPr>
            <a:xfrm>
              <a:off x="3731683" y="1367170"/>
              <a:ext cx="2467501" cy="534440"/>
            </a:xfrm>
            <a:prstGeom prst="roundRect">
              <a:avLst>
                <a:gd name="adj" fmla="val 17955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algn="ctr" latinLnBrk="0">
                <a:defRPr/>
              </a:pPr>
              <a:r>
                <a:rPr lang="ko-KR" altLang="en-US" sz="1300" b="1" kern="0" spc="-30" dirty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anose="020B0604020202020204" pitchFamily="34" charset="0"/>
                </a:rPr>
                <a:t>상대성 이론</a:t>
              </a:r>
              <a:r>
                <a:rPr lang="en-US" altLang="ko-KR" sz="1300" b="1" kern="0" spc="-30" dirty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300" b="1" kern="0" spc="-30" dirty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anose="020B0604020202020204" pitchFamily="34" charset="0"/>
                </a:rPr>
                <a:t>양자 역학을</a:t>
              </a:r>
            </a:p>
            <a:p>
              <a:pPr algn="ctr" latinLnBrk="0">
                <a:defRPr/>
              </a:pPr>
              <a:r>
                <a:rPr lang="ko-KR" altLang="en-US" sz="1300" b="1" kern="0" spc="-30" dirty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anose="020B0604020202020204" pitchFamily="34" charset="0"/>
                </a:rPr>
                <a:t>어느정도 알고 시청</a:t>
              </a:r>
            </a:p>
          </p:txBody>
        </p:sp>
        <p:sp>
          <p:nvSpPr>
            <p:cNvPr id="46" name="이등변 삼각형 10">
              <a:extLst>
                <a:ext uri="{FF2B5EF4-FFF2-40B4-BE49-F238E27FC236}">
                  <a16:creationId xmlns:a16="http://schemas.microsoft.com/office/drawing/2014/main" id="{B13C9CB8-6362-ED44-B768-A417D46DB2F9}"/>
                </a:ext>
              </a:extLst>
            </p:cNvPr>
            <p:cNvSpPr/>
            <p:nvPr/>
          </p:nvSpPr>
          <p:spPr>
            <a:xfrm rot="10800000">
              <a:off x="4899480" y="1876208"/>
              <a:ext cx="131905" cy="160239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pc="-30" dirty="0"/>
            </a:p>
          </p:txBody>
        </p:sp>
      </p:grpSp>
      <p:sp>
        <p:nvSpPr>
          <p:cNvPr id="33" name="모서리가 둥근 직사각형 32">
            <a:extLst>
              <a:ext uri="{FF2B5EF4-FFF2-40B4-BE49-F238E27FC236}">
                <a16:creationId xmlns:a16="http://schemas.microsoft.com/office/drawing/2014/main" id="{24562080-D827-9744-AB4A-3CEA8C0DF9FB}"/>
              </a:ext>
            </a:extLst>
          </p:cNvPr>
          <p:cNvSpPr/>
          <p:nvPr/>
        </p:nvSpPr>
        <p:spPr>
          <a:xfrm>
            <a:off x="273050" y="4649298"/>
            <a:ext cx="2195513" cy="768424"/>
          </a:xfrm>
          <a:prstGeom prst="roundRect">
            <a:avLst>
              <a:gd name="adj" fmla="val 16108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lvl="0" algn="ctr">
              <a:defRPr/>
            </a:pPr>
            <a:endParaRPr lang="en-US" altLang="ko-KR" sz="1200" spc="-70" dirty="0">
              <a:solidFill>
                <a:schemeClr val="tx1">
                  <a:lumMod val="85000"/>
                  <a:lumOff val="15000"/>
                </a:schemeClr>
              </a:solidFill>
              <a:latin typeface="NanumSquare" panose="020B0600000101010101" pitchFamily="34" charset="-127"/>
              <a:ea typeface="NanumSquare" panose="020B0600000101010101" pitchFamily="34" charset="-127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ko-KR" altLang="en-US" sz="12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국내 보안 업체 최초</a:t>
            </a:r>
            <a:endParaRPr lang="en-US" altLang="ko-KR" sz="1200" spc="-70" dirty="0">
              <a:solidFill>
                <a:schemeClr val="tx1">
                  <a:lumMod val="85000"/>
                  <a:lumOff val="15000"/>
                </a:schemeClr>
              </a:solidFill>
              <a:latin typeface="NanumSquare" panose="020B0600000101010101" pitchFamily="34" charset="-127"/>
              <a:ea typeface="NanumSquare" panose="020B0600000101010101" pitchFamily="34" charset="-127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ko-KR" altLang="en-US" sz="12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양자암호통신 레퍼런스 확보</a:t>
            </a:r>
          </a:p>
        </p:txBody>
      </p:sp>
      <p:sp>
        <p:nvSpPr>
          <p:cNvPr id="50" name="모서리가 둥근 직사각형 49">
            <a:extLst>
              <a:ext uri="{FF2B5EF4-FFF2-40B4-BE49-F238E27FC236}">
                <a16:creationId xmlns:a16="http://schemas.microsoft.com/office/drawing/2014/main" id="{ECF711C3-A09B-BC42-A8C5-1A7DE63D3C2F}"/>
              </a:ext>
            </a:extLst>
          </p:cNvPr>
          <p:cNvSpPr/>
          <p:nvPr/>
        </p:nvSpPr>
        <p:spPr>
          <a:xfrm>
            <a:off x="2660351" y="4649298"/>
            <a:ext cx="2195513" cy="768424"/>
          </a:xfrm>
          <a:prstGeom prst="roundRect">
            <a:avLst>
              <a:gd name="adj" fmla="val 16108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lvl="0" algn="ctr">
              <a:defRPr/>
            </a:pPr>
            <a:endParaRPr lang="en-US" altLang="ko-KR" sz="1200" spc="-70" dirty="0">
              <a:solidFill>
                <a:schemeClr val="tx1">
                  <a:lumMod val="85000"/>
                  <a:lumOff val="15000"/>
                </a:schemeClr>
              </a:solidFill>
              <a:latin typeface="NanumSquare" panose="020B0600000101010101" pitchFamily="34" charset="-127"/>
              <a:ea typeface="NanumSquare" panose="020B0600000101010101" pitchFamily="34" charset="-127"/>
              <a:cs typeface="Arial" panose="020B0604020202020204" pitchFamily="34" charset="0"/>
            </a:endParaRPr>
          </a:p>
          <a:p>
            <a:pPr algn="ctr"/>
            <a:r>
              <a:rPr lang="ko-KR" altLang="en-US" sz="12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미래양자융합포럼의</a:t>
            </a:r>
            <a:endParaRPr lang="en-US" altLang="ko-KR" sz="1200" spc="-70" dirty="0">
              <a:solidFill>
                <a:schemeClr val="tx1">
                  <a:lumMod val="85000"/>
                  <a:lumOff val="15000"/>
                </a:schemeClr>
              </a:solidFill>
              <a:latin typeface="NanumSquare" panose="020B0600000101010101" pitchFamily="34" charset="-127"/>
              <a:ea typeface="NanumSquare" panose="020B0600000101010101" pitchFamily="34" charset="-127"/>
              <a:cs typeface="Arial" panose="020B0604020202020204" pitchFamily="34" charset="0"/>
            </a:endParaRPr>
          </a:p>
          <a:p>
            <a:pPr algn="ctr"/>
            <a:r>
              <a:rPr lang="ko-KR" altLang="en-US" sz="12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유일한 국내 </a:t>
            </a:r>
            <a:r>
              <a:rPr lang="en-US" altLang="ko-KR" sz="12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VPN </a:t>
            </a:r>
            <a:r>
              <a:rPr lang="ko-KR" altLang="en-US" sz="12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업체</a:t>
            </a:r>
          </a:p>
        </p:txBody>
      </p:sp>
      <p:sp>
        <p:nvSpPr>
          <p:cNvPr id="51" name="모서리가 둥근 직사각형 50">
            <a:extLst>
              <a:ext uri="{FF2B5EF4-FFF2-40B4-BE49-F238E27FC236}">
                <a16:creationId xmlns:a16="http://schemas.microsoft.com/office/drawing/2014/main" id="{A2C666ED-C3DE-9647-B885-D027BD52A976}"/>
              </a:ext>
            </a:extLst>
          </p:cNvPr>
          <p:cNvSpPr/>
          <p:nvPr/>
        </p:nvSpPr>
        <p:spPr>
          <a:xfrm>
            <a:off x="5047652" y="4649298"/>
            <a:ext cx="2195513" cy="768424"/>
          </a:xfrm>
          <a:prstGeom prst="roundRect">
            <a:avLst>
              <a:gd name="adj" fmla="val 16108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lvl="0" algn="ctr">
              <a:defRPr/>
            </a:pPr>
            <a:endParaRPr lang="en-US" altLang="ko-KR" sz="1200" spc="-70" dirty="0">
              <a:solidFill>
                <a:schemeClr val="tx1">
                  <a:lumMod val="85000"/>
                  <a:lumOff val="15000"/>
                </a:schemeClr>
              </a:solidFill>
              <a:latin typeface="NanumSquare" panose="020B0600000101010101" pitchFamily="34" charset="-127"/>
              <a:ea typeface="NanumSquare" panose="020B0600000101010101" pitchFamily="34" charset="-127"/>
              <a:cs typeface="Arial" panose="020B0604020202020204" pitchFamily="34" charset="0"/>
            </a:endParaRPr>
          </a:p>
          <a:p>
            <a:pPr algn="ctr"/>
            <a:r>
              <a:rPr lang="en-US" altLang="ko-KR" sz="12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QRNG </a:t>
            </a:r>
            <a:r>
              <a:rPr lang="ko-KR" altLang="en-US" sz="12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잡음원 </a:t>
            </a:r>
            <a:r>
              <a:rPr lang="en-US" altLang="ko-KR" sz="12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KCMVP</a:t>
            </a:r>
          </a:p>
          <a:p>
            <a:pPr algn="ctr"/>
            <a:r>
              <a:rPr lang="ko-KR" altLang="en-US" sz="12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국내 최초</a:t>
            </a:r>
            <a:r>
              <a:rPr lang="en-US" altLang="ko-KR" sz="12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 </a:t>
            </a:r>
            <a:r>
              <a:rPr lang="ko-KR" altLang="en-US" sz="12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획득</a:t>
            </a:r>
          </a:p>
        </p:txBody>
      </p:sp>
      <p:sp>
        <p:nvSpPr>
          <p:cNvPr id="52" name="모서리가 둥근 직사각형 51">
            <a:extLst>
              <a:ext uri="{FF2B5EF4-FFF2-40B4-BE49-F238E27FC236}">
                <a16:creationId xmlns:a16="http://schemas.microsoft.com/office/drawing/2014/main" id="{6946226A-1CA5-764A-99A0-71FD04A76C16}"/>
              </a:ext>
            </a:extLst>
          </p:cNvPr>
          <p:cNvSpPr/>
          <p:nvPr/>
        </p:nvSpPr>
        <p:spPr>
          <a:xfrm>
            <a:off x="7437437" y="4649298"/>
            <a:ext cx="2195513" cy="768424"/>
          </a:xfrm>
          <a:prstGeom prst="roundRect">
            <a:avLst>
              <a:gd name="adj" fmla="val 16108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lvl="0" algn="ctr">
              <a:defRPr/>
            </a:pPr>
            <a:endParaRPr lang="en-US" altLang="ko-KR" sz="1200" spc="-70" dirty="0">
              <a:solidFill>
                <a:schemeClr val="tx1">
                  <a:lumMod val="85000"/>
                  <a:lumOff val="15000"/>
                </a:schemeClr>
              </a:solidFill>
              <a:latin typeface="NanumSquare" panose="020B0600000101010101" pitchFamily="34" charset="-127"/>
              <a:ea typeface="NanumSquare" panose="020B0600000101010101" pitchFamily="34" charset="-127"/>
              <a:cs typeface="Arial" panose="020B0604020202020204" pitchFamily="34" charset="0"/>
            </a:endParaRPr>
          </a:p>
          <a:p>
            <a:pPr algn="ctr"/>
            <a:r>
              <a:rPr lang="ko-KR" altLang="en-US" sz="12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양자암호통신기반 </a:t>
            </a:r>
            <a:r>
              <a:rPr lang="en-US" altLang="ko-KR" sz="12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VPN</a:t>
            </a:r>
          </a:p>
          <a:p>
            <a:pPr algn="ctr"/>
            <a:r>
              <a:rPr lang="ko-KR" altLang="en-US" sz="12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국내 </a:t>
            </a:r>
            <a:r>
              <a:rPr lang="en-US" altLang="ko-KR" sz="12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CC </a:t>
            </a:r>
            <a:r>
              <a:rPr lang="ko-KR" altLang="en-US" sz="12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인증 최초 획득</a:t>
            </a:r>
          </a:p>
        </p:txBody>
      </p:sp>
      <p:pic>
        <p:nvPicPr>
          <p:cNvPr id="56" name="그림 55">
            <a:extLst>
              <a:ext uri="{FF2B5EF4-FFF2-40B4-BE49-F238E27FC236}">
                <a16:creationId xmlns:a16="http://schemas.microsoft.com/office/drawing/2014/main" id="{3201DC65-E281-7641-B5D8-775813D37D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798" y="3712037"/>
            <a:ext cx="694750" cy="694750"/>
          </a:xfrm>
          <a:prstGeom prst="rect">
            <a:avLst/>
          </a:prstGeom>
        </p:spPr>
      </p:pic>
      <p:pic>
        <p:nvPicPr>
          <p:cNvPr id="60" name="그림 59">
            <a:extLst>
              <a:ext uri="{FF2B5EF4-FFF2-40B4-BE49-F238E27FC236}">
                <a16:creationId xmlns:a16="http://schemas.microsoft.com/office/drawing/2014/main" id="{E5AD9E65-69D5-C843-9413-E7D1E9FEAF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798" y="1933935"/>
            <a:ext cx="694751" cy="694751"/>
          </a:xfrm>
          <a:prstGeom prst="rect">
            <a:avLst/>
          </a:prstGeom>
        </p:spPr>
      </p:pic>
      <p:sp>
        <p:nvSpPr>
          <p:cNvPr id="24" name="모서리가 둥근 직사각형 23">
            <a:extLst>
              <a:ext uri="{FF2B5EF4-FFF2-40B4-BE49-F238E27FC236}">
                <a16:creationId xmlns:a16="http://schemas.microsoft.com/office/drawing/2014/main" id="{4C912112-4CDD-6C4B-88E3-B49AFA5DEEDA}"/>
              </a:ext>
            </a:extLst>
          </p:cNvPr>
          <p:cNvSpPr/>
          <p:nvPr/>
        </p:nvSpPr>
        <p:spPr>
          <a:xfrm>
            <a:off x="865700" y="4715524"/>
            <a:ext cx="1010211" cy="186407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년</a:t>
            </a:r>
            <a:endParaRPr lang="en-US" altLang="ko-KR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모서리가 둥근 직사각형 24">
            <a:extLst>
              <a:ext uri="{FF2B5EF4-FFF2-40B4-BE49-F238E27FC236}">
                <a16:creationId xmlns:a16="http://schemas.microsoft.com/office/drawing/2014/main" id="{5B5B913C-D192-804E-AF28-D41A5EF9D972}"/>
              </a:ext>
            </a:extLst>
          </p:cNvPr>
          <p:cNvSpPr/>
          <p:nvPr/>
        </p:nvSpPr>
        <p:spPr>
          <a:xfrm>
            <a:off x="3274784" y="4715524"/>
            <a:ext cx="1010211" cy="186407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년</a:t>
            </a:r>
            <a:endParaRPr lang="en-US" altLang="ko-KR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모서리가 둥근 직사각형 25">
            <a:extLst>
              <a:ext uri="{FF2B5EF4-FFF2-40B4-BE49-F238E27FC236}">
                <a16:creationId xmlns:a16="http://schemas.microsoft.com/office/drawing/2014/main" id="{E3379AD3-8E12-D24A-A4B6-F7A545FA029C}"/>
              </a:ext>
            </a:extLst>
          </p:cNvPr>
          <p:cNvSpPr/>
          <p:nvPr/>
        </p:nvSpPr>
        <p:spPr>
          <a:xfrm>
            <a:off x="5662085" y="4715524"/>
            <a:ext cx="1010211" cy="186407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년</a:t>
            </a:r>
            <a:endParaRPr lang="en-US" altLang="ko-KR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모서리가 둥근 직사각형 26">
            <a:extLst>
              <a:ext uri="{FF2B5EF4-FFF2-40B4-BE49-F238E27FC236}">
                <a16:creationId xmlns:a16="http://schemas.microsoft.com/office/drawing/2014/main" id="{95623322-2B59-6642-A371-713B43368C93}"/>
              </a:ext>
            </a:extLst>
          </p:cNvPr>
          <p:cNvSpPr/>
          <p:nvPr/>
        </p:nvSpPr>
        <p:spPr>
          <a:xfrm>
            <a:off x="8030089" y="4715524"/>
            <a:ext cx="1010211" cy="186407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r>
              <a: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년</a:t>
            </a:r>
            <a:endParaRPr lang="en-US" altLang="ko-KR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그림 30">
            <a:extLst>
              <a:ext uri="{FF2B5EF4-FFF2-40B4-BE49-F238E27FC236}">
                <a16:creationId xmlns:a16="http://schemas.microsoft.com/office/drawing/2014/main" id="{38516F86-6DF1-8C46-A3E6-6FDCCE131BA4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002971" y="5513236"/>
            <a:ext cx="1919111" cy="288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701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anose="020B0604020202020204" pitchFamily="34" charset="0"/>
              </a:rPr>
              <a:t>01.</a:t>
            </a:r>
            <a:b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양자 기술 현황</a:t>
            </a:r>
          </a:p>
        </p:txBody>
      </p:sp>
    </p:spTree>
    <p:extLst>
      <p:ext uri="{BB962C8B-B14F-4D97-AF65-F5344CB8AC3E}">
        <p14:creationId xmlns:p14="http://schemas.microsoft.com/office/powerpoint/2010/main" val="1648742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모서리가 둥근 직사각형 42">
            <a:extLst>
              <a:ext uri="{FF2B5EF4-FFF2-40B4-BE49-F238E27FC236}">
                <a16:creationId xmlns:a16="http://schemas.microsoft.com/office/drawing/2014/main" id="{C22F6663-7976-AE46-9C9A-F74512FDB0F6}"/>
              </a:ext>
            </a:extLst>
          </p:cNvPr>
          <p:cNvSpPr/>
          <p:nvPr/>
        </p:nvSpPr>
        <p:spPr>
          <a:xfrm>
            <a:off x="277190" y="1513165"/>
            <a:ext cx="9355759" cy="2437726"/>
          </a:xfrm>
          <a:prstGeom prst="roundRect">
            <a:avLst>
              <a:gd name="adj" fmla="val 6569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0" tIns="72000" rtlCol="0" anchor="t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endParaRPr lang="ko-KR" altLang="en-US" sz="1400" b="1" spc="-30" dirty="0">
              <a:solidFill>
                <a:schemeClr val="tx1"/>
              </a:solidFill>
            </a:endParaRPr>
          </a:p>
        </p:txBody>
      </p:sp>
      <p:sp>
        <p:nvSpPr>
          <p:cNvPr id="141" name="직사각형 140">
            <a:extLst>
              <a:ext uri="{FF2B5EF4-FFF2-40B4-BE49-F238E27FC236}">
                <a16:creationId xmlns:a16="http://schemas.microsoft.com/office/drawing/2014/main" id="{F83B5395-0C22-D34B-B2BD-1B37C8555DEC}"/>
              </a:ext>
            </a:extLst>
          </p:cNvPr>
          <p:cNvSpPr/>
          <p:nvPr/>
        </p:nvSpPr>
        <p:spPr>
          <a:xfrm>
            <a:off x="1493952" y="2624571"/>
            <a:ext cx="6692221" cy="234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/>
            <a:endParaRPr lang="ko-KR" altLang="en-US" spc="-30" dirty="0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902BDF5D-ACBB-3D44-9DCA-A0A777C16569}"/>
              </a:ext>
            </a:extLst>
          </p:cNvPr>
          <p:cNvSpPr/>
          <p:nvPr/>
        </p:nvSpPr>
        <p:spPr>
          <a:xfrm>
            <a:off x="0" y="4341018"/>
            <a:ext cx="9906000" cy="21836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30" dirty="0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D00C04DF-C05D-4098-9C5B-A874C85823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486220B-EE48-441A-BEE1-7E447193D81B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5B2CC5B8-314A-4A48-ACDE-CF53B8F8E4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양자 역학이란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B23546B-989C-4053-BAF3-FEB8B0897B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01. </a:t>
            </a:r>
            <a:r>
              <a:rPr lang="ko-KR" altLang="en-US" dirty="0"/>
              <a:t>양자 기술 현황</a:t>
            </a: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A96AF84D-6E1B-E74F-AFB4-66AE0AF7B4C7}"/>
              </a:ext>
            </a:extLst>
          </p:cNvPr>
          <p:cNvCxnSpPr>
            <a:cxnSpLocks/>
          </p:cNvCxnSpPr>
          <p:nvPr/>
        </p:nvCxnSpPr>
        <p:spPr>
          <a:xfrm flipV="1">
            <a:off x="6738058" y="3443685"/>
            <a:ext cx="0" cy="1014410"/>
          </a:xfrm>
          <a:prstGeom prst="straightConnector1">
            <a:avLst/>
          </a:prstGeom>
          <a:ln w="28575">
            <a:gradFill flip="none" rotWithShape="1">
              <a:gsLst>
                <a:gs pos="100000">
                  <a:schemeClr val="accent1">
                    <a:lumMod val="60000"/>
                    <a:lumOff val="40000"/>
                    <a:alpha val="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  <a:tileRect/>
            </a:gradFill>
            <a:headEnd type="triangl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모서리가 둥근 직사각형 38">
            <a:extLst>
              <a:ext uri="{FF2B5EF4-FFF2-40B4-BE49-F238E27FC236}">
                <a16:creationId xmlns:a16="http://schemas.microsoft.com/office/drawing/2014/main" id="{28B2C13D-4156-3A4F-A734-5CAB7A3C572E}"/>
              </a:ext>
            </a:extLst>
          </p:cNvPr>
          <p:cNvSpPr/>
          <p:nvPr/>
        </p:nvSpPr>
        <p:spPr>
          <a:xfrm>
            <a:off x="5635135" y="4560155"/>
            <a:ext cx="3997814" cy="1778085"/>
          </a:xfrm>
          <a:prstGeom prst="roundRect">
            <a:avLst>
              <a:gd name="adj" fmla="val 7098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t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>
              <a:spcAft>
                <a:spcPts val="600"/>
              </a:spcAft>
            </a:pPr>
            <a:endParaRPr lang="ko-KR" altLang="en-US" sz="1500" b="1" spc="-30" dirty="0"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487D41-D0A4-D74D-815E-989902A7DFD4}"/>
              </a:ext>
            </a:extLst>
          </p:cNvPr>
          <p:cNvSpPr txBox="1"/>
          <p:nvPr/>
        </p:nvSpPr>
        <p:spPr>
          <a:xfrm>
            <a:off x="5953051" y="4704560"/>
            <a:ext cx="1570013" cy="796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200" dirty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전자의 위치</a:t>
            </a:r>
            <a:endParaRPr lang="en-US" altLang="ko-KR" sz="1200" dirty="0">
              <a:solidFill>
                <a:schemeClr val="bg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200" dirty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비연속적</a:t>
            </a:r>
            <a:endParaRPr lang="en-US" altLang="ko-KR" sz="1200" dirty="0">
              <a:solidFill>
                <a:schemeClr val="bg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500" b="1" spc="-30" dirty="0">
                <a:solidFill>
                  <a:schemeClr val="tx2">
                    <a:lumMod val="10000"/>
                    <a:lumOff val="9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anose="020B0604020202020204" pitchFamily="34" charset="0"/>
              </a:rPr>
              <a:t>양자 도약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D6C20EE-9ED1-C647-9D90-D0FF913C96F6}"/>
              </a:ext>
            </a:extLst>
          </p:cNvPr>
          <p:cNvSpPr txBox="1"/>
          <p:nvPr/>
        </p:nvSpPr>
        <p:spPr>
          <a:xfrm>
            <a:off x="7664755" y="4704560"/>
            <a:ext cx="1570013" cy="813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200" dirty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전자의 위치와 속도</a:t>
            </a:r>
          </a:p>
          <a:p>
            <a:pPr algn="ctr">
              <a:lnSpc>
                <a:spcPct val="120000"/>
              </a:lnSpc>
            </a:pPr>
            <a:r>
              <a:rPr lang="ko-KR" altLang="en-US" sz="1200" dirty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동시 측정 불가</a:t>
            </a:r>
          </a:p>
          <a:p>
            <a:pPr algn="ctr">
              <a:lnSpc>
                <a:spcPct val="120000"/>
              </a:lnSpc>
            </a:pPr>
            <a:r>
              <a:rPr lang="ko-KR" altLang="en-US" sz="1500" b="1" spc="-30" dirty="0">
                <a:solidFill>
                  <a:schemeClr val="tx2">
                    <a:lumMod val="10000"/>
                    <a:lumOff val="9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anose="020B0604020202020204" pitchFamily="34" charset="0"/>
              </a:rPr>
              <a:t>불확정성 원리</a:t>
            </a:r>
          </a:p>
        </p:txBody>
      </p:sp>
      <p:sp>
        <p:nvSpPr>
          <p:cNvPr id="59" name="모서리가 둥근 직사각형 58">
            <a:extLst>
              <a:ext uri="{FF2B5EF4-FFF2-40B4-BE49-F238E27FC236}">
                <a16:creationId xmlns:a16="http://schemas.microsoft.com/office/drawing/2014/main" id="{D4C99616-E349-A846-84B3-20D25BDFC9B9}"/>
              </a:ext>
            </a:extLst>
          </p:cNvPr>
          <p:cNvSpPr/>
          <p:nvPr/>
        </p:nvSpPr>
        <p:spPr>
          <a:xfrm>
            <a:off x="5754473" y="5729966"/>
            <a:ext cx="3761002" cy="460405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/>
            <a:r>
              <a:rPr lang="ko-KR" altLang="en-US" sz="1400" b="1" spc="-70" dirty="0">
                <a:solidFill>
                  <a:schemeClr val="accent3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양자역학의 시작</a:t>
            </a:r>
          </a:p>
        </p:txBody>
      </p:sp>
      <p:sp>
        <p:nvSpPr>
          <p:cNvPr id="51" name="모서리가 둥근 직사각형 50">
            <a:extLst>
              <a:ext uri="{FF2B5EF4-FFF2-40B4-BE49-F238E27FC236}">
                <a16:creationId xmlns:a16="http://schemas.microsoft.com/office/drawing/2014/main" id="{57905E8D-146A-894E-AF84-738E06AC41B2}"/>
              </a:ext>
            </a:extLst>
          </p:cNvPr>
          <p:cNvSpPr/>
          <p:nvPr/>
        </p:nvSpPr>
        <p:spPr>
          <a:xfrm>
            <a:off x="272160" y="4560154"/>
            <a:ext cx="4442716" cy="1778085"/>
          </a:xfrm>
          <a:prstGeom prst="roundRect">
            <a:avLst>
              <a:gd name="adj" fmla="val 8718"/>
            </a:avLst>
          </a:prstGeom>
          <a:solidFill>
            <a:schemeClr val="bg1"/>
          </a:solidFill>
          <a:ln w="6350">
            <a:noFill/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0" tIns="72000" rtlCol="0" anchor="t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endParaRPr lang="ko-KR" altLang="en-US" sz="1400" b="1" spc="-30" dirty="0">
              <a:solidFill>
                <a:schemeClr val="tx1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F568295-7709-4D0D-B06C-4E6F7B3EC409}"/>
              </a:ext>
            </a:extLst>
          </p:cNvPr>
          <p:cNvSpPr txBox="1"/>
          <p:nvPr/>
        </p:nvSpPr>
        <p:spPr>
          <a:xfrm>
            <a:off x="2246813" y="5304440"/>
            <a:ext cx="686085" cy="66172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180975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100" spc="-7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Arial" panose="020B0604020202020204" pitchFamily="34" charset="0"/>
              </a:rPr>
              <a:t>양자 도약</a:t>
            </a:r>
            <a:endParaRPr lang="en-US" altLang="ko-KR" sz="1100" spc="-7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Arial" panose="020B0604020202020204" pitchFamily="34" charset="0"/>
            </a:endParaRPr>
          </a:p>
          <a:p>
            <a:pPr marL="180975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100" spc="-7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Arial" panose="020B0604020202020204" pitchFamily="34" charset="0"/>
              </a:rPr>
              <a:t>양자 요동</a:t>
            </a:r>
          </a:p>
          <a:p>
            <a:pPr marL="180975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100" spc="-7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Arial" panose="020B0604020202020204" pitchFamily="34" charset="0"/>
              </a:rPr>
              <a:t>양자 얽힘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D4F086D-6CBA-E540-BBA4-6D7DB4B835D0}"/>
              </a:ext>
            </a:extLst>
          </p:cNvPr>
          <p:cNvSpPr txBox="1"/>
          <p:nvPr/>
        </p:nvSpPr>
        <p:spPr>
          <a:xfrm>
            <a:off x="507130" y="5311918"/>
            <a:ext cx="1480534" cy="66172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180975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100" spc="-7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Arial" panose="020B0604020202020204" pitchFamily="34" charset="0"/>
              </a:rPr>
              <a:t>파동과 입자의 이중성</a:t>
            </a:r>
          </a:p>
          <a:p>
            <a:pPr marL="180975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100" spc="-7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Arial" panose="020B0604020202020204" pitchFamily="34" charset="0"/>
              </a:rPr>
              <a:t>양자 상태의 중첩성</a:t>
            </a:r>
          </a:p>
          <a:p>
            <a:pPr marL="180975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100" spc="-7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Arial" panose="020B0604020202020204" pitchFamily="34" charset="0"/>
              </a:rPr>
              <a:t>측정 시 양자 상태의 붕괴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9CCECCE-0C23-FD42-832C-A713F55964B6}"/>
              </a:ext>
            </a:extLst>
          </p:cNvPr>
          <p:cNvSpPr txBox="1"/>
          <p:nvPr/>
        </p:nvSpPr>
        <p:spPr>
          <a:xfrm>
            <a:off x="3418388" y="5304440"/>
            <a:ext cx="805349" cy="4154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180975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100" spc="-7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Arial" panose="020B0604020202020204" pitchFamily="34" charset="0"/>
              </a:rPr>
              <a:t>양자 터널링</a:t>
            </a:r>
          </a:p>
          <a:p>
            <a:pPr marL="180975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ko-KR" sz="1100" spc="-7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66" name="모서리가 둥근 직사각형 65">
            <a:extLst>
              <a:ext uri="{FF2B5EF4-FFF2-40B4-BE49-F238E27FC236}">
                <a16:creationId xmlns:a16="http://schemas.microsoft.com/office/drawing/2014/main" id="{8AE0FE5B-FC5D-C84F-91B9-4F5FF6FBF15C}"/>
              </a:ext>
            </a:extLst>
          </p:cNvPr>
          <p:cNvSpPr/>
          <p:nvPr/>
        </p:nvSpPr>
        <p:spPr>
          <a:xfrm>
            <a:off x="381501" y="4669195"/>
            <a:ext cx="4185079" cy="460405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/>
            <a:r>
              <a:rPr lang="ko-KR" altLang="en-US" sz="1400" b="1" spc="-70" dirty="0">
                <a:solidFill>
                  <a:schemeClr val="accent1">
                    <a:lumMod val="60000"/>
                    <a:lumOff val="4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이후 계속 발견 중인 양자역학 성질</a:t>
            </a:r>
          </a:p>
        </p:txBody>
      </p:sp>
      <p:sp>
        <p:nvSpPr>
          <p:cNvPr id="69" name="오른쪽 화살표 104">
            <a:extLst>
              <a:ext uri="{FF2B5EF4-FFF2-40B4-BE49-F238E27FC236}">
                <a16:creationId xmlns:a16="http://schemas.microsoft.com/office/drawing/2014/main" id="{E8D3678D-F8EB-1C43-A6B3-C364FA6B6515}"/>
              </a:ext>
            </a:extLst>
          </p:cNvPr>
          <p:cNvSpPr/>
          <p:nvPr/>
        </p:nvSpPr>
        <p:spPr>
          <a:xfrm rot="10800000">
            <a:off x="4740567" y="5258031"/>
            <a:ext cx="853008" cy="451971"/>
          </a:xfrm>
          <a:prstGeom prst="rightArrow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05" name="직선 화살표 연결선 104">
            <a:extLst>
              <a:ext uri="{FF2B5EF4-FFF2-40B4-BE49-F238E27FC236}">
                <a16:creationId xmlns:a16="http://schemas.microsoft.com/office/drawing/2014/main" id="{48AE6C7D-DE19-054C-B60F-14B2366D9DCF}"/>
              </a:ext>
            </a:extLst>
          </p:cNvPr>
          <p:cNvCxnSpPr>
            <a:cxnSpLocks/>
          </p:cNvCxnSpPr>
          <p:nvPr/>
        </p:nvCxnSpPr>
        <p:spPr>
          <a:xfrm flipV="1">
            <a:off x="8514198" y="3429000"/>
            <a:ext cx="0" cy="1014410"/>
          </a:xfrm>
          <a:prstGeom prst="straightConnector1">
            <a:avLst/>
          </a:prstGeom>
          <a:ln w="28575">
            <a:gradFill flip="none" rotWithShape="1">
              <a:gsLst>
                <a:gs pos="100000">
                  <a:schemeClr val="accent1">
                    <a:lumMod val="60000"/>
                    <a:lumOff val="40000"/>
                    <a:alpha val="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  <a:tileRect/>
            </a:gradFill>
            <a:headEnd type="triangl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타원 75">
            <a:extLst>
              <a:ext uri="{FF2B5EF4-FFF2-40B4-BE49-F238E27FC236}">
                <a16:creationId xmlns:a16="http://schemas.microsoft.com/office/drawing/2014/main" id="{62748839-3A75-6540-9293-35FCC164906D}"/>
              </a:ext>
            </a:extLst>
          </p:cNvPr>
          <p:cNvSpPr>
            <a:spLocks noChangeAspect="1"/>
          </p:cNvSpPr>
          <p:nvPr/>
        </p:nvSpPr>
        <p:spPr>
          <a:xfrm>
            <a:off x="787110" y="2155600"/>
            <a:ext cx="1150977" cy="1152000"/>
          </a:xfrm>
          <a:prstGeom prst="ellipse">
            <a:avLst/>
          </a:prstGeom>
          <a:gradFill flip="none" rotWithShape="1">
            <a:gsLst>
              <a:gs pos="100000">
                <a:schemeClr val="accent2"/>
              </a:gs>
              <a:gs pos="0">
                <a:schemeClr val="accent5"/>
              </a:gs>
              <a:gs pos="45000">
                <a:schemeClr val="accent3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D32B0F72-E18D-7148-BCF8-300CA6D52CDE}"/>
              </a:ext>
            </a:extLst>
          </p:cNvPr>
          <p:cNvSpPr>
            <a:spLocks noChangeAspect="1"/>
          </p:cNvSpPr>
          <p:nvPr/>
        </p:nvSpPr>
        <p:spPr>
          <a:xfrm>
            <a:off x="2535816" y="2171268"/>
            <a:ext cx="1152001" cy="1152000"/>
          </a:xfrm>
          <a:prstGeom prst="ellipse">
            <a:avLst/>
          </a:prstGeom>
          <a:gradFill flip="none" rotWithShape="1">
            <a:gsLst>
              <a:gs pos="100000">
                <a:schemeClr val="accent2"/>
              </a:gs>
              <a:gs pos="0">
                <a:schemeClr val="accent5"/>
              </a:gs>
              <a:gs pos="45000">
                <a:schemeClr val="accent3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92" name="그림 91">
            <a:extLst>
              <a:ext uri="{FF2B5EF4-FFF2-40B4-BE49-F238E27FC236}">
                <a16:creationId xmlns:a16="http://schemas.microsoft.com/office/drawing/2014/main" id="{530E152F-90BA-854F-89EF-16935BD6C7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3608" y="2214521"/>
            <a:ext cx="876300" cy="1054100"/>
          </a:xfrm>
          <a:prstGeom prst="rect">
            <a:avLst/>
          </a:prstGeom>
        </p:spPr>
      </p:pic>
      <p:sp>
        <p:nvSpPr>
          <p:cNvPr id="24" name="타원 23">
            <a:extLst>
              <a:ext uri="{FF2B5EF4-FFF2-40B4-BE49-F238E27FC236}">
                <a16:creationId xmlns:a16="http://schemas.microsoft.com/office/drawing/2014/main" id="{10BEA77B-B788-7A47-837F-39CB73A11FD1}"/>
              </a:ext>
            </a:extLst>
          </p:cNvPr>
          <p:cNvSpPr>
            <a:spLocks noChangeAspect="1"/>
          </p:cNvSpPr>
          <p:nvPr/>
        </p:nvSpPr>
        <p:spPr>
          <a:xfrm>
            <a:off x="4373758" y="2171268"/>
            <a:ext cx="1152001" cy="1152000"/>
          </a:xfrm>
          <a:prstGeom prst="ellipse">
            <a:avLst/>
          </a:prstGeom>
          <a:gradFill flip="none" rotWithShape="1">
            <a:gsLst>
              <a:gs pos="100000">
                <a:schemeClr val="accent2"/>
              </a:gs>
              <a:gs pos="0">
                <a:schemeClr val="accent5"/>
              </a:gs>
              <a:gs pos="45000">
                <a:schemeClr val="accent3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93" name="그림 92">
            <a:extLst>
              <a:ext uri="{FF2B5EF4-FFF2-40B4-BE49-F238E27FC236}">
                <a16:creationId xmlns:a16="http://schemas.microsoft.com/office/drawing/2014/main" id="{9986DDFA-2B2B-AD46-8A6B-1394B471BB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1565" y="2640572"/>
            <a:ext cx="190500" cy="190500"/>
          </a:xfrm>
          <a:prstGeom prst="rect">
            <a:avLst/>
          </a:prstGeom>
        </p:spPr>
      </p:pic>
      <p:pic>
        <p:nvPicPr>
          <p:cNvPr id="94" name="그림 93">
            <a:extLst>
              <a:ext uri="{FF2B5EF4-FFF2-40B4-BE49-F238E27FC236}">
                <a16:creationId xmlns:a16="http://schemas.microsoft.com/office/drawing/2014/main" id="{063F4943-C768-C34F-B9CC-833D0C3AF9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9044" y="3180038"/>
            <a:ext cx="190500" cy="190500"/>
          </a:xfrm>
          <a:prstGeom prst="rect">
            <a:avLst/>
          </a:prstGeom>
        </p:spPr>
      </p:pic>
      <p:sp>
        <p:nvSpPr>
          <p:cNvPr id="26" name="타원 25">
            <a:extLst>
              <a:ext uri="{FF2B5EF4-FFF2-40B4-BE49-F238E27FC236}">
                <a16:creationId xmlns:a16="http://schemas.microsoft.com/office/drawing/2014/main" id="{F83D57F1-9A3C-C442-890B-D3A31CDDBA6B}"/>
              </a:ext>
            </a:extLst>
          </p:cNvPr>
          <p:cNvSpPr>
            <a:spLocks noChangeAspect="1"/>
          </p:cNvSpPr>
          <p:nvPr/>
        </p:nvSpPr>
        <p:spPr>
          <a:xfrm>
            <a:off x="7950228" y="2171268"/>
            <a:ext cx="1152001" cy="1152000"/>
          </a:xfrm>
          <a:prstGeom prst="ellipse">
            <a:avLst/>
          </a:prstGeom>
          <a:gradFill flip="none" rotWithShape="1">
            <a:gsLst>
              <a:gs pos="100000">
                <a:schemeClr val="accent3">
                  <a:lumMod val="0"/>
                  <a:lumOff val="100000"/>
                  <a:alpha val="0"/>
                </a:schemeClr>
              </a:gs>
              <a:gs pos="73000">
                <a:schemeClr val="accent3">
                  <a:lumMod val="0"/>
                  <a:lumOff val="100000"/>
                </a:schemeClr>
              </a:gs>
              <a:gs pos="0">
                <a:schemeClr val="accent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8" name="타원 107">
            <a:extLst>
              <a:ext uri="{FF2B5EF4-FFF2-40B4-BE49-F238E27FC236}">
                <a16:creationId xmlns:a16="http://schemas.microsoft.com/office/drawing/2014/main" id="{EE9B4738-364D-8A4C-9AC9-18EAE8F0EA10}"/>
              </a:ext>
            </a:extLst>
          </p:cNvPr>
          <p:cNvSpPr/>
          <p:nvPr/>
        </p:nvSpPr>
        <p:spPr>
          <a:xfrm>
            <a:off x="8448880" y="2676758"/>
            <a:ext cx="118128" cy="1181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/>
            <a:endParaRPr kumimoji="1" lang="ko-Kore-KR" altLang="en-US" sz="1200" b="1" kern="0" spc="-30">
              <a:solidFill>
                <a:prstClr val="white"/>
              </a:solidFill>
              <a:latin typeface="NanumSquare Bold" panose="020B0600000101010101" pitchFamily="34" charset="-127"/>
              <a:ea typeface="NanumSquare Bold" panose="020B0600000101010101" pitchFamily="34" charset="-127"/>
            </a:endParaRPr>
          </a:p>
        </p:txBody>
      </p:sp>
      <p:cxnSp>
        <p:nvCxnSpPr>
          <p:cNvPr id="115" name="직선 화살표 연결선 114">
            <a:extLst>
              <a:ext uri="{FF2B5EF4-FFF2-40B4-BE49-F238E27FC236}">
                <a16:creationId xmlns:a16="http://schemas.microsoft.com/office/drawing/2014/main" id="{6B1AC1E5-6E4E-394F-A71A-DAE890543E3E}"/>
              </a:ext>
            </a:extLst>
          </p:cNvPr>
          <p:cNvCxnSpPr>
            <a:cxnSpLocks/>
          </p:cNvCxnSpPr>
          <p:nvPr/>
        </p:nvCxnSpPr>
        <p:spPr>
          <a:xfrm>
            <a:off x="2044948" y="2731107"/>
            <a:ext cx="415024" cy="0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직선 화살표 연결선 120">
            <a:extLst>
              <a:ext uri="{FF2B5EF4-FFF2-40B4-BE49-F238E27FC236}">
                <a16:creationId xmlns:a16="http://schemas.microsoft.com/office/drawing/2014/main" id="{E6E4212D-C682-7442-9BDF-9CD5CBD1F66F}"/>
              </a:ext>
            </a:extLst>
          </p:cNvPr>
          <p:cNvCxnSpPr>
            <a:cxnSpLocks/>
          </p:cNvCxnSpPr>
          <p:nvPr/>
        </p:nvCxnSpPr>
        <p:spPr>
          <a:xfrm>
            <a:off x="3811146" y="2742779"/>
            <a:ext cx="415024" cy="0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직선 화살표 연결선 121">
            <a:extLst>
              <a:ext uri="{FF2B5EF4-FFF2-40B4-BE49-F238E27FC236}">
                <a16:creationId xmlns:a16="http://schemas.microsoft.com/office/drawing/2014/main" id="{6D9C48FE-DCCF-764B-B89F-2379A772FDE5}"/>
              </a:ext>
            </a:extLst>
          </p:cNvPr>
          <p:cNvCxnSpPr>
            <a:cxnSpLocks/>
          </p:cNvCxnSpPr>
          <p:nvPr/>
        </p:nvCxnSpPr>
        <p:spPr>
          <a:xfrm>
            <a:off x="5610597" y="2731107"/>
            <a:ext cx="415024" cy="0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직선 화살표 연결선 122">
            <a:extLst>
              <a:ext uri="{FF2B5EF4-FFF2-40B4-BE49-F238E27FC236}">
                <a16:creationId xmlns:a16="http://schemas.microsoft.com/office/drawing/2014/main" id="{F3A2483A-FE3D-544E-8282-C5D3EA5414DB}"/>
              </a:ext>
            </a:extLst>
          </p:cNvPr>
          <p:cNvCxnSpPr>
            <a:cxnSpLocks/>
          </p:cNvCxnSpPr>
          <p:nvPr/>
        </p:nvCxnSpPr>
        <p:spPr>
          <a:xfrm>
            <a:off x="7410323" y="2731107"/>
            <a:ext cx="415024" cy="0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모서리가 둥근 직사각형 129">
            <a:extLst>
              <a:ext uri="{FF2B5EF4-FFF2-40B4-BE49-F238E27FC236}">
                <a16:creationId xmlns:a16="http://schemas.microsoft.com/office/drawing/2014/main" id="{D1483513-AAC3-EF4F-8BF0-4FB412C719AC}"/>
              </a:ext>
            </a:extLst>
          </p:cNvPr>
          <p:cNvSpPr/>
          <p:nvPr/>
        </p:nvSpPr>
        <p:spPr>
          <a:xfrm>
            <a:off x="711909" y="1686080"/>
            <a:ext cx="1355858" cy="255742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spc="-3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cs typeface="Arial" panose="020B0604020202020204" pitchFamily="34" charset="0"/>
              </a:rPr>
              <a:t>돌턴</a:t>
            </a:r>
            <a:endParaRPr lang="en-US" altLang="ko-KR" sz="1100" spc="-3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cs typeface="Arial" panose="020B0604020202020204" pitchFamily="34" charset="0"/>
            </a:endParaRPr>
          </a:p>
        </p:txBody>
      </p:sp>
      <p:sp>
        <p:nvSpPr>
          <p:cNvPr id="131" name="모서리가 둥근 직사각형 130">
            <a:extLst>
              <a:ext uri="{FF2B5EF4-FFF2-40B4-BE49-F238E27FC236}">
                <a16:creationId xmlns:a16="http://schemas.microsoft.com/office/drawing/2014/main" id="{1C1015B8-6332-254F-9591-2B440FABC7CB}"/>
              </a:ext>
            </a:extLst>
          </p:cNvPr>
          <p:cNvSpPr/>
          <p:nvPr/>
        </p:nvSpPr>
        <p:spPr>
          <a:xfrm>
            <a:off x="2433829" y="1686080"/>
            <a:ext cx="1355858" cy="255742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spc="-3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cs typeface="Arial" panose="020B0604020202020204" pitchFamily="34" charset="0"/>
              </a:rPr>
              <a:t>톰슨</a:t>
            </a:r>
            <a:endParaRPr lang="en-US" altLang="ko-KR" sz="1100" spc="-3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cs typeface="Arial" panose="020B0604020202020204" pitchFamily="34" charset="0"/>
            </a:endParaRPr>
          </a:p>
        </p:txBody>
      </p:sp>
      <p:sp>
        <p:nvSpPr>
          <p:cNvPr id="132" name="모서리가 둥근 직사각형 131">
            <a:extLst>
              <a:ext uri="{FF2B5EF4-FFF2-40B4-BE49-F238E27FC236}">
                <a16:creationId xmlns:a16="http://schemas.microsoft.com/office/drawing/2014/main" id="{0EFB1F68-11D8-E149-A5F3-3D58E348B581}"/>
              </a:ext>
            </a:extLst>
          </p:cNvPr>
          <p:cNvSpPr/>
          <p:nvPr/>
        </p:nvSpPr>
        <p:spPr>
          <a:xfrm>
            <a:off x="4279277" y="1686080"/>
            <a:ext cx="1355858" cy="255742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spc="-3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cs typeface="Arial" panose="020B0604020202020204" pitchFamily="34" charset="0"/>
              </a:rPr>
              <a:t>러더퍼드</a:t>
            </a:r>
          </a:p>
        </p:txBody>
      </p:sp>
      <p:sp>
        <p:nvSpPr>
          <p:cNvPr id="133" name="모서리가 둥근 직사각형 132">
            <a:extLst>
              <a:ext uri="{FF2B5EF4-FFF2-40B4-BE49-F238E27FC236}">
                <a16:creationId xmlns:a16="http://schemas.microsoft.com/office/drawing/2014/main" id="{1AD99553-F833-F34A-B42C-9B012C4E1DC0}"/>
              </a:ext>
            </a:extLst>
          </p:cNvPr>
          <p:cNvSpPr/>
          <p:nvPr/>
        </p:nvSpPr>
        <p:spPr>
          <a:xfrm>
            <a:off x="6047034" y="1686080"/>
            <a:ext cx="1355858" cy="255742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spc="-3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cs typeface="Arial" panose="020B0604020202020204" pitchFamily="34" charset="0"/>
              </a:rPr>
              <a:t>보어</a:t>
            </a:r>
          </a:p>
        </p:txBody>
      </p:sp>
      <p:sp>
        <p:nvSpPr>
          <p:cNvPr id="134" name="모서리가 둥근 직사각형 133">
            <a:extLst>
              <a:ext uri="{FF2B5EF4-FFF2-40B4-BE49-F238E27FC236}">
                <a16:creationId xmlns:a16="http://schemas.microsoft.com/office/drawing/2014/main" id="{9AEB61A6-0F01-EE4C-A17C-4E01F1EC769B}"/>
              </a:ext>
            </a:extLst>
          </p:cNvPr>
          <p:cNvSpPr/>
          <p:nvPr/>
        </p:nvSpPr>
        <p:spPr>
          <a:xfrm>
            <a:off x="7827624" y="1686080"/>
            <a:ext cx="1355858" cy="255742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spc="-3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cs typeface="Arial" panose="020B0604020202020204" pitchFamily="34" charset="0"/>
              </a:rPr>
              <a:t>현재모형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8DCA34DD-F746-924D-A70A-3CB0AB68F6D0}"/>
              </a:ext>
            </a:extLst>
          </p:cNvPr>
          <p:cNvSpPr txBox="1"/>
          <p:nvPr/>
        </p:nvSpPr>
        <p:spPr>
          <a:xfrm>
            <a:off x="6226736" y="3352181"/>
            <a:ext cx="433452" cy="2616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r>
              <a:rPr lang="ko-KR" altLang="en-US" sz="1100" spc="-3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cs typeface="Arial" panose="020B0604020202020204" pitchFamily="34" charset="0"/>
              </a:rPr>
              <a:t>전자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00F1CB66-C9F9-1C49-BC77-BF64D5B039A4}"/>
              </a:ext>
            </a:extLst>
          </p:cNvPr>
          <p:cNvSpPr txBox="1"/>
          <p:nvPr/>
        </p:nvSpPr>
        <p:spPr>
          <a:xfrm>
            <a:off x="2165531" y="3299671"/>
            <a:ext cx="601694" cy="338554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r>
              <a:rPr lang="ko-KR" altLang="en-US" sz="1100" b="1" spc="-30" dirty="0">
                <a:solidFill>
                  <a:schemeClr val="bg1"/>
                </a:solidFill>
                <a:latin typeface="NanumSquare Bold" panose="020B0600000101010101" pitchFamily="34" charset="-127"/>
                <a:ea typeface="NanumSquare Bold" panose="020B0600000101010101" pitchFamily="34" charset="-127"/>
                <a:cs typeface="Arial" panose="020B0604020202020204" pitchFamily="34" charset="0"/>
              </a:rPr>
              <a:t>양전하를 </a:t>
            </a:r>
            <a:endParaRPr lang="en-US" altLang="ko-KR" sz="1100" b="1" spc="-30" dirty="0">
              <a:solidFill>
                <a:schemeClr val="bg1"/>
              </a:solidFill>
              <a:latin typeface="NanumSquare Bold" panose="020B0600000101010101" pitchFamily="34" charset="-127"/>
              <a:ea typeface="NanumSquare Bold" panose="020B0600000101010101" pitchFamily="34" charset="-127"/>
              <a:cs typeface="Arial" panose="020B0604020202020204" pitchFamily="34" charset="0"/>
            </a:endParaRPr>
          </a:p>
          <a:p>
            <a:pPr algn="ctr"/>
            <a:r>
              <a:rPr lang="ko-KR" altLang="en-US" sz="1100" b="1" spc="-30" dirty="0">
                <a:solidFill>
                  <a:schemeClr val="bg1"/>
                </a:solidFill>
                <a:latin typeface="NanumSquare Bold" panose="020B0600000101010101" pitchFamily="34" charset="-127"/>
                <a:ea typeface="NanumSquare Bold" panose="020B0600000101010101" pitchFamily="34" charset="-127"/>
                <a:cs typeface="Arial" panose="020B0604020202020204" pitchFamily="34" charset="0"/>
              </a:rPr>
              <a:t>띤 구</a:t>
            </a:r>
            <a:endParaRPr lang="en-US" altLang="ko-KR" sz="1100" b="1" spc="-30" dirty="0">
              <a:solidFill>
                <a:schemeClr val="bg1"/>
              </a:solidFill>
              <a:latin typeface="NanumSquare Bold" panose="020B0600000101010101" pitchFamily="34" charset="-127"/>
              <a:ea typeface="NanumSquare Bold" panose="020B0600000101010101" pitchFamily="34" charset="-127"/>
              <a:cs typeface="Arial" panose="020B0604020202020204" pitchFamily="34" charset="0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BC260A0D-8360-FF46-9D81-38F903D1AD7B}"/>
              </a:ext>
            </a:extLst>
          </p:cNvPr>
          <p:cNvSpPr txBox="1"/>
          <p:nvPr/>
        </p:nvSpPr>
        <p:spPr>
          <a:xfrm>
            <a:off x="4457896" y="3352181"/>
            <a:ext cx="433452" cy="2616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r>
              <a:rPr lang="ko-KR" altLang="en-US" sz="1100" spc="-3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cs typeface="Arial" panose="020B0604020202020204" pitchFamily="34" charset="0"/>
              </a:rPr>
              <a:t>전자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3B6168A4-10E5-0847-A279-8472A87278B0}"/>
              </a:ext>
            </a:extLst>
          </p:cNvPr>
          <p:cNvSpPr txBox="1"/>
          <p:nvPr/>
        </p:nvSpPr>
        <p:spPr>
          <a:xfrm>
            <a:off x="8186173" y="2808486"/>
            <a:ext cx="638760" cy="2616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/>
            <a:r>
              <a:rPr lang="ko-KR" altLang="en-US" sz="1100" spc="-3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cs typeface="Arial" panose="020B0604020202020204" pitchFamily="34" charset="0"/>
              </a:rPr>
              <a:t>원자핵</a:t>
            </a:r>
          </a:p>
        </p:txBody>
      </p:sp>
      <p:pic>
        <p:nvPicPr>
          <p:cNvPr id="143" name="그림 142">
            <a:extLst>
              <a:ext uri="{FF2B5EF4-FFF2-40B4-BE49-F238E27FC236}">
                <a16:creationId xmlns:a16="http://schemas.microsoft.com/office/drawing/2014/main" id="{04E0A8D3-7AA4-1344-8DE0-1E257F699D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4157" y="2153625"/>
            <a:ext cx="1207800" cy="1188000"/>
          </a:xfrm>
          <a:prstGeom prst="rect">
            <a:avLst/>
          </a:prstGeom>
        </p:spPr>
      </p:pic>
      <p:pic>
        <p:nvPicPr>
          <p:cNvPr id="99" name="그림 98">
            <a:extLst>
              <a:ext uri="{FF2B5EF4-FFF2-40B4-BE49-F238E27FC236}">
                <a16:creationId xmlns:a16="http://schemas.microsoft.com/office/drawing/2014/main" id="{F570DFE6-307D-8249-AF9C-ECB5ADAE34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3309" y="2646321"/>
            <a:ext cx="190500" cy="190500"/>
          </a:xfrm>
          <a:prstGeom prst="rect">
            <a:avLst/>
          </a:prstGeom>
        </p:spPr>
      </p:pic>
      <p:pic>
        <p:nvPicPr>
          <p:cNvPr id="100" name="그림 99">
            <a:extLst>
              <a:ext uri="{FF2B5EF4-FFF2-40B4-BE49-F238E27FC236}">
                <a16:creationId xmlns:a16="http://schemas.microsoft.com/office/drawing/2014/main" id="{43CC6780-16AF-864C-8DF3-80F7E0A0F8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212" y="3180038"/>
            <a:ext cx="190500" cy="190500"/>
          </a:xfrm>
          <a:prstGeom prst="rect">
            <a:avLst/>
          </a:prstGeom>
        </p:spPr>
      </p:pic>
      <p:sp>
        <p:nvSpPr>
          <p:cNvPr id="147" name="모서리가 둥근 직사각형 146">
            <a:extLst>
              <a:ext uri="{FF2B5EF4-FFF2-40B4-BE49-F238E27FC236}">
                <a16:creationId xmlns:a16="http://schemas.microsoft.com/office/drawing/2014/main" id="{733617BD-B1C5-094D-9604-02ADE9617BDB}"/>
              </a:ext>
            </a:extLst>
          </p:cNvPr>
          <p:cNvSpPr/>
          <p:nvPr/>
        </p:nvSpPr>
        <p:spPr>
          <a:xfrm>
            <a:off x="1698823" y="3300293"/>
            <a:ext cx="1136337" cy="50549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spc="-30" dirty="0">
                <a:solidFill>
                  <a:schemeClr val="bg1"/>
                </a:solidFill>
                <a:latin typeface="NanumSquare Bold" panose="020B0600000101010101" pitchFamily="34" charset="-127"/>
                <a:ea typeface="NanumSquare Bold" panose="020B0600000101010101" pitchFamily="34" charset="-127"/>
                <a:cs typeface="Arial" panose="020B0604020202020204" pitchFamily="34" charset="0"/>
              </a:rPr>
              <a:t>양전하를 띤 구</a:t>
            </a:r>
            <a:endParaRPr lang="en-US" altLang="ko-KR" sz="1200" b="1" spc="-30" dirty="0">
              <a:solidFill>
                <a:schemeClr val="bg1"/>
              </a:solidFill>
              <a:latin typeface="NanumSquare Bold" panose="020B0600000101010101" pitchFamily="34" charset="-127"/>
              <a:ea typeface="NanumSquare Bold" panose="020B0600000101010101" pitchFamily="34" charset="-127"/>
              <a:cs typeface="Arial" panose="020B0604020202020204" pitchFamily="34" charset="0"/>
            </a:endParaRPr>
          </a:p>
        </p:txBody>
      </p:sp>
      <p:sp>
        <p:nvSpPr>
          <p:cNvPr id="148" name="이등변 삼각형 69">
            <a:extLst>
              <a:ext uri="{FF2B5EF4-FFF2-40B4-BE49-F238E27FC236}">
                <a16:creationId xmlns:a16="http://schemas.microsoft.com/office/drawing/2014/main" id="{380DF53B-22BE-2F45-8F40-8F41E81F58C7}"/>
              </a:ext>
            </a:extLst>
          </p:cNvPr>
          <p:cNvSpPr/>
          <p:nvPr/>
        </p:nvSpPr>
        <p:spPr>
          <a:xfrm rot="1006410">
            <a:off x="2652923" y="3046811"/>
            <a:ext cx="152400" cy="362516"/>
          </a:xfrm>
          <a:prstGeom prst="triangle">
            <a:avLst>
              <a:gd name="adj" fmla="val 10000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3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22FA073-1616-1636-1FCD-24BE8E235FC2}"/>
              </a:ext>
            </a:extLst>
          </p:cNvPr>
          <p:cNvSpPr txBox="1"/>
          <p:nvPr/>
        </p:nvSpPr>
        <p:spPr>
          <a:xfrm>
            <a:off x="238532" y="1106035"/>
            <a:ext cx="4683975" cy="215444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ko-KR" altLang="en-US" sz="1400" spc="-20" dirty="0">
                <a:solidFill>
                  <a:srgbClr val="0070C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전자의 위치가 양자화 되어있는 현상</a:t>
            </a:r>
            <a:r>
              <a:rPr lang="ko-KR" altLang="en-US" sz="1400" spc="-2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을 탐구하기 위해 탄생한 학문</a:t>
            </a:r>
            <a:endParaRPr lang="en-US" altLang="ko-KR" sz="1400" spc="-2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DF501957-191E-25BA-33EB-00DC73F74099}"/>
              </a:ext>
            </a:extLst>
          </p:cNvPr>
          <p:cNvGrpSpPr/>
          <p:nvPr/>
        </p:nvGrpSpPr>
        <p:grpSpPr>
          <a:xfrm>
            <a:off x="5036835" y="1015079"/>
            <a:ext cx="883655" cy="397443"/>
            <a:chOff x="7693262" y="383561"/>
            <a:chExt cx="3050620" cy="1372086"/>
          </a:xfrm>
        </p:grpSpPr>
        <p:pic>
          <p:nvPicPr>
            <p:cNvPr id="56" name="그림 55">
              <a:extLst>
                <a:ext uri="{FF2B5EF4-FFF2-40B4-BE49-F238E27FC236}">
                  <a16:creationId xmlns:a16="http://schemas.microsoft.com/office/drawing/2014/main" id="{FEDCDEA2-7AB5-E2A5-63A0-4199F26F08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93262" y="383561"/>
              <a:ext cx="1282845" cy="1372086"/>
            </a:xfrm>
            <a:prstGeom prst="rect">
              <a:avLst/>
            </a:prstGeom>
          </p:spPr>
        </p:pic>
        <p:pic>
          <p:nvPicPr>
            <p:cNvPr id="58" name="그림 57">
              <a:extLst>
                <a:ext uri="{FF2B5EF4-FFF2-40B4-BE49-F238E27FC236}">
                  <a16:creationId xmlns:a16="http://schemas.microsoft.com/office/drawing/2014/main" id="{CC0BCD5B-4C12-BFF2-9718-9FEFD3C30DE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541840" y="465552"/>
              <a:ext cx="1202042" cy="11958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37427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0" name="직선 연결선 683">
            <a:extLst>
              <a:ext uri="{FF2B5EF4-FFF2-40B4-BE49-F238E27FC236}">
                <a16:creationId xmlns:a16="http://schemas.microsoft.com/office/drawing/2014/main" id="{C406EDE4-2C02-7942-BF77-375C2633794E}"/>
              </a:ext>
            </a:extLst>
          </p:cNvPr>
          <p:cNvCxnSpPr>
            <a:cxnSpLocks/>
          </p:cNvCxnSpPr>
          <p:nvPr/>
        </p:nvCxnSpPr>
        <p:spPr>
          <a:xfrm>
            <a:off x="3296166" y="3306811"/>
            <a:ext cx="70760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1" name="직선 연결선 683">
            <a:extLst>
              <a:ext uri="{FF2B5EF4-FFF2-40B4-BE49-F238E27FC236}">
                <a16:creationId xmlns:a16="http://schemas.microsoft.com/office/drawing/2014/main" id="{2DFC9230-EC22-EF4D-BCAE-AC08C84CC6F6}"/>
              </a:ext>
            </a:extLst>
          </p:cNvPr>
          <p:cNvCxnSpPr>
            <a:cxnSpLocks/>
          </p:cNvCxnSpPr>
          <p:nvPr/>
        </p:nvCxnSpPr>
        <p:spPr>
          <a:xfrm>
            <a:off x="3296166" y="4136150"/>
            <a:ext cx="70760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꺾인 연결선 694">
            <a:extLst>
              <a:ext uri="{FF2B5EF4-FFF2-40B4-BE49-F238E27FC236}">
                <a16:creationId xmlns:a16="http://schemas.microsoft.com/office/drawing/2014/main" id="{CA77DD26-7705-9B47-AAA9-49C01A817B4E}"/>
              </a:ext>
            </a:extLst>
          </p:cNvPr>
          <p:cNvCxnSpPr>
            <a:cxnSpLocks/>
          </p:cNvCxnSpPr>
          <p:nvPr/>
        </p:nvCxnSpPr>
        <p:spPr>
          <a:xfrm rot="10800000">
            <a:off x="2309803" y="1586761"/>
            <a:ext cx="1819110" cy="3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0B44119-5592-4079-B2AD-8287E73350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486220B-EE48-441A-BEE1-7E447193D81B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142D36B1-69E9-4470-9A25-3AB1930702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양자 기술 현황</a:t>
            </a:r>
            <a:r>
              <a:rPr lang="en-US" altLang="ko-KR" dirty="0"/>
              <a:t>(1/2)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CA55CDE-5184-4326-B40D-B813B47F8A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01. </a:t>
            </a:r>
            <a:r>
              <a:rPr lang="ko-KR" altLang="en-US" dirty="0"/>
              <a:t>양자 기술 현황</a:t>
            </a:r>
          </a:p>
          <a:p>
            <a:endParaRPr lang="ko-KR" altLang="en-US" dirty="0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81C0A3CE-16B4-3C47-AD24-6D5D203C13E4}"/>
              </a:ext>
            </a:extLst>
          </p:cNvPr>
          <p:cNvSpPr/>
          <p:nvPr/>
        </p:nvSpPr>
        <p:spPr>
          <a:xfrm>
            <a:off x="635937" y="1899393"/>
            <a:ext cx="2134971" cy="493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latinLnBrk="0">
              <a:defRPr/>
            </a:pPr>
            <a:r>
              <a:rPr lang="ko-KR" altLang="en-US" sz="1000" kern="0" spc="-30" dirty="0">
                <a:solidFill>
                  <a:prstClr val="black">
                    <a:lumMod val="95000"/>
                    <a:lumOff val="5000"/>
                  </a:prstClr>
                </a:solidFill>
              </a:rPr>
              <a:t>양자의 성질을 활용한 기술</a:t>
            </a:r>
            <a:endParaRPr lang="en-US" altLang="ko-KR" sz="1000" kern="0" spc="-3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lvl="0" defTabSz="457200" latinLnBrk="0">
              <a:spcAft>
                <a:spcPts val="600"/>
              </a:spcAft>
              <a:defRPr/>
            </a:pPr>
            <a:r>
              <a:rPr lang="en-US" altLang="ko-KR" sz="900" kern="0" spc="-30" dirty="0">
                <a:solidFill>
                  <a:prstClr val="black">
                    <a:lumMod val="50000"/>
                    <a:lumOff val="50000"/>
                  </a:prstClr>
                </a:solidFill>
              </a:rPr>
              <a:t>(</a:t>
            </a:r>
            <a:r>
              <a:rPr lang="ko-KR" altLang="en-US" sz="900" kern="0" spc="-30" dirty="0">
                <a:solidFill>
                  <a:prstClr val="black">
                    <a:lumMod val="50000"/>
                    <a:lumOff val="50000"/>
                  </a:prstClr>
                </a:solidFill>
              </a:rPr>
              <a:t>반도체</a:t>
            </a:r>
            <a:r>
              <a:rPr lang="en-US" altLang="ko-KR" sz="900" kern="0" spc="-30" dirty="0">
                <a:solidFill>
                  <a:prstClr val="black">
                    <a:lumMod val="50000"/>
                    <a:lumOff val="50000"/>
                  </a:prstClr>
                </a:solidFill>
              </a:rPr>
              <a:t>, </a:t>
            </a:r>
            <a:r>
              <a:rPr lang="ko-KR" altLang="en-US" sz="900" kern="0" spc="-30" dirty="0">
                <a:solidFill>
                  <a:prstClr val="black">
                    <a:lumMod val="50000"/>
                    <a:lumOff val="50000"/>
                  </a:prstClr>
                </a:solidFill>
              </a:rPr>
              <a:t>레이저</a:t>
            </a:r>
            <a:r>
              <a:rPr lang="en-US" altLang="ko-KR" sz="900" kern="0" spc="-30" dirty="0">
                <a:solidFill>
                  <a:prstClr val="black">
                    <a:lumMod val="50000"/>
                    <a:lumOff val="50000"/>
                  </a:prstClr>
                </a:solidFill>
              </a:rPr>
              <a:t>, MRI, LED </a:t>
            </a:r>
            <a:r>
              <a:rPr lang="ko-KR" altLang="en-US" sz="900" kern="0" spc="-30" dirty="0">
                <a:solidFill>
                  <a:prstClr val="black">
                    <a:lumMod val="50000"/>
                    <a:lumOff val="50000"/>
                  </a:prstClr>
                </a:solidFill>
              </a:rPr>
              <a:t>등</a:t>
            </a:r>
            <a:r>
              <a:rPr lang="en-US" altLang="ko-KR" sz="1000" kern="0" spc="-30" dirty="0">
                <a:solidFill>
                  <a:prstClr val="black">
                    <a:lumMod val="50000"/>
                    <a:lumOff val="50000"/>
                  </a:prstClr>
                </a:solidFill>
              </a:rPr>
              <a:t>)</a:t>
            </a:r>
            <a:endParaRPr lang="ko-KR" altLang="en-US" sz="1000" kern="0" spc="-3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cxnSp>
        <p:nvCxnSpPr>
          <p:cNvPr id="85" name="직선 연결선 682">
            <a:extLst>
              <a:ext uri="{FF2B5EF4-FFF2-40B4-BE49-F238E27FC236}">
                <a16:creationId xmlns:a16="http://schemas.microsoft.com/office/drawing/2014/main" id="{8C138E72-56A1-7A48-87E6-4F5964DEBC80}"/>
              </a:ext>
            </a:extLst>
          </p:cNvPr>
          <p:cNvCxnSpPr>
            <a:cxnSpLocks/>
          </p:cNvCxnSpPr>
          <p:nvPr/>
        </p:nvCxnSpPr>
        <p:spPr>
          <a:xfrm>
            <a:off x="580675" y="2510171"/>
            <a:ext cx="2217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연결선 683">
            <a:extLst>
              <a:ext uri="{FF2B5EF4-FFF2-40B4-BE49-F238E27FC236}">
                <a16:creationId xmlns:a16="http://schemas.microsoft.com/office/drawing/2014/main" id="{629694D8-C046-1A47-8395-B8D30D2B5D46}"/>
              </a:ext>
            </a:extLst>
          </p:cNvPr>
          <p:cNvCxnSpPr>
            <a:cxnSpLocks/>
          </p:cNvCxnSpPr>
          <p:nvPr/>
        </p:nvCxnSpPr>
        <p:spPr>
          <a:xfrm>
            <a:off x="580675" y="2831838"/>
            <a:ext cx="2217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연결선 684">
            <a:extLst>
              <a:ext uri="{FF2B5EF4-FFF2-40B4-BE49-F238E27FC236}">
                <a16:creationId xmlns:a16="http://schemas.microsoft.com/office/drawing/2014/main" id="{77D39B01-C771-8E4F-A97F-6A8824975CD2}"/>
              </a:ext>
            </a:extLst>
          </p:cNvPr>
          <p:cNvCxnSpPr>
            <a:cxnSpLocks/>
          </p:cNvCxnSpPr>
          <p:nvPr/>
        </p:nvCxnSpPr>
        <p:spPr>
          <a:xfrm>
            <a:off x="580675" y="3153504"/>
            <a:ext cx="2217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직선 연결선 685">
            <a:extLst>
              <a:ext uri="{FF2B5EF4-FFF2-40B4-BE49-F238E27FC236}">
                <a16:creationId xmlns:a16="http://schemas.microsoft.com/office/drawing/2014/main" id="{DE16CA99-2BB9-C54A-95D9-F9A6A7B3E0AC}"/>
              </a:ext>
            </a:extLst>
          </p:cNvPr>
          <p:cNvCxnSpPr>
            <a:cxnSpLocks/>
          </p:cNvCxnSpPr>
          <p:nvPr/>
        </p:nvCxnSpPr>
        <p:spPr>
          <a:xfrm>
            <a:off x="580675" y="3475171"/>
            <a:ext cx="2217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연결선 686">
            <a:extLst>
              <a:ext uri="{FF2B5EF4-FFF2-40B4-BE49-F238E27FC236}">
                <a16:creationId xmlns:a16="http://schemas.microsoft.com/office/drawing/2014/main" id="{50B8BF12-2383-BB4F-9F3A-ABB13F5355F1}"/>
              </a:ext>
            </a:extLst>
          </p:cNvPr>
          <p:cNvCxnSpPr>
            <a:cxnSpLocks/>
          </p:cNvCxnSpPr>
          <p:nvPr/>
        </p:nvCxnSpPr>
        <p:spPr>
          <a:xfrm>
            <a:off x="580675" y="3796838"/>
            <a:ext cx="2217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687">
            <a:extLst>
              <a:ext uri="{FF2B5EF4-FFF2-40B4-BE49-F238E27FC236}">
                <a16:creationId xmlns:a16="http://schemas.microsoft.com/office/drawing/2014/main" id="{39B23ED6-2A0E-C74B-9BAE-726A03F6A3F3}"/>
              </a:ext>
            </a:extLst>
          </p:cNvPr>
          <p:cNvCxnSpPr>
            <a:cxnSpLocks/>
          </p:cNvCxnSpPr>
          <p:nvPr/>
        </p:nvCxnSpPr>
        <p:spPr>
          <a:xfrm>
            <a:off x="580675" y="4118505"/>
            <a:ext cx="2217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연결선 688">
            <a:extLst>
              <a:ext uri="{FF2B5EF4-FFF2-40B4-BE49-F238E27FC236}">
                <a16:creationId xmlns:a16="http://schemas.microsoft.com/office/drawing/2014/main" id="{69F5B833-13F5-2A41-A62D-AA63F44F1E42}"/>
              </a:ext>
            </a:extLst>
          </p:cNvPr>
          <p:cNvCxnSpPr>
            <a:cxnSpLocks/>
          </p:cNvCxnSpPr>
          <p:nvPr/>
        </p:nvCxnSpPr>
        <p:spPr>
          <a:xfrm>
            <a:off x="580675" y="4440172"/>
            <a:ext cx="2217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689">
            <a:extLst>
              <a:ext uri="{FF2B5EF4-FFF2-40B4-BE49-F238E27FC236}">
                <a16:creationId xmlns:a16="http://schemas.microsoft.com/office/drawing/2014/main" id="{8FFF1A84-168A-6A4A-A6E4-87AA2C2773BD}"/>
              </a:ext>
            </a:extLst>
          </p:cNvPr>
          <p:cNvCxnSpPr>
            <a:cxnSpLocks/>
          </p:cNvCxnSpPr>
          <p:nvPr/>
        </p:nvCxnSpPr>
        <p:spPr>
          <a:xfrm>
            <a:off x="580675" y="4761839"/>
            <a:ext cx="2217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연결선 690">
            <a:extLst>
              <a:ext uri="{FF2B5EF4-FFF2-40B4-BE49-F238E27FC236}">
                <a16:creationId xmlns:a16="http://schemas.microsoft.com/office/drawing/2014/main" id="{EB0A2FF0-BB03-6D41-8452-BA5C11BFB6A5}"/>
              </a:ext>
            </a:extLst>
          </p:cNvPr>
          <p:cNvCxnSpPr>
            <a:cxnSpLocks/>
          </p:cNvCxnSpPr>
          <p:nvPr/>
        </p:nvCxnSpPr>
        <p:spPr>
          <a:xfrm>
            <a:off x="580675" y="5083506"/>
            <a:ext cx="22176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꺾인 연결선 694">
            <a:extLst>
              <a:ext uri="{FF2B5EF4-FFF2-40B4-BE49-F238E27FC236}">
                <a16:creationId xmlns:a16="http://schemas.microsoft.com/office/drawing/2014/main" id="{F15DAA7A-6652-2345-9114-7DF61AC9F458}"/>
              </a:ext>
            </a:extLst>
          </p:cNvPr>
          <p:cNvCxnSpPr>
            <a:cxnSpLocks/>
          </p:cNvCxnSpPr>
          <p:nvPr/>
        </p:nvCxnSpPr>
        <p:spPr>
          <a:xfrm rot="16200000" flipH="1">
            <a:off x="-1364169" y="3330606"/>
            <a:ext cx="4025281" cy="135598"/>
          </a:xfrm>
          <a:prstGeom prst="bentConnector3">
            <a:avLst>
              <a:gd name="adj1" fmla="val 100043"/>
            </a:avLst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모서리가 둥근 직사각형 137">
            <a:extLst>
              <a:ext uri="{FF2B5EF4-FFF2-40B4-BE49-F238E27FC236}">
                <a16:creationId xmlns:a16="http://schemas.microsoft.com/office/drawing/2014/main" id="{348587E7-71F4-9846-935D-94BF89048E6D}"/>
              </a:ext>
            </a:extLst>
          </p:cNvPr>
          <p:cNvSpPr/>
          <p:nvPr/>
        </p:nvSpPr>
        <p:spPr>
          <a:xfrm>
            <a:off x="716269" y="2377191"/>
            <a:ext cx="1554381" cy="266953"/>
          </a:xfrm>
          <a:prstGeom prst="roundRect">
            <a:avLst>
              <a:gd name="adj" fmla="val 1972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>
              <a:spcAft>
                <a:spcPts val="600"/>
              </a:spcAft>
            </a:pPr>
            <a:r>
              <a:rPr lang="ko-KR" altLang="en-US" sz="850" spc="-3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비연속성 </a:t>
            </a:r>
            <a:r>
              <a:rPr lang="en-US" altLang="ko-KR" sz="850" spc="-3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(</a:t>
            </a:r>
            <a:r>
              <a:rPr lang="ko-KR" altLang="en-US" sz="850" spc="-3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양자화</a:t>
            </a:r>
            <a:r>
              <a:rPr lang="en-US" altLang="ko-KR" sz="850" spc="-3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34" name="모서리가 둥근 직사각형 133">
            <a:extLst>
              <a:ext uri="{FF2B5EF4-FFF2-40B4-BE49-F238E27FC236}">
                <a16:creationId xmlns:a16="http://schemas.microsoft.com/office/drawing/2014/main" id="{48D35789-6F3B-F948-BE4E-C6811AAFA2A6}"/>
              </a:ext>
            </a:extLst>
          </p:cNvPr>
          <p:cNvSpPr/>
          <p:nvPr/>
        </p:nvSpPr>
        <p:spPr>
          <a:xfrm>
            <a:off x="716269" y="3021207"/>
            <a:ext cx="1554381" cy="266953"/>
          </a:xfrm>
          <a:prstGeom prst="roundRect">
            <a:avLst>
              <a:gd name="adj" fmla="val 1972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>
              <a:spcAft>
                <a:spcPts val="600"/>
              </a:spcAft>
            </a:pPr>
            <a:r>
              <a:rPr lang="ko-KR" altLang="en-US" sz="850" spc="-3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양자 상태의 중첩성</a:t>
            </a:r>
          </a:p>
        </p:txBody>
      </p:sp>
      <p:sp>
        <p:nvSpPr>
          <p:cNvPr id="132" name="모서리가 둥근 직사각형 131">
            <a:extLst>
              <a:ext uri="{FF2B5EF4-FFF2-40B4-BE49-F238E27FC236}">
                <a16:creationId xmlns:a16="http://schemas.microsoft.com/office/drawing/2014/main" id="{48A7D52D-FF41-9E41-9544-64C730FA6D96}"/>
              </a:ext>
            </a:extLst>
          </p:cNvPr>
          <p:cNvSpPr/>
          <p:nvPr/>
        </p:nvSpPr>
        <p:spPr>
          <a:xfrm>
            <a:off x="716269" y="3343215"/>
            <a:ext cx="1554381" cy="266953"/>
          </a:xfrm>
          <a:prstGeom prst="roundRect">
            <a:avLst>
              <a:gd name="adj" fmla="val 1972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>
              <a:spcAft>
                <a:spcPts val="600"/>
              </a:spcAft>
            </a:pPr>
            <a:r>
              <a:rPr lang="ko-KR" altLang="en-US" sz="850" spc="-3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불확정성</a:t>
            </a:r>
          </a:p>
        </p:txBody>
      </p:sp>
      <p:sp>
        <p:nvSpPr>
          <p:cNvPr id="130" name="모서리가 둥근 직사각형 129">
            <a:extLst>
              <a:ext uri="{FF2B5EF4-FFF2-40B4-BE49-F238E27FC236}">
                <a16:creationId xmlns:a16="http://schemas.microsoft.com/office/drawing/2014/main" id="{7AD945A1-D88A-5947-B10B-28CC2D4CEB02}"/>
              </a:ext>
            </a:extLst>
          </p:cNvPr>
          <p:cNvSpPr/>
          <p:nvPr/>
        </p:nvSpPr>
        <p:spPr>
          <a:xfrm>
            <a:off x="716269" y="3665224"/>
            <a:ext cx="1554381" cy="266953"/>
          </a:xfrm>
          <a:prstGeom prst="roundRect">
            <a:avLst>
              <a:gd name="adj" fmla="val 1972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>
              <a:spcAft>
                <a:spcPts val="600"/>
              </a:spcAft>
            </a:pPr>
            <a:r>
              <a:rPr lang="ko-KR" altLang="en-US" sz="850" spc="-3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측정 시 양자 상태의 붕괴</a:t>
            </a:r>
          </a:p>
        </p:txBody>
      </p:sp>
      <p:sp>
        <p:nvSpPr>
          <p:cNvPr id="128" name="모서리가 둥근 직사각형 127">
            <a:extLst>
              <a:ext uri="{FF2B5EF4-FFF2-40B4-BE49-F238E27FC236}">
                <a16:creationId xmlns:a16="http://schemas.microsoft.com/office/drawing/2014/main" id="{D57FB151-441E-EC46-B097-A6BF9EEC12FF}"/>
              </a:ext>
            </a:extLst>
          </p:cNvPr>
          <p:cNvSpPr/>
          <p:nvPr/>
        </p:nvSpPr>
        <p:spPr>
          <a:xfrm>
            <a:off x="716269" y="3987231"/>
            <a:ext cx="1554381" cy="266953"/>
          </a:xfrm>
          <a:prstGeom prst="roundRect">
            <a:avLst>
              <a:gd name="adj" fmla="val 1972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9525">
              <a:spcAft>
                <a:spcPts val="600"/>
              </a:spcAft>
            </a:pPr>
            <a:r>
              <a:rPr lang="ko-KR" altLang="en-US" sz="850" spc="-3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양자 도약</a:t>
            </a:r>
          </a:p>
        </p:txBody>
      </p:sp>
      <p:sp>
        <p:nvSpPr>
          <p:cNvPr id="126" name="모서리가 둥근 직사각형 125">
            <a:extLst>
              <a:ext uri="{FF2B5EF4-FFF2-40B4-BE49-F238E27FC236}">
                <a16:creationId xmlns:a16="http://schemas.microsoft.com/office/drawing/2014/main" id="{6E3A6EA4-A66A-8F45-A1D9-5F4D2EE9C152}"/>
              </a:ext>
            </a:extLst>
          </p:cNvPr>
          <p:cNvSpPr/>
          <p:nvPr/>
        </p:nvSpPr>
        <p:spPr>
          <a:xfrm>
            <a:off x="716269" y="4309240"/>
            <a:ext cx="1554381" cy="266953"/>
          </a:xfrm>
          <a:prstGeom prst="roundRect">
            <a:avLst>
              <a:gd name="adj" fmla="val 1972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>
              <a:spcAft>
                <a:spcPts val="600"/>
              </a:spcAft>
            </a:pPr>
            <a:r>
              <a:rPr lang="ko-KR" altLang="en-US" sz="850" spc="-3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양자 요동</a:t>
            </a:r>
          </a:p>
        </p:txBody>
      </p:sp>
      <p:sp>
        <p:nvSpPr>
          <p:cNvPr id="124" name="모서리가 둥근 직사각형 123">
            <a:extLst>
              <a:ext uri="{FF2B5EF4-FFF2-40B4-BE49-F238E27FC236}">
                <a16:creationId xmlns:a16="http://schemas.microsoft.com/office/drawing/2014/main" id="{E19D3A29-137D-1F47-AA21-FC8DE38449EF}"/>
              </a:ext>
            </a:extLst>
          </p:cNvPr>
          <p:cNvSpPr/>
          <p:nvPr/>
        </p:nvSpPr>
        <p:spPr>
          <a:xfrm>
            <a:off x="716269" y="4631248"/>
            <a:ext cx="1554381" cy="266953"/>
          </a:xfrm>
          <a:prstGeom prst="roundRect">
            <a:avLst>
              <a:gd name="adj" fmla="val 1972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>
              <a:spcAft>
                <a:spcPts val="600"/>
              </a:spcAft>
            </a:pPr>
            <a:r>
              <a:rPr lang="ko-KR" altLang="en-US" sz="850" spc="-3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양자 얽힘</a:t>
            </a:r>
          </a:p>
        </p:txBody>
      </p:sp>
      <p:sp>
        <p:nvSpPr>
          <p:cNvPr id="122" name="모서리가 둥근 직사각형 121">
            <a:extLst>
              <a:ext uri="{FF2B5EF4-FFF2-40B4-BE49-F238E27FC236}">
                <a16:creationId xmlns:a16="http://schemas.microsoft.com/office/drawing/2014/main" id="{15AB0D53-6926-8242-8C88-FE8170C06BFB}"/>
              </a:ext>
            </a:extLst>
          </p:cNvPr>
          <p:cNvSpPr/>
          <p:nvPr/>
        </p:nvSpPr>
        <p:spPr>
          <a:xfrm>
            <a:off x="716269" y="4953256"/>
            <a:ext cx="1554381" cy="266953"/>
          </a:xfrm>
          <a:prstGeom prst="roundRect">
            <a:avLst>
              <a:gd name="adj" fmla="val 1972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>
              <a:spcAft>
                <a:spcPts val="600"/>
              </a:spcAft>
            </a:pPr>
            <a:r>
              <a:rPr lang="ko-KR" altLang="en-US" sz="850" spc="-3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양자 터널링</a:t>
            </a:r>
          </a:p>
        </p:txBody>
      </p:sp>
      <p:sp>
        <p:nvSpPr>
          <p:cNvPr id="120" name="모서리가 둥근 직사각형 119">
            <a:extLst>
              <a:ext uri="{FF2B5EF4-FFF2-40B4-BE49-F238E27FC236}">
                <a16:creationId xmlns:a16="http://schemas.microsoft.com/office/drawing/2014/main" id="{98366AFF-6439-494A-BF8F-3A775B51A96C}"/>
              </a:ext>
            </a:extLst>
          </p:cNvPr>
          <p:cNvSpPr/>
          <p:nvPr/>
        </p:nvSpPr>
        <p:spPr>
          <a:xfrm>
            <a:off x="716269" y="5275264"/>
            <a:ext cx="1554381" cy="266953"/>
          </a:xfrm>
          <a:prstGeom prst="roundRect">
            <a:avLst>
              <a:gd name="adj" fmla="val 1972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>
              <a:spcAft>
                <a:spcPts val="600"/>
              </a:spcAft>
            </a:pPr>
            <a:r>
              <a:rPr lang="en-US" altLang="ko-KR" sz="850" spc="-3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…</a:t>
            </a:r>
            <a:endParaRPr lang="ko-KR" altLang="en-US" sz="850" spc="-3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6" name="모서리가 둥근 직사각형 135">
            <a:extLst>
              <a:ext uri="{FF2B5EF4-FFF2-40B4-BE49-F238E27FC236}">
                <a16:creationId xmlns:a16="http://schemas.microsoft.com/office/drawing/2014/main" id="{D484A072-CB6A-5141-B966-DE6316AB1898}"/>
              </a:ext>
            </a:extLst>
          </p:cNvPr>
          <p:cNvSpPr/>
          <p:nvPr/>
        </p:nvSpPr>
        <p:spPr>
          <a:xfrm>
            <a:off x="716269" y="2699200"/>
            <a:ext cx="1554381" cy="266953"/>
          </a:xfrm>
          <a:prstGeom prst="roundRect">
            <a:avLst>
              <a:gd name="adj" fmla="val 19727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>
              <a:spcAft>
                <a:spcPts val="600"/>
              </a:spcAft>
            </a:pPr>
            <a:r>
              <a:rPr lang="ko-KR" altLang="en-US" sz="850" spc="-3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파동과 입자의 이중성</a:t>
            </a:r>
          </a:p>
        </p:txBody>
      </p:sp>
      <p:sp>
        <p:nvSpPr>
          <p:cNvPr id="46" name="모서리가 둥근 직사각형 45">
            <a:extLst>
              <a:ext uri="{FF2B5EF4-FFF2-40B4-BE49-F238E27FC236}">
                <a16:creationId xmlns:a16="http://schemas.microsoft.com/office/drawing/2014/main" id="{A7D9DDAA-59EB-674C-82FC-7A6D48C51230}"/>
              </a:ext>
            </a:extLst>
          </p:cNvPr>
          <p:cNvSpPr/>
          <p:nvPr/>
        </p:nvSpPr>
        <p:spPr>
          <a:xfrm>
            <a:off x="273047" y="1332409"/>
            <a:ext cx="2442599" cy="487640"/>
          </a:xfrm>
          <a:prstGeom prst="roundRect">
            <a:avLst>
              <a:gd name="adj" fmla="val 1537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lvl="0" defTabSz="457200" latinLnBrk="0">
              <a:defRPr/>
            </a:pPr>
            <a:r>
              <a:rPr lang="ko-KR" altLang="en-US" sz="1200" kern="0" dirty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양자 기술</a:t>
            </a:r>
          </a:p>
        </p:txBody>
      </p:sp>
      <p:pic>
        <p:nvPicPr>
          <p:cNvPr id="146" name="그림 145">
            <a:extLst>
              <a:ext uri="{FF2B5EF4-FFF2-40B4-BE49-F238E27FC236}">
                <a16:creationId xmlns:a16="http://schemas.microsoft.com/office/drawing/2014/main" id="{3159D847-1C9A-114E-B8D8-471E64C44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309" y="1413475"/>
            <a:ext cx="284488" cy="324000"/>
          </a:xfrm>
          <a:prstGeom prst="rect">
            <a:avLst/>
          </a:prstGeom>
        </p:spPr>
      </p:pic>
      <p:cxnSp>
        <p:nvCxnSpPr>
          <p:cNvPr id="165" name="직선 연결선 682">
            <a:extLst>
              <a:ext uri="{FF2B5EF4-FFF2-40B4-BE49-F238E27FC236}">
                <a16:creationId xmlns:a16="http://schemas.microsoft.com/office/drawing/2014/main" id="{283BB97A-1357-6E43-823D-1A526646FFBC}"/>
              </a:ext>
            </a:extLst>
          </p:cNvPr>
          <p:cNvCxnSpPr>
            <a:cxnSpLocks/>
          </p:cNvCxnSpPr>
          <p:nvPr/>
        </p:nvCxnSpPr>
        <p:spPr>
          <a:xfrm>
            <a:off x="3296166" y="2184780"/>
            <a:ext cx="70760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직선 연결선 683">
            <a:extLst>
              <a:ext uri="{FF2B5EF4-FFF2-40B4-BE49-F238E27FC236}">
                <a16:creationId xmlns:a16="http://schemas.microsoft.com/office/drawing/2014/main" id="{A6F8385F-2FB2-2E46-96BD-0B118A7C8DA8}"/>
              </a:ext>
            </a:extLst>
          </p:cNvPr>
          <p:cNvCxnSpPr>
            <a:cxnSpLocks/>
          </p:cNvCxnSpPr>
          <p:nvPr/>
        </p:nvCxnSpPr>
        <p:spPr>
          <a:xfrm>
            <a:off x="3296166" y="2727336"/>
            <a:ext cx="70760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꺾인 연결선 694">
            <a:extLst>
              <a:ext uri="{FF2B5EF4-FFF2-40B4-BE49-F238E27FC236}">
                <a16:creationId xmlns:a16="http://schemas.microsoft.com/office/drawing/2014/main" id="{79CCD911-F87E-354C-BA94-EFAAA8A5AF3F}"/>
              </a:ext>
            </a:extLst>
          </p:cNvPr>
          <p:cNvCxnSpPr>
            <a:cxnSpLocks/>
            <a:endCxn id="259" idx="1"/>
          </p:cNvCxnSpPr>
          <p:nvPr/>
        </p:nvCxnSpPr>
        <p:spPr>
          <a:xfrm rot="16200000" flipH="1">
            <a:off x="1922397" y="2960527"/>
            <a:ext cx="3147716" cy="400182"/>
          </a:xfrm>
          <a:prstGeom prst="bentConnector2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" name="모서리가 둥근 직사각형 244">
            <a:extLst>
              <a:ext uri="{FF2B5EF4-FFF2-40B4-BE49-F238E27FC236}">
                <a16:creationId xmlns:a16="http://schemas.microsoft.com/office/drawing/2014/main" id="{ED2151DF-AA3A-5E46-AAAD-09E3AD05DFC0}"/>
              </a:ext>
            </a:extLst>
          </p:cNvPr>
          <p:cNvSpPr/>
          <p:nvPr/>
        </p:nvSpPr>
        <p:spPr>
          <a:xfrm>
            <a:off x="3696346" y="1305476"/>
            <a:ext cx="5936603" cy="503999"/>
          </a:xfrm>
          <a:prstGeom prst="roundRect">
            <a:avLst>
              <a:gd name="adj" fmla="val 1651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15999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85725" indent="-85725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100" spc="-7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Arial" panose="020B0604020202020204" pitchFamily="34" charset="0"/>
              </a:rPr>
              <a:t>수 조배 빠른 병렬 연산</a:t>
            </a:r>
            <a:endParaRPr lang="en-US" altLang="ko-KR" sz="1100" spc="-7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Arial" panose="020B0604020202020204" pitchFamily="34" charset="0"/>
            </a:endParaRPr>
          </a:p>
          <a:p>
            <a:pPr lvl="0" defTabSz="457200" latinLnBrk="0">
              <a:defRPr/>
            </a:pPr>
            <a:r>
              <a:rPr lang="ko-KR" altLang="en-US" sz="1100" kern="0" spc="-30" dirty="0">
                <a:solidFill>
                  <a:prstClr val="black">
                    <a:lumMod val="50000"/>
                    <a:lumOff val="50000"/>
                  </a:prstClr>
                </a:solidFill>
              </a:rPr>
              <a:t>   </a:t>
            </a:r>
            <a:r>
              <a:rPr lang="en-US" altLang="ko-KR" sz="1100" kern="0" spc="-30" dirty="0">
                <a:solidFill>
                  <a:prstClr val="black">
                    <a:lumMod val="50000"/>
                    <a:lumOff val="50000"/>
                  </a:prstClr>
                </a:solidFill>
              </a:rPr>
              <a:t>AI, </a:t>
            </a:r>
            <a:r>
              <a:rPr lang="ko-KR" altLang="en-US" sz="1100" kern="0" spc="-30" dirty="0">
                <a:solidFill>
                  <a:prstClr val="black">
                    <a:lumMod val="50000"/>
                    <a:lumOff val="50000"/>
                  </a:prstClr>
                </a:solidFill>
              </a:rPr>
              <a:t>신약 개발</a:t>
            </a:r>
            <a:r>
              <a:rPr lang="en-US" altLang="ko-KR" sz="1100" kern="0" spc="-30" dirty="0">
                <a:solidFill>
                  <a:prstClr val="black">
                    <a:lumMod val="50000"/>
                    <a:lumOff val="50000"/>
                  </a:prstClr>
                </a:solidFill>
              </a:rPr>
              <a:t>, </a:t>
            </a:r>
            <a:r>
              <a:rPr lang="ko-KR" altLang="en-US" sz="1100" kern="0" spc="-30" dirty="0">
                <a:solidFill>
                  <a:prstClr val="black">
                    <a:lumMod val="50000"/>
                    <a:lumOff val="50000"/>
                  </a:prstClr>
                </a:solidFill>
              </a:rPr>
              <a:t>소인수 분해 등</a:t>
            </a:r>
            <a:r>
              <a:rPr lang="en-US" altLang="ko-KR" sz="1100" kern="0" spc="-30" dirty="0">
                <a:solidFill>
                  <a:prstClr val="black">
                    <a:lumMod val="50000"/>
                    <a:lumOff val="50000"/>
                  </a:prstClr>
                </a:solidFill>
              </a:rPr>
              <a:t> </a:t>
            </a:r>
            <a:endParaRPr lang="ko-KR" altLang="en-US" sz="1100" kern="0" spc="-3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76" name="모서리가 둥근 직사각형 175">
            <a:extLst>
              <a:ext uri="{FF2B5EF4-FFF2-40B4-BE49-F238E27FC236}">
                <a16:creationId xmlns:a16="http://schemas.microsoft.com/office/drawing/2014/main" id="{5CE0B435-04F2-E148-B324-F37EA091A7F1}"/>
              </a:ext>
            </a:extLst>
          </p:cNvPr>
          <p:cNvSpPr/>
          <p:nvPr/>
        </p:nvSpPr>
        <p:spPr>
          <a:xfrm>
            <a:off x="3741158" y="1345341"/>
            <a:ext cx="1862807" cy="432000"/>
          </a:xfrm>
          <a:prstGeom prst="roundRect">
            <a:avLst>
              <a:gd name="adj" fmla="val 12531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defTabSz="457200" latinLnBrk="0">
              <a:defRPr/>
            </a:pPr>
            <a:r>
              <a:rPr lang="ko-KR" altLang="en-US" sz="1200" kern="0" dirty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양자 컴퓨터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C651114B-4980-D644-8DD7-8C05960D9305}"/>
              </a:ext>
            </a:extLst>
          </p:cNvPr>
          <p:cNvSpPr txBox="1"/>
          <p:nvPr/>
        </p:nvSpPr>
        <p:spPr>
          <a:xfrm>
            <a:off x="3741158" y="1345341"/>
            <a:ext cx="482431" cy="369332"/>
          </a:xfrm>
          <a:prstGeom prst="rect">
            <a:avLst/>
          </a:prstGeom>
          <a:noFill/>
        </p:spPr>
        <p:txBody>
          <a:bodyPr wrap="none" lIns="7200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R="0" lvl="0" indent="0" defTabSz="45720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kern="0" dirty="0">
                <a:solidFill>
                  <a:schemeClr val="accent3"/>
                </a:solidFill>
                <a:latin typeface="나눔스퀘어 Bold"/>
                <a:ea typeface="나눔스퀘어 Bold"/>
              </a:rPr>
              <a:t>TRL 6</a:t>
            </a:r>
          </a:p>
          <a:p>
            <a:pPr marR="0" lvl="0" indent="0" defTabSz="45720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kern="0" dirty="0">
                <a:solidFill>
                  <a:schemeClr val="accent3"/>
                </a:solidFill>
                <a:latin typeface="나눔스퀘어 Bold"/>
                <a:ea typeface="나눔스퀘어 Bold"/>
              </a:rPr>
              <a:t>시작품</a:t>
            </a:r>
          </a:p>
        </p:txBody>
      </p:sp>
      <p:sp>
        <p:nvSpPr>
          <p:cNvPr id="247" name="모서리가 둥근 직사각형 246">
            <a:extLst>
              <a:ext uri="{FF2B5EF4-FFF2-40B4-BE49-F238E27FC236}">
                <a16:creationId xmlns:a16="http://schemas.microsoft.com/office/drawing/2014/main" id="{555C064D-7B6A-0547-AB99-14585F142EED}"/>
              </a:ext>
            </a:extLst>
          </p:cNvPr>
          <p:cNvSpPr/>
          <p:nvPr/>
        </p:nvSpPr>
        <p:spPr>
          <a:xfrm>
            <a:off x="3696346" y="1889676"/>
            <a:ext cx="5936603" cy="503999"/>
          </a:xfrm>
          <a:prstGeom prst="roundRect">
            <a:avLst>
              <a:gd name="adj" fmla="val 1651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15999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85725" indent="-85725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100" spc="-7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Arial" panose="020B0604020202020204" pitchFamily="34" charset="0"/>
              </a:rPr>
              <a:t>초고감도</a:t>
            </a:r>
            <a:r>
              <a:rPr lang="en-US" altLang="ko-KR" sz="1100" spc="-7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Arial" panose="020B0604020202020204" pitchFamily="34" charset="0"/>
              </a:rPr>
              <a:t>, </a:t>
            </a:r>
            <a:r>
              <a:rPr lang="ko-KR" altLang="en-US" sz="1100" spc="-7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Arial" panose="020B0604020202020204" pitchFamily="34" charset="0"/>
              </a:rPr>
              <a:t>초정밀도 센싱 및 계측</a:t>
            </a:r>
            <a:endParaRPr lang="en-US" altLang="ko-KR" sz="1100" spc="-7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Arial" panose="020B0604020202020204" pitchFamily="34" charset="0"/>
            </a:endParaRPr>
          </a:p>
          <a:p>
            <a:pPr lvl="0" defTabSz="457200" latinLnBrk="0">
              <a:defRPr/>
            </a:pPr>
            <a:r>
              <a:rPr lang="ko-KR" altLang="en-US" sz="1100" kern="0" spc="-30" dirty="0">
                <a:solidFill>
                  <a:prstClr val="black">
                    <a:lumMod val="50000"/>
                    <a:lumOff val="50000"/>
                  </a:prstClr>
                </a:solidFill>
              </a:rPr>
              <a:t>   광자 검출소자</a:t>
            </a:r>
            <a:r>
              <a:rPr lang="en-US" altLang="ko-KR" sz="1100" kern="0" spc="-30" dirty="0">
                <a:solidFill>
                  <a:prstClr val="black">
                    <a:lumMod val="50000"/>
                    <a:lumOff val="50000"/>
                  </a:prstClr>
                </a:solidFill>
              </a:rPr>
              <a:t>, </a:t>
            </a:r>
            <a:r>
              <a:rPr lang="ko-KR" altLang="en-US" sz="1100" kern="0" spc="-30" dirty="0">
                <a:solidFill>
                  <a:prstClr val="black">
                    <a:lumMod val="50000"/>
                    <a:lumOff val="50000"/>
                  </a:prstClr>
                </a:solidFill>
              </a:rPr>
              <a:t>양자시계</a:t>
            </a:r>
            <a:r>
              <a:rPr lang="en-US" altLang="ko-KR" sz="1100" kern="0" spc="-30" dirty="0">
                <a:solidFill>
                  <a:prstClr val="black">
                    <a:lumMod val="50000"/>
                    <a:lumOff val="50000"/>
                  </a:prstClr>
                </a:solidFill>
              </a:rPr>
              <a:t>, </a:t>
            </a:r>
            <a:r>
              <a:rPr lang="ko-KR" altLang="en-US" sz="1100" kern="0" spc="-30" dirty="0">
                <a:solidFill>
                  <a:prstClr val="black">
                    <a:lumMod val="50000"/>
                    <a:lumOff val="50000"/>
                  </a:prstClr>
                </a:solidFill>
              </a:rPr>
              <a:t>나노 </a:t>
            </a:r>
            <a:r>
              <a:rPr lang="en-US" altLang="ko-KR" sz="1100" kern="0" spc="-30" dirty="0">
                <a:solidFill>
                  <a:prstClr val="black">
                    <a:lumMod val="50000"/>
                    <a:lumOff val="50000"/>
                  </a:prstClr>
                </a:solidFill>
              </a:rPr>
              <a:t>MRI, </a:t>
            </a:r>
            <a:r>
              <a:rPr lang="ko-KR" altLang="en-US" sz="1100" kern="0" spc="-30" dirty="0">
                <a:solidFill>
                  <a:prstClr val="black">
                    <a:lumMod val="50000"/>
                    <a:lumOff val="50000"/>
                  </a:prstClr>
                </a:solidFill>
              </a:rPr>
              <a:t>중력</a:t>
            </a:r>
            <a:r>
              <a:rPr lang="en-US" altLang="ko-KR" sz="1100" kern="0" spc="-30" dirty="0">
                <a:solidFill>
                  <a:prstClr val="black">
                    <a:lumMod val="50000"/>
                    <a:lumOff val="50000"/>
                  </a:prstClr>
                </a:solidFill>
              </a:rPr>
              <a:t>/ </a:t>
            </a:r>
            <a:r>
              <a:rPr lang="ko-KR" altLang="en-US" sz="1100" kern="0" spc="-30" dirty="0">
                <a:solidFill>
                  <a:prstClr val="black">
                    <a:lumMod val="50000"/>
                    <a:lumOff val="50000"/>
                  </a:prstClr>
                </a:solidFill>
              </a:rPr>
              <a:t>자력계</a:t>
            </a:r>
            <a:r>
              <a:rPr lang="en-US" altLang="ko-KR" sz="1100" kern="0" spc="-30" dirty="0">
                <a:solidFill>
                  <a:prstClr val="black">
                    <a:lumMod val="50000"/>
                    <a:lumOff val="50000"/>
                  </a:prstClr>
                </a:solidFill>
              </a:rPr>
              <a:t>, </a:t>
            </a:r>
            <a:r>
              <a:rPr lang="ko-KR" altLang="en-US" sz="1100" kern="0" spc="-30" dirty="0">
                <a:solidFill>
                  <a:prstClr val="black">
                    <a:lumMod val="50000"/>
                    <a:lumOff val="50000"/>
                  </a:prstClr>
                </a:solidFill>
              </a:rPr>
              <a:t>스텔스기 탐지</a:t>
            </a:r>
            <a:r>
              <a:rPr lang="en-US" altLang="ko-KR" sz="1100" kern="0" spc="-30" dirty="0">
                <a:solidFill>
                  <a:prstClr val="black">
                    <a:lumMod val="50000"/>
                    <a:lumOff val="50000"/>
                  </a:prstClr>
                </a:solidFill>
              </a:rPr>
              <a:t> </a:t>
            </a:r>
            <a:r>
              <a:rPr lang="ko-KR" altLang="en-US" sz="1100" kern="0" spc="-30" dirty="0">
                <a:solidFill>
                  <a:prstClr val="black">
                    <a:lumMod val="50000"/>
                    <a:lumOff val="50000"/>
                  </a:prstClr>
                </a:solidFill>
              </a:rPr>
              <a:t>등</a:t>
            </a:r>
          </a:p>
        </p:txBody>
      </p:sp>
      <p:grpSp>
        <p:nvGrpSpPr>
          <p:cNvPr id="279" name="그룹 278">
            <a:extLst>
              <a:ext uri="{FF2B5EF4-FFF2-40B4-BE49-F238E27FC236}">
                <a16:creationId xmlns:a16="http://schemas.microsoft.com/office/drawing/2014/main" id="{2428DA55-23F1-9B43-9AF6-B4C0EAFF391F}"/>
              </a:ext>
            </a:extLst>
          </p:cNvPr>
          <p:cNvGrpSpPr/>
          <p:nvPr/>
        </p:nvGrpSpPr>
        <p:grpSpPr>
          <a:xfrm>
            <a:off x="3741158" y="1934792"/>
            <a:ext cx="1862807" cy="432000"/>
            <a:chOff x="3741158" y="1984242"/>
            <a:chExt cx="1862807" cy="432000"/>
          </a:xfrm>
        </p:grpSpPr>
        <p:sp>
          <p:nvSpPr>
            <p:cNvPr id="248" name="모서리가 둥근 직사각형 247">
              <a:extLst>
                <a:ext uri="{FF2B5EF4-FFF2-40B4-BE49-F238E27FC236}">
                  <a16:creationId xmlns:a16="http://schemas.microsoft.com/office/drawing/2014/main" id="{255A11B8-9881-0546-B2EF-66E22D931A84}"/>
                </a:ext>
              </a:extLst>
            </p:cNvPr>
            <p:cNvSpPr/>
            <p:nvPr/>
          </p:nvSpPr>
          <p:spPr>
            <a:xfrm>
              <a:off x="3741158" y="1984242"/>
              <a:ext cx="1862807" cy="432000"/>
            </a:xfrm>
            <a:prstGeom prst="roundRect">
              <a:avLst>
                <a:gd name="adj" fmla="val 12531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0" rtlCol="0" anchor="ctr"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lvl="0" defTabSz="457200" latinLnBrk="0">
                <a:defRPr/>
              </a:pPr>
              <a:r>
                <a:rPr lang="ko-KR" altLang="en-US" sz="1200" kern="0" dirty="0">
                  <a:solidFill>
                    <a:prstClr val="whit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양자 센서</a:t>
              </a:r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FD1C9234-B38B-EB40-8C97-D3718EBFF0C3}"/>
                </a:ext>
              </a:extLst>
            </p:cNvPr>
            <p:cNvSpPr txBox="1"/>
            <p:nvPr/>
          </p:nvSpPr>
          <p:spPr>
            <a:xfrm>
              <a:off x="3741158" y="1984242"/>
              <a:ext cx="482431" cy="369332"/>
            </a:xfrm>
            <a:prstGeom prst="rect">
              <a:avLst/>
            </a:prstGeom>
            <a:noFill/>
          </p:spPr>
          <p:txBody>
            <a:bodyPr wrap="none" lIns="72000" rtlCol="0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R="0" lvl="0" indent="0" defTabSz="457200" fontAlgn="auto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900" kern="0" dirty="0">
                  <a:solidFill>
                    <a:schemeClr val="accent3"/>
                  </a:solidFill>
                  <a:latin typeface="나눔스퀘어 Bold"/>
                  <a:ea typeface="나눔스퀘어 Bold"/>
                </a:rPr>
                <a:t>TRL 6</a:t>
              </a:r>
            </a:p>
            <a:p>
              <a:pPr marR="0" lvl="0" indent="0" defTabSz="457200" fontAlgn="auto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900" kern="0" dirty="0">
                  <a:solidFill>
                    <a:schemeClr val="accent3"/>
                  </a:solidFill>
                  <a:latin typeface="나눔스퀘어 Bold"/>
                  <a:ea typeface="나눔스퀘어 Bold"/>
                </a:rPr>
                <a:t>시작품</a:t>
              </a:r>
            </a:p>
          </p:txBody>
        </p:sp>
      </p:grpSp>
      <p:sp>
        <p:nvSpPr>
          <p:cNvPr id="250" name="모서리가 둥근 직사각형 249">
            <a:extLst>
              <a:ext uri="{FF2B5EF4-FFF2-40B4-BE49-F238E27FC236}">
                <a16:creationId xmlns:a16="http://schemas.microsoft.com/office/drawing/2014/main" id="{4B66809D-C0D6-CA49-96FB-2EAA2043B465}"/>
              </a:ext>
            </a:extLst>
          </p:cNvPr>
          <p:cNvSpPr/>
          <p:nvPr/>
        </p:nvSpPr>
        <p:spPr>
          <a:xfrm>
            <a:off x="3696346" y="2473876"/>
            <a:ext cx="5936603" cy="503999"/>
          </a:xfrm>
          <a:prstGeom prst="roundRect">
            <a:avLst>
              <a:gd name="adj" fmla="val 1651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15999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85725" lvl="0" indent="-85725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100" spc="-7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Arial" panose="020B0604020202020204" pitchFamily="34" charset="0"/>
              </a:rPr>
              <a:t>‘양자’를 활용한 암호</a:t>
            </a:r>
          </a:p>
          <a:p>
            <a:pPr marL="85725" lvl="0" indent="-85725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100" spc="-7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Arial" panose="020B0604020202020204" pitchFamily="34" charset="0"/>
              </a:rPr>
              <a:t>‘양자컴퓨터’에 대응 가능한 암호</a:t>
            </a:r>
          </a:p>
        </p:txBody>
      </p:sp>
      <p:grpSp>
        <p:nvGrpSpPr>
          <p:cNvPr id="280" name="그룹 279">
            <a:extLst>
              <a:ext uri="{FF2B5EF4-FFF2-40B4-BE49-F238E27FC236}">
                <a16:creationId xmlns:a16="http://schemas.microsoft.com/office/drawing/2014/main" id="{3B616C33-33A6-F14D-B365-9EBC7931AF63}"/>
              </a:ext>
            </a:extLst>
          </p:cNvPr>
          <p:cNvGrpSpPr/>
          <p:nvPr/>
        </p:nvGrpSpPr>
        <p:grpSpPr>
          <a:xfrm>
            <a:off x="3741158" y="2510171"/>
            <a:ext cx="1862807" cy="432000"/>
            <a:chOff x="3741158" y="2575670"/>
            <a:chExt cx="1862807" cy="432000"/>
          </a:xfrm>
        </p:grpSpPr>
        <p:sp>
          <p:nvSpPr>
            <p:cNvPr id="251" name="모서리가 둥근 직사각형 250">
              <a:extLst>
                <a:ext uri="{FF2B5EF4-FFF2-40B4-BE49-F238E27FC236}">
                  <a16:creationId xmlns:a16="http://schemas.microsoft.com/office/drawing/2014/main" id="{3FE0A46C-469F-884B-A1C3-F896020C93DA}"/>
                </a:ext>
              </a:extLst>
            </p:cNvPr>
            <p:cNvSpPr/>
            <p:nvPr/>
          </p:nvSpPr>
          <p:spPr>
            <a:xfrm>
              <a:off x="3741158" y="2575670"/>
              <a:ext cx="1862807" cy="432000"/>
            </a:xfrm>
            <a:prstGeom prst="roundRect">
              <a:avLst>
                <a:gd name="adj" fmla="val 12531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0" rtlCol="0" anchor="ctr"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defTabSz="457200" latinLnBrk="0">
                <a:defRPr/>
              </a:pPr>
              <a:r>
                <a:rPr lang="ko-KR" altLang="en-US" sz="1200" kern="0" dirty="0">
                  <a:solidFill>
                    <a:prstClr val="whit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양자 암호</a:t>
              </a:r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C4478383-9B5D-3548-A388-576AC39C6DFB}"/>
                </a:ext>
              </a:extLst>
            </p:cNvPr>
            <p:cNvSpPr txBox="1"/>
            <p:nvPr/>
          </p:nvSpPr>
          <p:spPr>
            <a:xfrm>
              <a:off x="3741158" y="2575670"/>
              <a:ext cx="605862" cy="369332"/>
            </a:xfrm>
            <a:prstGeom prst="rect">
              <a:avLst/>
            </a:prstGeom>
            <a:noFill/>
          </p:spPr>
          <p:txBody>
            <a:bodyPr wrap="none" lIns="72000" rtlCol="0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defTabSz="457200" latinLnBrk="0">
                <a:defRPr/>
              </a:pPr>
              <a:r>
                <a:rPr lang="en-US" altLang="ko-KR" sz="900" kern="0" dirty="0">
                  <a:solidFill>
                    <a:schemeClr val="accent3"/>
                  </a:solidFill>
                  <a:latin typeface="나눔스퀘어 Bold"/>
                  <a:ea typeface="나눔스퀘어 Bold"/>
                </a:rPr>
                <a:t>TRL 7~8</a:t>
              </a:r>
            </a:p>
            <a:p>
              <a:pPr defTabSz="457200" latinLnBrk="0">
                <a:defRPr/>
              </a:pPr>
              <a:r>
                <a:rPr lang="ko-KR" altLang="en-US" sz="900" kern="0" dirty="0">
                  <a:solidFill>
                    <a:schemeClr val="accent3"/>
                  </a:solidFill>
                  <a:latin typeface="나눔스퀘어 Bold"/>
                  <a:ea typeface="나눔스퀘어 Bold"/>
                </a:rPr>
                <a:t>실용화</a:t>
              </a:r>
            </a:p>
          </p:txBody>
        </p:sp>
      </p:grpSp>
      <p:sp>
        <p:nvSpPr>
          <p:cNvPr id="253" name="모서리가 둥근 직사각형 252">
            <a:extLst>
              <a:ext uri="{FF2B5EF4-FFF2-40B4-BE49-F238E27FC236}">
                <a16:creationId xmlns:a16="http://schemas.microsoft.com/office/drawing/2014/main" id="{69BCC751-8ACF-1145-935C-48722F0F4D5A}"/>
              </a:ext>
            </a:extLst>
          </p:cNvPr>
          <p:cNvSpPr/>
          <p:nvPr/>
        </p:nvSpPr>
        <p:spPr>
          <a:xfrm>
            <a:off x="3696346" y="3058076"/>
            <a:ext cx="5936603" cy="503999"/>
          </a:xfrm>
          <a:prstGeom prst="roundRect">
            <a:avLst>
              <a:gd name="adj" fmla="val 1651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15999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85725" indent="-85725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100" spc="-7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Arial" panose="020B0604020202020204" pitchFamily="34" charset="0"/>
              </a:rPr>
              <a:t>양자 중계기</a:t>
            </a:r>
            <a:r>
              <a:rPr lang="en-US" altLang="ko-KR" sz="1100" spc="-7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Arial" panose="020B0604020202020204" pitchFamily="34" charset="0"/>
              </a:rPr>
              <a:t>, </a:t>
            </a:r>
            <a:r>
              <a:rPr lang="ko-KR" altLang="en-US" sz="1100" spc="-7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Arial" panose="020B0604020202020204" pitchFamily="34" charset="0"/>
              </a:rPr>
              <a:t>양자 메모리</a:t>
            </a:r>
            <a:endParaRPr lang="en-US" altLang="ko-KR" sz="1100" spc="-7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Arial" panose="020B0604020202020204" pitchFamily="34" charset="0"/>
            </a:endParaRPr>
          </a:p>
          <a:p>
            <a:pPr defTabSz="457200" latinLnBrk="0">
              <a:defRPr/>
            </a:pPr>
            <a:r>
              <a:rPr lang="ko-KR" altLang="en-US" sz="1100" kern="0" spc="-30" dirty="0">
                <a:solidFill>
                  <a:prstClr val="black">
                    <a:lumMod val="50000"/>
                    <a:lumOff val="50000"/>
                  </a:prstClr>
                </a:solidFill>
              </a:rPr>
              <a:t>   속도 한계 극복</a:t>
            </a:r>
            <a:r>
              <a:rPr lang="en-US" altLang="ko-KR" sz="1100" kern="0" spc="-30" dirty="0">
                <a:solidFill>
                  <a:prstClr val="black">
                    <a:lumMod val="50000"/>
                    <a:lumOff val="50000"/>
                  </a:prstClr>
                </a:solidFill>
              </a:rPr>
              <a:t>, </a:t>
            </a:r>
            <a:r>
              <a:rPr lang="ko-KR" altLang="en-US" sz="1100" kern="0" spc="-30" dirty="0">
                <a:solidFill>
                  <a:prstClr val="black">
                    <a:lumMod val="50000"/>
                    <a:lumOff val="50000"/>
                  </a:prstClr>
                </a:solidFill>
              </a:rPr>
              <a:t>암호화 불필요</a:t>
            </a:r>
          </a:p>
        </p:txBody>
      </p:sp>
      <p:grpSp>
        <p:nvGrpSpPr>
          <p:cNvPr id="282" name="그룹 281">
            <a:extLst>
              <a:ext uri="{FF2B5EF4-FFF2-40B4-BE49-F238E27FC236}">
                <a16:creationId xmlns:a16="http://schemas.microsoft.com/office/drawing/2014/main" id="{611AA137-B348-9549-9FA7-E60D7E42936E}"/>
              </a:ext>
            </a:extLst>
          </p:cNvPr>
          <p:cNvGrpSpPr/>
          <p:nvPr/>
        </p:nvGrpSpPr>
        <p:grpSpPr>
          <a:xfrm>
            <a:off x="3741158" y="3091195"/>
            <a:ext cx="1862807" cy="432000"/>
            <a:chOff x="3741158" y="3159106"/>
            <a:chExt cx="1862807" cy="432000"/>
          </a:xfrm>
        </p:grpSpPr>
        <p:sp>
          <p:nvSpPr>
            <p:cNvPr id="254" name="모서리가 둥근 직사각형 253">
              <a:extLst>
                <a:ext uri="{FF2B5EF4-FFF2-40B4-BE49-F238E27FC236}">
                  <a16:creationId xmlns:a16="http://schemas.microsoft.com/office/drawing/2014/main" id="{9B11131E-A1A5-CE42-94AC-696411F9DCCC}"/>
                </a:ext>
              </a:extLst>
            </p:cNvPr>
            <p:cNvSpPr/>
            <p:nvPr/>
          </p:nvSpPr>
          <p:spPr>
            <a:xfrm>
              <a:off x="3741158" y="3159106"/>
              <a:ext cx="1862807" cy="432000"/>
            </a:xfrm>
            <a:prstGeom prst="roundRect">
              <a:avLst>
                <a:gd name="adj" fmla="val 12531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0" rtlCol="0" anchor="ctr"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lvl="0" defTabSz="457200" latinLnBrk="0">
                <a:defRPr/>
              </a:pPr>
              <a:r>
                <a:rPr lang="ko-KR" altLang="en-US" sz="1200" kern="0" dirty="0">
                  <a:solidFill>
                    <a:prstClr val="whit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양자 인터넷</a:t>
              </a:r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7AB7B372-9A30-374C-82E7-21EF9680EFEC}"/>
                </a:ext>
              </a:extLst>
            </p:cNvPr>
            <p:cNvSpPr txBox="1"/>
            <p:nvPr/>
          </p:nvSpPr>
          <p:spPr>
            <a:xfrm>
              <a:off x="3741158" y="3159106"/>
              <a:ext cx="466401" cy="369332"/>
            </a:xfrm>
            <a:prstGeom prst="rect">
              <a:avLst/>
            </a:prstGeom>
            <a:noFill/>
          </p:spPr>
          <p:txBody>
            <a:bodyPr wrap="none" lIns="72000" rtlCol="0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lvl="0" defTabSz="457200" latinLnBrk="0">
                <a:defRPr/>
              </a:pPr>
              <a:r>
                <a:rPr lang="en-US" altLang="ko-KR" sz="900" kern="0" dirty="0">
                  <a:solidFill>
                    <a:schemeClr val="accent5"/>
                  </a:solidFill>
                  <a:latin typeface="나눔스퀘어 Bold"/>
                  <a:ea typeface="나눔스퀘어 Bold"/>
                </a:rPr>
                <a:t>TRL 3</a:t>
              </a:r>
            </a:p>
            <a:p>
              <a:pPr lvl="0" defTabSz="457200" latinLnBrk="0">
                <a:defRPr/>
              </a:pPr>
              <a:r>
                <a:rPr lang="ko-KR" altLang="en-US" sz="900" kern="0" dirty="0">
                  <a:solidFill>
                    <a:schemeClr val="accent5"/>
                  </a:solidFill>
                  <a:latin typeface="나눔스퀘어 Bold"/>
                  <a:ea typeface="나눔스퀘어 Bold"/>
                </a:rPr>
                <a:t>실험</a:t>
              </a:r>
            </a:p>
          </p:txBody>
        </p:sp>
      </p:grpSp>
      <p:sp>
        <p:nvSpPr>
          <p:cNvPr id="256" name="모서리가 둥근 직사각형 255">
            <a:extLst>
              <a:ext uri="{FF2B5EF4-FFF2-40B4-BE49-F238E27FC236}">
                <a16:creationId xmlns:a16="http://schemas.microsoft.com/office/drawing/2014/main" id="{E1B23DFD-A860-394E-957B-9224D494173F}"/>
              </a:ext>
            </a:extLst>
          </p:cNvPr>
          <p:cNvSpPr/>
          <p:nvPr/>
        </p:nvSpPr>
        <p:spPr>
          <a:xfrm>
            <a:off x="3696346" y="3896276"/>
            <a:ext cx="5936603" cy="503999"/>
          </a:xfrm>
          <a:prstGeom prst="roundRect">
            <a:avLst>
              <a:gd name="adj" fmla="val 1651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15999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85725" indent="-85725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100" spc="-7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Arial" panose="020B0604020202020204" pitchFamily="34" charset="0"/>
              </a:rPr>
              <a:t>거리에 무관한 실시간 통신</a:t>
            </a:r>
            <a:endParaRPr lang="en-US" altLang="ko-KR" sz="1100" spc="-7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Arial" panose="020B0604020202020204" pitchFamily="34" charset="0"/>
            </a:endParaRPr>
          </a:p>
          <a:p>
            <a:pPr lvl="0" defTabSz="457200" latinLnBrk="0">
              <a:defRPr/>
            </a:pPr>
            <a:r>
              <a:rPr lang="ko-KR" altLang="en-US" sz="1100" kern="0" spc="-30" dirty="0">
                <a:solidFill>
                  <a:prstClr val="black">
                    <a:lumMod val="50000"/>
                    <a:lumOff val="50000"/>
                  </a:prstClr>
                </a:solidFill>
              </a:rPr>
              <a:t>   양자 얽힘</a:t>
            </a:r>
          </a:p>
        </p:txBody>
      </p:sp>
      <p:grpSp>
        <p:nvGrpSpPr>
          <p:cNvPr id="283" name="그룹 282">
            <a:extLst>
              <a:ext uri="{FF2B5EF4-FFF2-40B4-BE49-F238E27FC236}">
                <a16:creationId xmlns:a16="http://schemas.microsoft.com/office/drawing/2014/main" id="{F2A63C09-3D7E-2245-8FA8-4319AFCFDC34}"/>
              </a:ext>
            </a:extLst>
          </p:cNvPr>
          <p:cNvGrpSpPr/>
          <p:nvPr/>
        </p:nvGrpSpPr>
        <p:grpSpPr>
          <a:xfrm>
            <a:off x="3741158" y="3932177"/>
            <a:ext cx="1862807" cy="432000"/>
            <a:chOff x="3741158" y="4000759"/>
            <a:chExt cx="1862807" cy="432000"/>
          </a:xfrm>
        </p:grpSpPr>
        <p:sp>
          <p:nvSpPr>
            <p:cNvPr id="257" name="모서리가 둥근 직사각형 256">
              <a:extLst>
                <a:ext uri="{FF2B5EF4-FFF2-40B4-BE49-F238E27FC236}">
                  <a16:creationId xmlns:a16="http://schemas.microsoft.com/office/drawing/2014/main" id="{FC7103B7-DACC-E347-9F59-834A2716971B}"/>
                </a:ext>
              </a:extLst>
            </p:cNvPr>
            <p:cNvSpPr/>
            <p:nvPr/>
          </p:nvSpPr>
          <p:spPr>
            <a:xfrm>
              <a:off x="3741158" y="4000759"/>
              <a:ext cx="1862807" cy="432000"/>
            </a:xfrm>
            <a:prstGeom prst="roundRect">
              <a:avLst>
                <a:gd name="adj" fmla="val 12531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0" rtlCol="0" anchor="ctr"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defTabSz="457200" latinLnBrk="0">
                <a:defRPr/>
              </a:pPr>
              <a:r>
                <a:rPr lang="ko-KR" altLang="en-US" sz="1200" kern="0" dirty="0">
                  <a:solidFill>
                    <a:prstClr val="whit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양자 통신</a:t>
              </a:r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4C4A1D86-8452-7949-AB92-BA9F0ABD5451}"/>
                </a:ext>
              </a:extLst>
            </p:cNvPr>
            <p:cNvSpPr txBox="1"/>
            <p:nvPr/>
          </p:nvSpPr>
          <p:spPr>
            <a:xfrm>
              <a:off x="3741158" y="4000759"/>
              <a:ext cx="588229" cy="369332"/>
            </a:xfrm>
            <a:prstGeom prst="rect">
              <a:avLst/>
            </a:prstGeom>
            <a:noFill/>
          </p:spPr>
          <p:txBody>
            <a:bodyPr wrap="none" lIns="72000" rtlCol="0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defTabSz="457200" latinLnBrk="0">
                <a:defRPr/>
              </a:pPr>
              <a:r>
                <a:rPr lang="en-US" altLang="ko-KR" sz="900" kern="0" dirty="0">
                  <a:solidFill>
                    <a:schemeClr val="accent5"/>
                  </a:solidFill>
                  <a:latin typeface="나눔스퀘어 Bold"/>
                  <a:ea typeface="나눔스퀘어 Bold"/>
                </a:rPr>
                <a:t>TRL 1</a:t>
              </a:r>
            </a:p>
            <a:p>
              <a:pPr defTabSz="457200" latinLnBrk="0">
                <a:defRPr/>
              </a:pPr>
              <a:r>
                <a:rPr lang="ko-KR" altLang="en-US" sz="900" kern="0" dirty="0">
                  <a:solidFill>
                    <a:schemeClr val="accent5"/>
                  </a:solidFill>
                  <a:latin typeface="나눔스퀘어 Bold"/>
                  <a:ea typeface="나눔스퀘어 Bold"/>
                </a:rPr>
                <a:t>기초연구</a:t>
              </a:r>
            </a:p>
          </p:txBody>
        </p:sp>
      </p:grpSp>
      <p:sp>
        <p:nvSpPr>
          <p:cNvPr id="259" name="모서리가 둥근 직사각형 258">
            <a:extLst>
              <a:ext uri="{FF2B5EF4-FFF2-40B4-BE49-F238E27FC236}">
                <a16:creationId xmlns:a16="http://schemas.microsoft.com/office/drawing/2014/main" id="{7C323BD8-E9FE-2845-A059-080F2B33AB02}"/>
              </a:ext>
            </a:extLst>
          </p:cNvPr>
          <p:cNvSpPr/>
          <p:nvPr/>
        </p:nvSpPr>
        <p:spPr>
          <a:xfrm>
            <a:off x="3696346" y="4482476"/>
            <a:ext cx="5936603" cy="503999"/>
          </a:xfrm>
          <a:prstGeom prst="roundRect">
            <a:avLst>
              <a:gd name="adj" fmla="val 16515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15999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85725" lvl="0" indent="-85725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100" spc="-7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Arial" panose="020B0604020202020204" pitchFamily="34" charset="0"/>
              </a:rPr>
              <a:t>시공간 이동</a:t>
            </a:r>
          </a:p>
        </p:txBody>
      </p:sp>
      <p:grpSp>
        <p:nvGrpSpPr>
          <p:cNvPr id="284" name="그룹 283">
            <a:extLst>
              <a:ext uri="{FF2B5EF4-FFF2-40B4-BE49-F238E27FC236}">
                <a16:creationId xmlns:a16="http://schemas.microsoft.com/office/drawing/2014/main" id="{435800E4-2F04-B542-AFB3-1A6BAB9D63A1}"/>
              </a:ext>
            </a:extLst>
          </p:cNvPr>
          <p:cNvGrpSpPr/>
          <p:nvPr/>
        </p:nvGrpSpPr>
        <p:grpSpPr>
          <a:xfrm>
            <a:off x="3741158" y="4518475"/>
            <a:ext cx="1862807" cy="432000"/>
            <a:chOff x="3741158" y="4578435"/>
            <a:chExt cx="1862807" cy="432000"/>
          </a:xfrm>
        </p:grpSpPr>
        <p:sp>
          <p:nvSpPr>
            <p:cNvPr id="260" name="모서리가 둥근 직사각형 259">
              <a:extLst>
                <a:ext uri="{FF2B5EF4-FFF2-40B4-BE49-F238E27FC236}">
                  <a16:creationId xmlns:a16="http://schemas.microsoft.com/office/drawing/2014/main" id="{E832EAC8-3ADB-2F47-8ED7-42623F0CC2E5}"/>
                </a:ext>
              </a:extLst>
            </p:cNvPr>
            <p:cNvSpPr/>
            <p:nvPr/>
          </p:nvSpPr>
          <p:spPr>
            <a:xfrm>
              <a:off x="3741158" y="4578435"/>
              <a:ext cx="1862807" cy="432000"/>
            </a:xfrm>
            <a:prstGeom prst="roundRect">
              <a:avLst>
                <a:gd name="adj" fmla="val 12531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0" rtlCol="0" anchor="ctr"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lvl="0" defTabSz="457200" latinLnBrk="0">
                <a:defRPr/>
              </a:pPr>
              <a:r>
                <a:rPr lang="ko-KR" altLang="en-US" sz="1200" kern="0" dirty="0">
                  <a:solidFill>
                    <a:prstClr val="whit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양자 복제</a:t>
              </a:r>
              <a:r>
                <a:rPr lang="en-US" altLang="ko-KR" sz="1200" kern="0" dirty="0">
                  <a:solidFill>
                    <a:prstClr val="whit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/</a:t>
              </a:r>
              <a:r>
                <a:rPr lang="ko-KR" altLang="en-US" sz="1200" kern="0" dirty="0">
                  <a:solidFill>
                    <a:prstClr val="whit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복원</a:t>
              </a:r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8D893B36-5427-DA45-8E4B-FEB704271378}"/>
                </a:ext>
              </a:extLst>
            </p:cNvPr>
            <p:cNvSpPr txBox="1"/>
            <p:nvPr/>
          </p:nvSpPr>
          <p:spPr>
            <a:xfrm>
              <a:off x="3741158" y="4578435"/>
              <a:ext cx="301292" cy="230832"/>
            </a:xfrm>
            <a:prstGeom prst="rect">
              <a:avLst/>
            </a:prstGeom>
            <a:noFill/>
          </p:spPr>
          <p:txBody>
            <a:bodyPr wrap="none" lIns="72000" rtlCol="0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lvl="0" defTabSz="457200" latinLnBrk="0">
                <a:defRPr/>
              </a:pPr>
              <a:r>
                <a:rPr lang="en-US" altLang="ko-KR" sz="900" kern="0" dirty="0">
                  <a:solidFill>
                    <a:schemeClr val="accent5"/>
                  </a:solidFill>
                  <a:latin typeface="나눔스퀘어 Bold"/>
                  <a:ea typeface="나눔스퀘어 Bold"/>
                </a:rPr>
                <a:t>SF</a:t>
              </a:r>
              <a:endParaRPr lang="ko-KR" altLang="en-US" sz="900" kern="0" dirty="0">
                <a:solidFill>
                  <a:schemeClr val="accent5"/>
                </a:solidFill>
                <a:latin typeface="나눔스퀘어 Bold"/>
                <a:ea typeface="나눔스퀘어 Bold"/>
              </a:endParaRPr>
            </a:p>
          </p:txBody>
        </p:sp>
      </p:grpSp>
      <p:pic>
        <p:nvPicPr>
          <p:cNvPr id="278" name="그림 277">
            <a:extLst>
              <a:ext uri="{FF2B5EF4-FFF2-40B4-BE49-F238E27FC236}">
                <a16:creationId xmlns:a16="http://schemas.microsoft.com/office/drawing/2014/main" id="{5D037425-98CF-664E-BF63-729CBD7370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2561" y="3614602"/>
            <a:ext cx="30857" cy="216000"/>
          </a:xfrm>
          <a:prstGeom prst="rect">
            <a:avLst/>
          </a:prstGeom>
        </p:spPr>
      </p:pic>
      <p:sp>
        <p:nvSpPr>
          <p:cNvPr id="295" name="TextBox 294">
            <a:extLst>
              <a:ext uri="{FF2B5EF4-FFF2-40B4-BE49-F238E27FC236}">
                <a16:creationId xmlns:a16="http://schemas.microsoft.com/office/drawing/2014/main" id="{F1AC9DF6-B73E-834C-8348-35767C78E187}"/>
              </a:ext>
            </a:extLst>
          </p:cNvPr>
          <p:cNvSpPr txBox="1"/>
          <p:nvPr/>
        </p:nvSpPr>
        <p:spPr>
          <a:xfrm>
            <a:off x="310665" y="6241325"/>
            <a:ext cx="303175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latinLnBrk="0">
              <a:defRPr/>
            </a:pPr>
            <a:r>
              <a:rPr lang="en-US" altLang="ko-KR" sz="900" kern="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※ TRL : Technology Readiness Level, </a:t>
            </a:r>
            <a:r>
              <a:rPr lang="ko-KR" altLang="en-US" sz="900" kern="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기술성숙도 단계</a:t>
            </a:r>
            <a:endParaRPr lang="en-US" altLang="ko-KR" sz="900" kern="0" dirty="0">
              <a:solidFill>
                <a:prstClr val="white">
                  <a:lumMod val="50000"/>
                </a:prstClr>
              </a:solidFill>
              <a:latin typeface="나눔스퀘어"/>
              <a:ea typeface="나눔스퀘어"/>
            </a:endParaRPr>
          </a:p>
        </p:txBody>
      </p:sp>
      <p:pic>
        <p:nvPicPr>
          <p:cNvPr id="298" name="그림 297">
            <a:extLst>
              <a:ext uri="{FF2B5EF4-FFF2-40B4-BE49-F238E27FC236}">
                <a16:creationId xmlns:a16="http://schemas.microsoft.com/office/drawing/2014/main" id="{7D13A567-AE3D-B34F-922E-AAA59099B4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2380" y="5100212"/>
            <a:ext cx="5911637" cy="1239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580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사다리꼴 347">
            <a:extLst>
              <a:ext uri="{FF2B5EF4-FFF2-40B4-BE49-F238E27FC236}">
                <a16:creationId xmlns:a16="http://schemas.microsoft.com/office/drawing/2014/main" id="{BBA7BE8A-0158-CB42-A756-33A4E0176DF5}"/>
              </a:ext>
            </a:extLst>
          </p:cNvPr>
          <p:cNvSpPr/>
          <p:nvPr/>
        </p:nvSpPr>
        <p:spPr>
          <a:xfrm>
            <a:off x="6355532" y="2455568"/>
            <a:ext cx="3170002" cy="761493"/>
          </a:xfrm>
          <a:prstGeom prst="trapezoid">
            <a:avLst>
              <a:gd name="adj" fmla="val 164134"/>
            </a:avLst>
          </a:prstGeom>
          <a:gradFill>
            <a:gsLst>
              <a:gs pos="100000">
                <a:schemeClr val="accent6">
                  <a:alpha val="0"/>
                </a:schemeClr>
              </a:gs>
              <a:gs pos="0">
                <a:schemeClr val="accent6">
                  <a:alpha val="50000"/>
                </a:schemeClr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pc="-30" dirty="0">
              <a:solidFill>
                <a:schemeClr val="tx1"/>
              </a:solidFill>
            </a:endParaRPr>
          </a:p>
        </p:txBody>
      </p:sp>
      <p:cxnSp>
        <p:nvCxnSpPr>
          <p:cNvPr id="120" name="직선 연결선 683">
            <a:extLst>
              <a:ext uri="{FF2B5EF4-FFF2-40B4-BE49-F238E27FC236}">
                <a16:creationId xmlns:a16="http://schemas.microsoft.com/office/drawing/2014/main" id="{5E0E5EA2-C708-654A-B8F5-DA7EE5E4611E}"/>
              </a:ext>
            </a:extLst>
          </p:cNvPr>
          <p:cNvCxnSpPr>
            <a:cxnSpLocks/>
          </p:cNvCxnSpPr>
          <p:nvPr/>
        </p:nvCxnSpPr>
        <p:spPr>
          <a:xfrm>
            <a:off x="3061147" y="2789645"/>
            <a:ext cx="70760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직선 연결선 683">
            <a:extLst>
              <a:ext uri="{FF2B5EF4-FFF2-40B4-BE49-F238E27FC236}">
                <a16:creationId xmlns:a16="http://schemas.microsoft.com/office/drawing/2014/main" id="{D01C2861-AD87-9A46-BF15-A3CEE4BFE264}"/>
              </a:ext>
            </a:extLst>
          </p:cNvPr>
          <p:cNvCxnSpPr>
            <a:cxnSpLocks/>
          </p:cNvCxnSpPr>
          <p:nvPr/>
        </p:nvCxnSpPr>
        <p:spPr>
          <a:xfrm>
            <a:off x="3061147" y="3831636"/>
            <a:ext cx="70760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모서리가 둥근 직사각형 111">
            <a:extLst>
              <a:ext uri="{FF2B5EF4-FFF2-40B4-BE49-F238E27FC236}">
                <a16:creationId xmlns:a16="http://schemas.microsoft.com/office/drawing/2014/main" id="{D500C1E7-195F-2E43-BF3B-7D162A72103C}"/>
              </a:ext>
            </a:extLst>
          </p:cNvPr>
          <p:cNvSpPr/>
          <p:nvPr/>
        </p:nvSpPr>
        <p:spPr>
          <a:xfrm>
            <a:off x="6355532" y="3174180"/>
            <a:ext cx="3170002" cy="2617010"/>
          </a:xfrm>
          <a:prstGeom prst="roundRect">
            <a:avLst>
              <a:gd name="adj" fmla="val 5748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/>
            <a:endParaRPr lang="ko-KR" altLang="en-US" dirty="0"/>
          </a:p>
        </p:txBody>
      </p:sp>
      <p:cxnSp>
        <p:nvCxnSpPr>
          <p:cNvPr id="28" name="꺾인 연결선 694">
            <a:extLst>
              <a:ext uri="{FF2B5EF4-FFF2-40B4-BE49-F238E27FC236}">
                <a16:creationId xmlns:a16="http://schemas.microsoft.com/office/drawing/2014/main" id="{727704E7-D404-C341-9CA5-F21F60A83713}"/>
              </a:ext>
            </a:extLst>
          </p:cNvPr>
          <p:cNvCxnSpPr>
            <a:cxnSpLocks/>
          </p:cNvCxnSpPr>
          <p:nvPr/>
        </p:nvCxnSpPr>
        <p:spPr>
          <a:xfrm rot="10800000" flipV="1">
            <a:off x="2360872" y="1586760"/>
            <a:ext cx="5485082" cy="1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모서리가 둥근 직사각형 103">
            <a:extLst>
              <a:ext uri="{FF2B5EF4-FFF2-40B4-BE49-F238E27FC236}">
                <a16:creationId xmlns:a16="http://schemas.microsoft.com/office/drawing/2014/main" id="{6B862CA9-08EE-4041-9E74-E787EB67A127}"/>
              </a:ext>
            </a:extLst>
          </p:cNvPr>
          <p:cNvSpPr/>
          <p:nvPr/>
        </p:nvSpPr>
        <p:spPr>
          <a:xfrm>
            <a:off x="3359452" y="1275272"/>
            <a:ext cx="2560982" cy="911577"/>
          </a:xfrm>
          <a:prstGeom prst="roundRect">
            <a:avLst>
              <a:gd name="adj" fmla="val 691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/>
            <a:endParaRPr lang="ko-KR" altLang="en-US" dirty="0"/>
          </a:p>
        </p:txBody>
      </p:sp>
      <p:sp>
        <p:nvSpPr>
          <p:cNvPr id="101" name="모서리가 둥근 직사각형 100">
            <a:extLst>
              <a:ext uri="{FF2B5EF4-FFF2-40B4-BE49-F238E27FC236}">
                <a16:creationId xmlns:a16="http://schemas.microsoft.com/office/drawing/2014/main" id="{2A09B28C-F77C-F649-A48A-201DC1B0B0C1}"/>
              </a:ext>
            </a:extLst>
          </p:cNvPr>
          <p:cNvSpPr/>
          <p:nvPr/>
        </p:nvSpPr>
        <p:spPr>
          <a:xfrm>
            <a:off x="242179" y="1275272"/>
            <a:ext cx="2560982" cy="1072721"/>
          </a:xfrm>
          <a:prstGeom prst="roundRect">
            <a:avLst>
              <a:gd name="adj" fmla="val 691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/>
            <a:endParaRPr lang="ko-KR" altLang="en-US" dirty="0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23C31306-4FFF-4091-B8A4-F871AFB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486220B-EE48-441A-BEE1-7E447193D81B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995553E1-E4B9-4935-91C0-1509943856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양자 기술 현황</a:t>
            </a:r>
            <a:r>
              <a:rPr lang="en-US" altLang="ko-KR" dirty="0"/>
              <a:t>(2/2)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433C8E4-0DB6-45BF-B79B-CC90F49FA5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02. </a:t>
            </a:r>
            <a:r>
              <a:rPr lang="ko-KR" altLang="en-US" dirty="0"/>
              <a:t>양자 기술 현황</a:t>
            </a:r>
          </a:p>
          <a:p>
            <a:endParaRPr lang="ko-KR" altLang="en-US" dirty="0"/>
          </a:p>
          <a:p>
            <a:endParaRPr lang="ko-KR" altLang="en-US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12E91C6-9257-45AE-B5C4-370440F2C5EA}"/>
              </a:ext>
            </a:extLst>
          </p:cNvPr>
          <p:cNvSpPr txBox="1"/>
          <p:nvPr/>
        </p:nvSpPr>
        <p:spPr>
          <a:xfrm>
            <a:off x="272159" y="5398971"/>
            <a:ext cx="4658327" cy="83958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latinLnBrk="0">
              <a:lnSpc>
                <a:spcPct val="110000"/>
              </a:lnSpc>
              <a:defRPr/>
            </a:pPr>
            <a:r>
              <a:rPr lang="en-US" altLang="ko-KR" sz="1000" kern="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※ QKD : Quantum Key Distribution, </a:t>
            </a:r>
            <a:r>
              <a:rPr lang="ko-KR" altLang="en-US" sz="1000" kern="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양자키분배기</a:t>
            </a:r>
            <a:endParaRPr lang="en-US" altLang="ko-KR" sz="1000" kern="0" dirty="0">
              <a:solidFill>
                <a:prstClr val="white">
                  <a:lumMod val="50000"/>
                </a:prstClr>
              </a:solidFill>
              <a:latin typeface="나눔스퀘어"/>
              <a:ea typeface="나눔스퀘어"/>
            </a:endParaRPr>
          </a:p>
          <a:p>
            <a:pPr latinLnBrk="0">
              <a:lnSpc>
                <a:spcPct val="110000"/>
              </a:lnSpc>
              <a:defRPr/>
            </a:pPr>
            <a:r>
              <a:rPr lang="en-US" altLang="ko-KR" sz="1000" kern="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     QRNG : Quantum Random Number Generator, </a:t>
            </a:r>
            <a:r>
              <a:rPr lang="ko-KR" altLang="en-US" sz="1000" kern="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양자난수생성기</a:t>
            </a:r>
            <a:endParaRPr lang="en-US" altLang="ko-KR" sz="1000" kern="0" dirty="0">
              <a:solidFill>
                <a:prstClr val="white">
                  <a:lumMod val="50000"/>
                </a:prstClr>
              </a:solidFill>
              <a:latin typeface="나눔스퀘어"/>
              <a:ea typeface="나눔스퀘어"/>
            </a:endParaRPr>
          </a:p>
          <a:p>
            <a:pPr latinLnBrk="0">
              <a:lnSpc>
                <a:spcPct val="110000"/>
              </a:lnSpc>
              <a:defRPr/>
            </a:pPr>
            <a:r>
              <a:rPr lang="en-US" altLang="ko-KR" sz="1000" kern="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     HE : Homomorphic Encryption, </a:t>
            </a:r>
            <a:r>
              <a:rPr lang="ko-KR" altLang="en-US" sz="1000" kern="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동형암호</a:t>
            </a:r>
            <a:endParaRPr lang="en-US" altLang="ko-KR" sz="1000" kern="0" dirty="0">
              <a:solidFill>
                <a:prstClr val="white">
                  <a:lumMod val="50000"/>
                </a:prstClr>
              </a:solidFill>
              <a:latin typeface="나눔스퀘어"/>
              <a:ea typeface="나눔스퀘어"/>
            </a:endParaRPr>
          </a:p>
          <a:p>
            <a:pPr latinLnBrk="0">
              <a:lnSpc>
                <a:spcPct val="110000"/>
              </a:lnSpc>
              <a:defRPr/>
            </a:pPr>
            <a:r>
              <a:rPr lang="en-US" altLang="ko-KR" sz="1000" kern="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     ZKP : Zero Knowledge Proof, </a:t>
            </a:r>
            <a:r>
              <a:rPr lang="ko-KR" altLang="en-US" sz="1000" kern="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영지식증명</a:t>
            </a:r>
            <a:endParaRPr lang="en-US" altLang="ko-KR" sz="1000" kern="0" dirty="0">
              <a:solidFill>
                <a:prstClr val="white">
                  <a:lumMod val="50000"/>
                </a:prstClr>
              </a:solidFill>
              <a:latin typeface="나눔스퀘어"/>
              <a:ea typeface="나눔스퀘어"/>
            </a:endParaRPr>
          </a:p>
          <a:p>
            <a:pPr latinLnBrk="0">
              <a:lnSpc>
                <a:spcPct val="110000"/>
              </a:lnSpc>
              <a:defRPr/>
            </a:pPr>
            <a:r>
              <a:rPr lang="en-US" altLang="ko-KR" sz="1000" kern="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     zk-STARKs : zero-knowledge Scalable Transparent ARguments of Knowledge</a:t>
            </a:r>
            <a:endParaRPr lang="ko-KR" altLang="en-US" sz="1000" kern="0" dirty="0">
              <a:solidFill>
                <a:prstClr val="white">
                  <a:lumMod val="50000"/>
                </a:prstClr>
              </a:solidFill>
              <a:latin typeface="나눔스퀘어"/>
              <a:ea typeface="나눔스퀘어"/>
            </a:endParaRPr>
          </a:p>
        </p:txBody>
      </p:sp>
      <p:sp>
        <p:nvSpPr>
          <p:cNvPr id="29" name="모서리가 둥근 직사각형 28">
            <a:extLst>
              <a:ext uri="{FF2B5EF4-FFF2-40B4-BE49-F238E27FC236}">
                <a16:creationId xmlns:a16="http://schemas.microsoft.com/office/drawing/2014/main" id="{AFBB80B2-F79A-0F4E-8A50-6243D6BB943B}"/>
              </a:ext>
            </a:extLst>
          </p:cNvPr>
          <p:cNvSpPr>
            <a:spLocks/>
          </p:cNvSpPr>
          <p:nvPr/>
        </p:nvSpPr>
        <p:spPr>
          <a:xfrm>
            <a:off x="309556" y="1330813"/>
            <a:ext cx="2442599" cy="432000"/>
          </a:xfrm>
          <a:prstGeom prst="roundRect">
            <a:avLst>
              <a:gd name="adj" fmla="val 1537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lvl="0" defTabSz="457200" latinLnBrk="0">
              <a:defRPr/>
            </a:pPr>
            <a:r>
              <a:rPr lang="ko-KR" altLang="en-US" sz="1200" kern="0" dirty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양자 암호</a:t>
            </a:r>
          </a:p>
        </p:txBody>
      </p:sp>
      <p:sp>
        <p:nvSpPr>
          <p:cNvPr id="37" name="모서리가 둥근 직사각형 36">
            <a:extLst>
              <a:ext uri="{FF2B5EF4-FFF2-40B4-BE49-F238E27FC236}">
                <a16:creationId xmlns:a16="http://schemas.microsoft.com/office/drawing/2014/main" id="{277B7BDB-92BE-FA4C-BF57-5108DA914951}"/>
              </a:ext>
            </a:extLst>
          </p:cNvPr>
          <p:cNvSpPr/>
          <p:nvPr/>
        </p:nvSpPr>
        <p:spPr>
          <a:xfrm>
            <a:off x="3420821" y="1332409"/>
            <a:ext cx="2442599" cy="432000"/>
          </a:xfrm>
          <a:prstGeom prst="roundRect">
            <a:avLst>
              <a:gd name="adj" fmla="val 15372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lvl="0" algn="ctr" defTabSz="457200" latinLnBrk="0">
              <a:defRPr/>
            </a:pPr>
            <a:r>
              <a:rPr lang="ko-KR" altLang="en-US" sz="1200" kern="0" dirty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양자암호통신 </a:t>
            </a:r>
            <a:endParaRPr lang="en-US" altLang="ko-KR" sz="1100" kern="0" dirty="0">
              <a:solidFill>
                <a:prstClr val="white"/>
              </a:solidFill>
              <a:latin typeface="NanumSquare" panose="020B0600000101010101" pitchFamily="34" charset="-127"/>
              <a:ea typeface="NanumSquare" panose="020B0600000101010101" pitchFamily="34" charset="-127"/>
            </a:endParaRPr>
          </a:p>
          <a:p>
            <a:pPr lvl="0" algn="ctr" defTabSz="457200" latinLnBrk="0">
              <a:defRPr/>
            </a:pPr>
            <a:r>
              <a:rPr lang="en-US" altLang="ko-KR" sz="1100" kern="0" dirty="0">
                <a:solidFill>
                  <a:prstClr val="white"/>
                </a:solidFill>
                <a:latin typeface="NanumSquare" panose="020B0600000101010101" pitchFamily="34" charset="-127"/>
                <a:ea typeface="NanumSquare" panose="020B0600000101010101" pitchFamily="34" charset="-127"/>
              </a:rPr>
              <a:t>(QKD/QRNG)</a:t>
            </a:r>
          </a:p>
        </p:txBody>
      </p:sp>
      <p:sp>
        <p:nvSpPr>
          <p:cNvPr id="38" name="모서리가 둥근 직사각형 37">
            <a:extLst>
              <a:ext uri="{FF2B5EF4-FFF2-40B4-BE49-F238E27FC236}">
                <a16:creationId xmlns:a16="http://schemas.microsoft.com/office/drawing/2014/main" id="{DE5BFD15-1E04-7947-B195-7660D5BE3D4A}"/>
              </a:ext>
            </a:extLst>
          </p:cNvPr>
          <p:cNvSpPr/>
          <p:nvPr/>
        </p:nvSpPr>
        <p:spPr>
          <a:xfrm>
            <a:off x="6568595" y="1332409"/>
            <a:ext cx="2560982" cy="432000"/>
          </a:xfrm>
          <a:prstGeom prst="roundRect">
            <a:avLst>
              <a:gd name="adj" fmla="val 15372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defTabSz="457200" latinLnBrk="0">
              <a:defRPr/>
            </a:pPr>
            <a:r>
              <a:rPr lang="en-US" altLang="ko-KR" sz="1200" kern="0" dirty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QKD</a:t>
            </a:r>
          </a:p>
          <a:p>
            <a:pPr algn="ctr" defTabSz="457200" latinLnBrk="0">
              <a:defRPr/>
            </a:pPr>
            <a:r>
              <a:rPr lang="en-US" altLang="ko-KR" sz="1100" kern="0" dirty="0">
                <a:solidFill>
                  <a:prstClr val="white"/>
                </a:solidFill>
                <a:latin typeface="NanumSquare" panose="020B0600000101010101" pitchFamily="34" charset="-127"/>
                <a:ea typeface="NanumSquare" panose="020B0600000101010101" pitchFamily="34" charset="-127"/>
              </a:rPr>
              <a:t>(Quantum Key</a:t>
            </a:r>
            <a:r>
              <a:rPr lang="ko-KR" altLang="en-US" sz="1100" kern="0" dirty="0">
                <a:solidFill>
                  <a:prstClr val="white"/>
                </a:solidFill>
                <a:latin typeface="NanumSquare" panose="020B0600000101010101" pitchFamily="34" charset="-127"/>
                <a:ea typeface="NanumSquare" panose="020B0600000101010101" pitchFamily="34" charset="-127"/>
              </a:rPr>
              <a:t> </a:t>
            </a:r>
            <a:r>
              <a:rPr lang="en-US" altLang="ko-KR" sz="1100" kern="0" dirty="0">
                <a:solidFill>
                  <a:prstClr val="white"/>
                </a:solidFill>
                <a:latin typeface="NanumSquare" panose="020B0600000101010101" pitchFamily="34" charset="-127"/>
                <a:ea typeface="NanumSquare" panose="020B0600000101010101" pitchFamily="34" charset="-127"/>
              </a:rPr>
              <a:t>Distribution)</a:t>
            </a:r>
            <a:endParaRPr lang="ko-KR" altLang="en-US" sz="1100" kern="0" dirty="0">
              <a:solidFill>
                <a:prstClr val="white"/>
              </a:solidFill>
              <a:latin typeface="NanumSquare" panose="020B0600000101010101" pitchFamily="34" charset="-127"/>
              <a:ea typeface="NanumSquare" panose="020B0600000101010101" pitchFamily="34" charset="-127"/>
            </a:endParaRPr>
          </a:p>
        </p:txBody>
      </p:sp>
      <p:sp>
        <p:nvSpPr>
          <p:cNvPr id="93" name="모서리가 둥근 직사각형 92">
            <a:extLst>
              <a:ext uri="{FF2B5EF4-FFF2-40B4-BE49-F238E27FC236}">
                <a16:creationId xmlns:a16="http://schemas.microsoft.com/office/drawing/2014/main" id="{768DDE13-F7C9-AE49-AB7A-EEBC9D313BAD}"/>
              </a:ext>
            </a:extLst>
          </p:cNvPr>
          <p:cNvSpPr/>
          <p:nvPr/>
        </p:nvSpPr>
        <p:spPr>
          <a:xfrm>
            <a:off x="6568595" y="2186849"/>
            <a:ext cx="2560982" cy="432000"/>
          </a:xfrm>
          <a:prstGeom prst="roundRect">
            <a:avLst>
              <a:gd name="adj" fmla="val 15372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defTabSz="457200" latinLnBrk="0">
              <a:defRPr/>
            </a:pPr>
            <a:r>
              <a:rPr lang="en-US" altLang="ko-KR" sz="1200" kern="0" dirty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QRNG</a:t>
            </a:r>
          </a:p>
          <a:p>
            <a:pPr lvl="0" algn="ctr" defTabSz="457200" latinLnBrk="0">
              <a:defRPr/>
            </a:pPr>
            <a:r>
              <a:rPr lang="en-US" altLang="ko-KR" sz="1100" kern="0" dirty="0">
                <a:solidFill>
                  <a:prstClr val="white"/>
                </a:solidFill>
                <a:latin typeface="NanumSquare" panose="020B0600000101010101" pitchFamily="34" charset="-127"/>
                <a:ea typeface="NanumSquare" panose="020B0600000101010101" pitchFamily="34" charset="-127"/>
              </a:rPr>
              <a:t>(Quantum Random Number Generator)</a:t>
            </a:r>
            <a:endParaRPr lang="ko-KR" altLang="en-US" sz="1100" kern="0" dirty="0">
              <a:solidFill>
                <a:prstClr val="white"/>
              </a:solidFill>
              <a:latin typeface="NanumSquare" panose="020B0600000101010101" pitchFamily="34" charset="-127"/>
              <a:ea typeface="NanumSquare" panose="020B0600000101010101" pitchFamily="34" charset="-127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E3F7D046-0517-A144-A832-C2FA9ADB6B2C}"/>
              </a:ext>
            </a:extLst>
          </p:cNvPr>
          <p:cNvSpPr txBox="1"/>
          <p:nvPr/>
        </p:nvSpPr>
        <p:spPr>
          <a:xfrm>
            <a:off x="364423" y="1854005"/>
            <a:ext cx="2316493" cy="3770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85725" indent="-85725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altLang="ko-KR" sz="1100" spc="-2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Arial" panose="020B0604020202020204" pitchFamily="34" charset="0"/>
              </a:rPr>
              <a:t>‘</a:t>
            </a:r>
            <a:r>
              <a:rPr lang="ko-KR" altLang="en-US" sz="1100" spc="-2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Arial" panose="020B0604020202020204" pitchFamily="34" charset="0"/>
              </a:rPr>
              <a:t>양자’를 활용한 암호</a:t>
            </a:r>
            <a:endParaRPr lang="en-US" altLang="ko-KR" sz="1100" spc="-2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Arial" panose="020B0604020202020204" pitchFamily="34" charset="0"/>
            </a:endParaRPr>
          </a:p>
          <a:p>
            <a:pPr marL="85725" indent="-85725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altLang="ko-KR" sz="1100" spc="-2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Arial" panose="020B0604020202020204" pitchFamily="34" charset="0"/>
              </a:rPr>
              <a:t>‘</a:t>
            </a:r>
            <a:r>
              <a:rPr lang="ko-KR" altLang="en-US" sz="1100" spc="-2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Arial" panose="020B0604020202020204" pitchFamily="34" charset="0"/>
              </a:rPr>
              <a:t>양자컴퓨터’에 대응 가능한 암호</a:t>
            </a:r>
          </a:p>
        </p:txBody>
      </p:sp>
      <p:sp>
        <p:nvSpPr>
          <p:cNvPr id="106" name="모서리가 둥근 직사각형 105">
            <a:extLst>
              <a:ext uri="{FF2B5EF4-FFF2-40B4-BE49-F238E27FC236}">
                <a16:creationId xmlns:a16="http://schemas.microsoft.com/office/drawing/2014/main" id="{AA3898DF-2D51-C64A-9648-2FCAC7D3F158}"/>
              </a:ext>
            </a:extLst>
          </p:cNvPr>
          <p:cNvSpPr/>
          <p:nvPr/>
        </p:nvSpPr>
        <p:spPr>
          <a:xfrm>
            <a:off x="3359452" y="2300508"/>
            <a:ext cx="2560982" cy="911577"/>
          </a:xfrm>
          <a:prstGeom prst="roundRect">
            <a:avLst>
              <a:gd name="adj" fmla="val 691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/>
            <a:endParaRPr lang="ko-KR" altLang="en-US" dirty="0"/>
          </a:p>
        </p:txBody>
      </p:sp>
      <p:sp>
        <p:nvSpPr>
          <p:cNvPr id="107" name="모서리가 둥근 직사각형 106">
            <a:extLst>
              <a:ext uri="{FF2B5EF4-FFF2-40B4-BE49-F238E27FC236}">
                <a16:creationId xmlns:a16="http://schemas.microsoft.com/office/drawing/2014/main" id="{70B41021-F355-AE4E-935E-4430969CF003}"/>
              </a:ext>
            </a:extLst>
          </p:cNvPr>
          <p:cNvSpPr/>
          <p:nvPr/>
        </p:nvSpPr>
        <p:spPr>
          <a:xfrm>
            <a:off x="3420821" y="2357645"/>
            <a:ext cx="2442599" cy="432000"/>
          </a:xfrm>
          <a:prstGeom prst="roundRect">
            <a:avLst>
              <a:gd name="adj" fmla="val 15372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lvl="0" algn="ctr" defTabSz="457200" latinLnBrk="0">
              <a:defRPr/>
            </a:pPr>
            <a:r>
              <a:rPr lang="ko-KR" altLang="en-US" sz="1200" kern="0" dirty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양자내성암호</a:t>
            </a:r>
            <a:r>
              <a:rPr lang="ko-KR" altLang="en-US" sz="1200" kern="0" dirty="0">
                <a:solidFill>
                  <a:prstClr val="white"/>
                </a:solidFill>
                <a:latin typeface="나눔스퀘어 Bold"/>
                <a:ea typeface="나눔스퀘어 Bold"/>
              </a:rPr>
              <a:t> </a:t>
            </a:r>
            <a:endParaRPr lang="en-US" altLang="ko-KR" sz="1200" kern="0" dirty="0">
              <a:solidFill>
                <a:prstClr val="white"/>
              </a:solidFill>
              <a:latin typeface="나눔스퀘어 Bold"/>
              <a:ea typeface="나눔스퀘어 Bold"/>
            </a:endParaRPr>
          </a:p>
          <a:p>
            <a:pPr lvl="0" algn="ctr" defTabSz="457200" latinLnBrk="0">
              <a:defRPr/>
            </a:pPr>
            <a:r>
              <a:rPr lang="en-US" altLang="ko-KR" sz="1100" kern="0" dirty="0">
                <a:solidFill>
                  <a:prstClr val="white"/>
                </a:solidFill>
                <a:latin typeface="NanumSquare" panose="020B0600000101010101" pitchFamily="34" charset="-127"/>
                <a:ea typeface="NanumSquare" panose="020B0600000101010101" pitchFamily="34" charset="-127"/>
              </a:rPr>
              <a:t>(PQC)</a:t>
            </a:r>
          </a:p>
        </p:txBody>
      </p:sp>
      <p:sp>
        <p:nvSpPr>
          <p:cNvPr id="108" name="모서리가 둥근 직사각형 107">
            <a:extLst>
              <a:ext uri="{FF2B5EF4-FFF2-40B4-BE49-F238E27FC236}">
                <a16:creationId xmlns:a16="http://schemas.microsoft.com/office/drawing/2014/main" id="{64495D0F-FCC4-BF46-91AA-F33BA821FB06}"/>
              </a:ext>
            </a:extLst>
          </p:cNvPr>
          <p:cNvSpPr/>
          <p:nvPr/>
        </p:nvSpPr>
        <p:spPr>
          <a:xfrm>
            <a:off x="3359452" y="3339599"/>
            <a:ext cx="2560982" cy="911577"/>
          </a:xfrm>
          <a:prstGeom prst="roundRect">
            <a:avLst>
              <a:gd name="adj" fmla="val 691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/>
            <a:endParaRPr lang="ko-KR" altLang="en-US" dirty="0"/>
          </a:p>
        </p:txBody>
      </p:sp>
      <p:sp>
        <p:nvSpPr>
          <p:cNvPr id="109" name="모서리가 둥근 직사각형 108">
            <a:extLst>
              <a:ext uri="{FF2B5EF4-FFF2-40B4-BE49-F238E27FC236}">
                <a16:creationId xmlns:a16="http://schemas.microsoft.com/office/drawing/2014/main" id="{681E8CD3-5928-624F-9987-BEA3F11420FF}"/>
              </a:ext>
            </a:extLst>
          </p:cNvPr>
          <p:cNvSpPr/>
          <p:nvPr/>
        </p:nvSpPr>
        <p:spPr>
          <a:xfrm>
            <a:off x="3420821" y="3396736"/>
            <a:ext cx="2442599" cy="432000"/>
          </a:xfrm>
          <a:prstGeom prst="roundRect">
            <a:avLst>
              <a:gd name="adj" fmla="val 15372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lvl="0" algn="ctr" defTabSz="457200" latinLnBrk="0">
              <a:defRPr/>
            </a:pPr>
            <a:r>
              <a:rPr lang="ko-KR" altLang="en-US" sz="1200" kern="0" dirty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동형암호</a:t>
            </a:r>
            <a:r>
              <a:rPr lang="ko-KR" altLang="en-US" sz="1200" kern="0" dirty="0">
                <a:solidFill>
                  <a:prstClr val="white"/>
                </a:solidFill>
                <a:latin typeface="나눔스퀘어 Bold"/>
                <a:ea typeface="나눔스퀘어 Bold"/>
              </a:rPr>
              <a:t> </a:t>
            </a:r>
            <a:endParaRPr lang="en-US" altLang="ko-KR" sz="1200" kern="0" dirty="0">
              <a:solidFill>
                <a:prstClr val="white"/>
              </a:solidFill>
              <a:latin typeface="나눔스퀘어 Bold"/>
              <a:ea typeface="나눔스퀘어 Bold"/>
            </a:endParaRPr>
          </a:p>
          <a:p>
            <a:pPr algn="ctr" defTabSz="457200" latinLnBrk="0">
              <a:defRPr/>
            </a:pPr>
            <a:r>
              <a:rPr lang="en-US" altLang="ko-KR" sz="1100" kern="0" dirty="0">
                <a:solidFill>
                  <a:prstClr val="white"/>
                </a:solidFill>
                <a:latin typeface="NanumSquare" panose="020B0600000101010101" pitchFamily="34" charset="-127"/>
                <a:ea typeface="NanumSquare" panose="020B0600000101010101" pitchFamily="34" charset="-127"/>
              </a:rPr>
              <a:t>(HE)</a:t>
            </a:r>
          </a:p>
        </p:txBody>
      </p:sp>
      <p:cxnSp>
        <p:nvCxnSpPr>
          <p:cNvPr id="113" name="꺾인 연결선 694">
            <a:extLst>
              <a:ext uri="{FF2B5EF4-FFF2-40B4-BE49-F238E27FC236}">
                <a16:creationId xmlns:a16="http://schemas.microsoft.com/office/drawing/2014/main" id="{C48A59BB-483B-8B4C-AAC7-7065F341D843}"/>
              </a:ext>
            </a:extLst>
          </p:cNvPr>
          <p:cNvCxnSpPr>
            <a:cxnSpLocks/>
          </p:cNvCxnSpPr>
          <p:nvPr/>
        </p:nvCxnSpPr>
        <p:spPr>
          <a:xfrm rot="16200000" flipH="1">
            <a:off x="1627631" y="3020275"/>
            <a:ext cx="3267216" cy="400183"/>
          </a:xfrm>
          <a:prstGeom prst="bentConnector3">
            <a:avLst>
              <a:gd name="adj1" fmla="val 100038"/>
            </a:avLst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꺾인 연결선 694">
            <a:extLst>
              <a:ext uri="{FF2B5EF4-FFF2-40B4-BE49-F238E27FC236}">
                <a16:creationId xmlns:a16="http://schemas.microsoft.com/office/drawing/2014/main" id="{639999B6-9CDF-5247-AC9F-03E8250D28C3}"/>
              </a:ext>
            </a:extLst>
          </p:cNvPr>
          <p:cNvCxnSpPr>
            <a:cxnSpLocks/>
            <a:endCxn id="93" idx="1"/>
          </p:cNvCxnSpPr>
          <p:nvPr/>
        </p:nvCxnSpPr>
        <p:spPr>
          <a:xfrm rot="16200000" flipH="1">
            <a:off x="6000495" y="1834749"/>
            <a:ext cx="816090" cy="320109"/>
          </a:xfrm>
          <a:prstGeom prst="bentConnector2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284B284E-F445-294B-8818-6A6EC795686A}"/>
              </a:ext>
            </a:extLst>
          </p:cNvPr>
          <p:cNvSpPr txBox="1"/>
          <p:nvPr/>
        </p:nvSpPr>
        <p:spPr>
          <a:xfrm>
            <a:off x="4362943" y="1884619"/>
            <a:ext cx="553998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defTabSz="457200" latinLnBrk="0">
              <a:defRPr/>
            </a:pPr>
            <a:r>
              <a:rPr lang="en-US" altLang="ko-KR" sz="1100" kern="0" spc="-30" dirty="0">
                <a:solidFill>
                  <a:prstClr val="black"/>
                </a:solidFill>
              </a:rPr>
              <a:t>H/W </a:t>
            </a:r>
            <a:r>
              <a:rPr lang="ko-KR" altLang="en-US" sz="1100" kern="0" spc="-30" dirty="0">
                <a:solidFill>
                  <a:prstClr val="black"/>
                </a:solidFill>
              </a:rPr>
              <a:t>장비</a:t>
            </a:r>
          </a:p>
        </p:txBody>
      </p:sp>
      <p:sp>
        <p:nvSpPr>
          <p:cNvPr id="110" name="모서리가 둥근 직사각형 109">
            <a:extLst>
              <a:ext uri="{FF2B5EF4-FFF2-40B4-BE49-F238E27FC236}">
                <a16:creationId xmlns:a16="http://schemas.microsoft.com/office/drawing/2014/main" id="{D12BB6EC-427C-8444-83E9-88A28C64AE29}"/>
              </a:ext>
            </a:extLst>
          </p:cNvPr>
          <p:cNvSpPr/>
          <p:nvPr/>
        </p:nvSpPr>
        <p:spPr>
          <a:xfrm>
            <a:off x="3359452" y="4364836"/>
            <a:ext cx="2560982" cy="911577"/>
          </a:xfrm>
          <a:prstGeom prst="roundRect">
            <a:avLst>
              <a:gd name="adj" fmla="val 6910"/>
            </a:avLst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/>
            <a:endParaRPr lang="ko-KR" altLang="en-US" dirty="0"/>
          </a:p>
        </p:txBody>
      </p:sp>
      <p:sp>
        <p:nvSpPr>
          <p:cNvPr id="111" name="모서리가 둥근 직사각형 110">
            <a:extLst>
              <a:ext uri="{FF2B5EF4-FFF2-40B4-BE49-F238E27FC236}">
                <a16:creationId xmlns:a16="http://schemas.microsoft.com/office/drawing/2014/main" id="{476DCBFA-10B6-2845-9CF0-DC478A6F585F}"/>
              </a:ext>
            </a:extLst>
          </p:cNvPr>
          <p:cNvSpPr/>
          <p:nvPr/>
        </p:nvSpPr>
        <p:spPr>
          <a:xfrm>
            <a:off x="3420821" y="4421973"/>
            <a:ext cx="2442599" cy="432000"/>
          </a:xfrm>
          <a:prstGeom prst="roundRect">
            <a:avLst>
              <a:gd name="adj" fmla="val 15372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6800" rIns="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defTabSz="457200" latinLnBrk="0">
              <a:defRPr/>
            </a:pPr>
            <a:r>
              <a:rPr lang="ko-KR" altLang="en-US" sz="1200" kern="0" dirty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영지식 증명 </a:t>
            </a:r>
            <a:r>
              <a:rPr lang="en-US" altLang="ko-KR" sz="1100" kern="0" dirty="0">
                <a:solidFill>
                  <a:prstClr val="white"/>
                </a:solidFill>
                <a:latin typeface="NanumSquare" panose="020B0600000101010101" pitchFamily="34" charset="-127"/>
                <a:ea typeface="NanumSquare" panose="020B0600000101010101" pitchFamily="34" charset="-127"/>
              </a:rPr>
              <a:t>(ZKP)</a:t>
            </a:r>
          </a:p>
          <a:p>
            <a:pPr algn="ctr" defTabSz="457200" latinLnBrk="0">
              <a:defRPr/>
            </a:pPr>
            <a:r>
              <a:rPr lang="ko-KR" altLang="en-US" sz="1200" kern="0" dirty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영지식 스타크 </a:t>
            </a:r>
            <a:r>
              <a:rPr lang="en-US" altLang="ko-KR" sz="1100" kern="0" dirty="0">
                <a:solidFill>
                  <a:prstClr val="white"/>
                </a:solidFill>
                <a:latin typeface="NanumSquare" panose="020B0600000101010101" pitchFamily="34" charset="-127"/>
                <a:ea typeface="NanumSquare" panose="020B0600000101010101" pitchFamily="34" charset="-127"/>
              </a:rPr>
              <a:t>(zk-STARKs)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F81854AD-940E-4347-908D-61FE298E14B0}"/>
              </a:ext>
            </a:extLst>
          </p:cNvPr>
          <p:cNvSpPr txBox="1"/>
          <p:nvPr/>
        </p:nvSpPr>
        <p:spPr>
          <a:xfrm>
            <a:off x="4244160" y="2904527"/>
            <a:ext cx="79156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defTabSz="457200" latinLnBrk="0">
              <a:defRPr/>
            </a:pPr>
            <a:r>
              <a:rPr lang="en-US" altLang="ko-KR" sz="1100" kern="0" spc="-30" dirty="0">
                <a:solidFill>
                  <a:prstClr val="black"/>
                </a:solidFill>
              </a:rPr>
              <a:t>S/W </a:t>
            </a:r>
            <a:r>
              <a:rPr lang="ko-KR" altLang="en-US" sz="1100" kern="0" spc="-30" dirty="0">
                <a:solidFill>
                  <a:prstClr val="black"/>
                </a:solidFill>
              </a:rPr>
              <a:t>알고리즘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1ABC5D22-E984-5C4E-95C7-715694860FF0}"/>
              </a:ext>
            </a:extLst>
          </p:cNvPr>
          <p:cNvSpPr txBox="1"/>
          <p:nvPr/>
        </p:nvSpPr>
        <p:spPr>
          <a:xfrm>
            <a:off x="3718940" y="4956066"/>
            <a:ext cx="1852933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defTabSz="457200" latinLnBrk="0">
              <a:defRPr/>
            </a:pPr>
            <a:r>
              <a:rPr lang="ko-KR" altLang="en-US" sz="1100" kern="0" spc="-30" dirty="0">
                <a:solidFill>
                  <a:prstClr val="black"/>
                </a:solidFill>
              </a:rPr>
              <a:t>개인정보보호 및 인증 </a:t>
            </a:r>
            <a:r>
              <a:rPr lang="en-US" altLang="ko-KR" sz="1100" kern="0" spc="-30" dirty="0">
                <a:solidFill>
                  <a:prstClr val="black"/>
                </a:solidFill>
              </a:rPr>
              <a:t>(</a:t>
            </a:r>
            <a:r>
              <a:rPr lang="ko-KR" altLang="en-US" sz="1100" kern="0" spc="-30" dirty="0">
                <a:solidFill>
                  <a:prstClr val="black"/>
                </a:solidFill>
              </a:rPr>
              <a:t>블록체인</a:t>
            </a:r>
            <a:r>
              <a:rPr lang="en-US" altLang="ko-KR" sz="1100" kern="0" spc="-30" dirty="0">
                <a:solidFill>
                  <a:prstClr val="black"/>
                </a:solidFill>
              </a:rPr>
              <a:t>)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D9020EA6-3A8E-C042-A3E6-BCFE9DCA9968}"/>
              </a:ext>
            </a:extLst>
          </p:cNvPr>
          <p:cNvSpPr txBox="1"/>
          <p:nvPr/>
        </p:nvSpPr>
        <p:spPr>
          <a:xfrm>
            <a:off x="3637778" y="3924945"/>
            <a:ext cx="2004325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defTabSz="457200" latinLnBrk="0">
              <a:defRPr/>
            </a:pPr>
            <a:r>
              <a:rPr lang="ko-KR" altLang="en-US" sz="1100" kern="0" spc="-30" dirty="0">
                <a:solidFill>
                  <a:prstClr val="black"/>
                </a:solidFill>
              </a:rPr>
              <a:t>복호화 없이 연산 </a:t>
            </a:r>
            <a:r>
              <a:rPr lang="en-US" altLang="ko-KR" sz="1100" kern="0" spc="-30" dirty="0">
                <a:solidFill>
                  <a:prstClr val="black"/>
                </a:solidFill>
              </a:rPr>
              <a:t>(</a:t>
            </a:r>
            <a:r>
              <a:rPr lang="ko-KR" altLang="en-US" sz="1100" kern="0" spc="-30" dirty="0">
                <a:solidFill>
                  <a:prstClr val="black"/>
                </a:solidFill>
              </a:rPr>
              <a:t>통계</a:t>
            </a:r>
            <a:r>
              <a:rPr lang="en-US" altLang="ko-KR" sz="1100" kern="0" spc="-30" dirty="0">
                <a:solidFill>
                  <a:prstClr val="black"/>
                </a:solidFill>
              </a:rPr>
              <a:t>, </a:t>
            </a:r>
            <a:r>
              <a:rPr lang="ko-KR" altLang="en-US" sz="1100" kern="0" spc="-30" dirty="0">
                <a:solidFill>
                  <a:prstClr val="black"/>
                </a:solidFill>
              </a:rPr>
              <a:t>검색</a:t>
            </a:r>
            <a:r>
              <a:rPr lang="en-US" altLang="ko-KR" sz="1100" kern="0" spc="-30" dirty="0">
                <a:solidFill>
                  <a:prstClr val="black"/>
                </a:solidFill>
              </a:rPr>
              <a:t>, ML)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29564867-C625-A04D-9D39-7E0A631F60D8}"/>
              </a:ext>
            </a:extLst>
          </p:cNvPr>
          <p:cNvSpPr txBox="1"/>
          <p:nvPr/>
        </p:nvSpPr>
        <p:spPr>
          <a:xfrm>
            <a:off x="8105966" y="4445733"/>
            <a:ext cx="601127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>
            <a:defPPr>
              <a:defRPr lang="ko-KR"/>
            </a:defPPr>
            <a:lvl1pPr algn="r">
              <a:defRPr sz="9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en-US" altLang="ko-KR" sz="800" dirty="0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  <a:ea typeface="나눔스퀘어"/>
                <a:cs typeface="Arial" panose="020B0604020202020204" pitchFamily="34" charset="0"/>
              </a:rPr>
              <a:t>QRNG</a:t>
            </a:r>
          </a:p>
          <a:p>
            <a:pPr algn="ctr"/>
            <a:r>
              <a:rPr lang="en-US" altLang="ko-KR" sz="800" dirty="0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  <a:ea typeface="나눔스퀘어"/>
                <a:cs typeface="Arial" panose="020B0604020202020204" pitchFamily="34" charset="0"/>
              </a:rPr>
              <a:t>(USB / PCI-E)</a:t>
            </a:r>
          </a:p>
        </p:txBody>
      </p:sp>
      <p:pic>
        <p:nvPicPr>
          <p:cNvPr id="132" name="그림 131">
            <a:extLst>
              <a:ext uri="{FF2B5EF4-FFF2-40B4-BE49-F238E27FC236}">
                <a16:creationId xmlns:a16="http://schemas.microsoft.com/office/drawing/2014/main" id="{11C9BBAE-A93C-9043-B54C-1CC3AFEAB5B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6506" y="4081071"/>
            <a:ext cx="262786" cy="270677"/>
          </a:xfrm>
          <a:prstGeom prst="rect">
            <a:avLst/>
          </a:prstGeom>
        </p:spPr>
      </p:pic>
      <p:pic>
        <p:nvPicPr>
          <p:cNvPr id="133" name="그림 132">
            <a:extLst>
              <a:ext uri="{FF2B5EF4-FFF2-40B4-BE49-F238E27FC236}">
                <a16:creationId xmlns:a16="http://schemas.microsoft.com/office/drawing/2014/main" id="{2864D629-414D-A64A-8651-58B7B17CC2F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7392" y="4068131"/>
            <a:ext cx="358335" cy="290127"/>
          </a:xfrm>
          <a:prstGeom prst="rect">
            <a:avLst/>
          </a:prstGeom>
        </p:spPr>
      </p:pic>
      <p:grpSp>
        <p:nvGrpSpPr>
          <p:cNvPr id="134" name="Group 4">
            <a:extLst>
              <a:ext uri="{FF2B5EF4-FFF2-40B4-BE49-F238E27FC236}">
                <a16:creationId xmlns:a16="http://schemas.microsoft.com/office/drawing/2014/main" id="{B7694779-2862-0849-9DE5-A6A607754B8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448414" y="4403164"/>
            <a:ext cx="172957" cy="238486"/>
            <a:chOff x="1777" y="1926"/>
            <a:chExt cx="161" cy="222"/>
          </a:xfrm>
        </p:grpSpPr>
        <p:sp>
          <p:nvSpPr>
            <p:cNvPr id="162" name="Freeform 5">
              <a:extLst>
                <a:ext uri="{FF2B5EF4-FFF2-40B4-BE49-F238E27FC236}">
                  <a16:creationId xmlns:a16="http://schemas.microsoft.com/office/drawing/2014/main" id="{8FD3C964-8013-0F4F-BAC7-D5F0C8491E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7" y="2005"/>
              <a:ext cx="161" cy="142"/>
            </a:xfrm>
            <a:custGeom>
              <a:avLst/>
              <a:gdLst>
                <a:gd name="T0" fmla="*/ 29 w 136"/>
                <a:gd name="T1" fmla="*/ 0 h 120"/>
                <a:gd name="T2" fmla="*/ 0 w 136"/>
                <a:gd name="T3" fmla="*/ 16 h 120"/>
                <a:gd name="T4" fmla="*/ 0 w 136"/>
                <a:gd name="T5" fmla="*/ 67 h 120"/>
                <a:gd name="T6" fmla="*/ 68 w 136"/>
                <a:gd name="T7" fmla="*/ 120 h 120"/>
                <a:gd name="T8" fmla="*/ 136 w 136"/>
                <a:gd name="T9" fmla="*/ 67 h 120"/>
                <a:gd name="T10" fmla="*/ 136 w 136"/>
                <a:gd name="T11" fmla="*/ 16 h 120"/>
                <a:gd name="T12" fmla="*/ 108 w 136"/>
                <a:gd name="T13" fmla="*/ 0 h 120"/>
                <a:gd name="T14" fmla="*/ 37 w 136"/>
                <a:gd name="T15" fmla="*/ 0 h 120"/>
                <a:gd name="T16" fmla="*/ 29 w 136"/>
                <a:gd name="T1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6" h="120">
                  <a:moveTo>
                    <a:pt x="29" y="0"/>
                  </a:moveTo>
                  <a:cubicBezTo>
                    <a:pt x="0" y="0"/>
                    <a:pt x="0" y="8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91"/>
                    <a:pt x="12" y="120"/>
                    <a:pt x="68" y="120"/>
                  </a:cubicBezTo>
                  <a:cubicBezTo>
                    <a:pt x="125" y="120"/>
                    <a:pt x="136" y="91"/>
                    <a:pt x="136" y="67"/>
                  </a:cubicBezTo>
                  <a:cubicBezTo>
                    <a:pt x="136" y="16"/>
                    <a:pt x="136" y="16"/>
                    <a:pt x="136" y="16"/>
                  </a:cubicBezTo>
                  <a:cubicBezTo>
                    <a:pt x="136" y="8"/>
                    <a:pt x="136" y="0"/>
                    <a:pt x="108" y="0"/>
                  </a:cubicBezTo>
                  <a:cubicBezTo>
                    <a:pt x="37" y="0"/>
                    <a:pt x="37" y="0"/>
                    <a:pt x="37" y="0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rgbClr val="012F75">
                <a:lumMod val="60000"/>
                <a:lumOff val="40000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163" name="Freeform 6">
              <a:extLst>
                <a:ext uri="{FF2B5EF4-FFF2-40B4-BE49-F238E27FC236}">
                  <a16:creationId xmlns:a16="http://schemas.microsoft.com/office/drawing/2014/main" id="{6213C4D2-9A06-954E-9565-B5168924A9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7" y="1926"/>
              <a:ext cx="161" cy="222"/>
            </a:xfrm>
            <a:custGeom>
              <a:avLst/>
              <a:gdLst>
                <a:gd name="T0" fmla="*/ 108 w 136"/>
                <a:gd name="T1" fmla="*/ 66 h 188"/>
                <a:gd name="T2" fmla="*/ 108 w 136"/>
                <a:gd name="T3" fmla="*/ 23 h 188"/>
                <a:gd name="T4" fmla="*/ 68 w 136"/>
                <a:gd name="T5" fmla="*/ 0 h 188"/>
                <a:gd name="T6" fmla="*/ 29 w 136"/>
                <a:gd name="T7" fmla="*/ 23 h 188"/>
                <a:gd name="T8" fmla="*/ 29 w 136"/>
                <a:gd name="T9" fmla="*/ 68 h 188"/>
                <a:gd name="T10" fmla="*/ 29 w 136"/>
                <a:gd name="T11" fmla="*/ 68 h 188"/>
                <a:gd name="T12" fmla="*/ 29 w 136"/>
                <a:gd name="T13" fmla="*/ 68 h 188"/>
                <a:gd name="T14" fmla="*/ 0 w 136"/>
                <a:gd name="T15" fmla="*/ 84 h 188"/>
                <a:gd name="T16" fmla="*/ 0 w 136"/>
                <a:gd name="T17" fmla="*/ 135 h 188"/>
                <a:gd name="T18" fmla="*/ 68 w 136"/>
                <a:gd name="T19" fmla="*/ 188 h 188"/>
                <a:gd name="T20" fmla="*/ 136 w 136"/>
                <a:gd name="T21" fmla="*/ 135 h 188"/>
                <a:gd name="T22" fmla="*/ 136 w 136"/>
                <a:gd name="T23" fmla="*/ 84 h 188"/>
                <a:gd name="T24" fmla="*/ 108 w 136"/>
                <a:gd name="T25" fmla="*/ 68 h 188"/>
                <a:gd name="T26" fmla="*/ 33 w 136"/>
                <a:gd name="T27" fmla="*/ 6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6" h="188">
                  <a:moveTo>
                    <a:pt x="108" y="66"/>
                  </a:moveTo>
                  <a:cubicBezTo>
                    <a:pt x="108" y="23"/>
                    <a:pt x="108" y="23"/>
                    <a:pt x="108" y="23"/>
                  </a:cubicBezTo>
                  <a:cubicBezTo>
                    <a:pt x="108" y="12"/>
                    <a:pt x="108" y="0"/>
                    <a:pt x="68" y="0"/>
                  </a:cubicBezTo>
                  <a:cubicBezTo>
                    <a:pt x="29" y="0"/>
                    <a:pt x="29" y="12"/>
                    <a:pt x="29" y="23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0" y="68"/>
                    <a:pt x="0" y="76"/>
                    <a:pt x="0" y="84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59"/>
                    <a:pt x="12" y="188"/>
                    <a:pt x="68" y="188"/>
                  </a:cubicBezTo>
                  <a:cubicBezTo>
                    <a:pt x="125" y="188"/>
                    <a:pt x="136" y="159"/>
                    <a:pt x="136" y="135"/>
                  </a:cubicBezTo>
                  <a:cubicBezTo>
                    <a:pt x="136" y="84"/>
                    <a:pt x="136" y="84"/>
                    <a:pt x="136" y="84"/>
                  </a:cubicBezTo>
                  <a:cubicBezTo>
                    <a:pt x="136" y="76"/>
                    <a:pt x="136" y="68"/>
                    <a:pt x="108" y="68"/>
                  </a:cubicBezTo>
                  <a:cubicBezTo>
                    <a:pt x="33" y="68"/>
                    <a:pt x="33" y="68"/>
                    <a:pt x="33" y="68"/>
                  </a:cubicBezTo>
                </a:path>
              </a:pathLst>
            </a:custGeom>
            <a:noFill/>
            <a:ln w="23813" cap="rnd">
              <a:solidFill>
                <a:srgbClr val="012F75">
                  <a:lumMod val="60000"/>
                  <a:lumOff val="40000"/>
                </a:srgb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164" name="Freeform 7">
              <a:extLst>
                <a:ext uri="{FF2B5EF4-FFF2-40B4-BE49-F238E27FC236}">
                  <a16:creationId xmlns:a16="http://schemas.microsoft.com/office/drawing/2014/main" id="{F25387BA-DB36-9E42-AAE3-101F39CAD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2031"/>
              <a:ext cx="68" cy="91"/>
            </a:xfrm>
            <a:custGeom>
              <a:avLst/>
              <a:gdLst>
                <a:gd name="T0" fmla="*/ 57 w 57"/>
                <a:gd name="T1" fmla="*/ 19 h 77"/>
                <a:gd name="T2" fmla="*/ 57 w 57"/>
                <a:gd name="T3" fmla="*/ 47 h 77"/>
                <a:gd name="T4" fmla="*/ 55 w 57"/>
                <a:gd name="T5" fmla="*/ 54 h 77"/>
                <a:gd name="T6" fmla="*/ 31 w 57"/>
                <a:gd name="T7" fmla="*/ 76 h 77"/>
                <a:gd name="T8" fmla="*/ 28 w 57"/>
                <a:gd name="T9" fmla="*/ 77 h 77"/>
                <a:gd name="T10" fmla="*/ 26 w 57"/>
                <a:gd name="T11" fmla="*/ 76 h 77"/>
                <a:gd name="T12" fmla="*/ 2 w 57"/>
                <a:gd name="T13" fmla="*/ 54 h 77"/>
                <a:gd name="T14" fmla="*/ 0 w 57"/>
                <a:gd name="T15" fmla="*/ 47 h 77"/>
                <a:gd name="T16" fmla="*/ 0 w 57"/>
                <a:gd name="T17" fmla="*/ 16 h 77"/>
                <a:gd name="T18" fmla="*/ 22 w 57"/>
                <a:gd name="T19" fmla="*/ 0 h 77"/>
                <a:gd name="T20" fmla="*/ 28 w 57"/>
                <a:gd name="T21" fmla="*/ 0 h 77"/>
                <a:gd name="T22" fmla="*/ 56 w 57"/>
                <a:gd name="T23" fmla="*/ 9 h 77"/>
                <a:gd name="T24" fmla="*/ 28 w 57"/>
                <a:gd name="T25" fmla="*/ 23 h 77"/>
                <a:gd name="T26" fmla="*/ 28 w 57"/>
                <a:gd name="T27" fmla="*/ 6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7" h="77">
                  <a:moveTo>
                    <a:pt x="57" y="19"/>
                  </a:moveTo>
                  <a:cubicBezTo>
                    <a:pt x="57" y="47"/>
                    <a:pt x="57" y="47"/>
                    <a:pt x="57" y="47"/>
                  </a:cubicBezTo>
                  <a:cubicBezTo>
                    <a:pt x="57" y="50"/>
                    <a:pt x="57" y="52"/>
                    <a:pt x="55" y="54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30" y="77"/>
                    <a:pt x="29" y="77"/>
                    <a:pt x="28" y="77"/>
                  </a:cubicBezTo>
                  <a:cubicBezTo>
                    <a:pt x="27" y="77"/>
                    <a:pt x="27" y="77"/>
                    <a:pt x="26" y="76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0" y="52"/>
                    <a:pt x="0" y="50"/>
                    <a:pt x="0" y="4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8"/>
                    <a:pt x="0" y="1"/>
                    <a:pt x="22" y="0"/>
                  </a:cubicBezTo>
                  <a:cubicBezTo>
                    <a:pt x="22" y="0"/>
                    <a:pt x="27" y="0"/>
                    <a:pt x="28" y="0"/>
                  </a:cubicBezTo>
                  <a:cubicBezTo>
                    <a:pt x="49" y="0"/>
                    <a:pt x="55" y="4"/>
                    <a:pt x="56" y="9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65"/>
                    <a:pt x="28" y="65"/>
                    <a:pt x="28" y="65"/>
                  </a:cubicBezTo>
                </a:path>
              </a:pathLst>
            </a:custGeom>
            <a:noFill/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</p:grpSp>
      <p:sp>
        <p:nvSpPr>
          <p:cNvPr id="135" name="TextBox 134">
            <a:extLst>
              <a:ext uri="{FF2B5EF4-FFF2-40B4-BE49-F238E27FC236}">
                <a16:creationId xmlns:a16="http://schemas.microsoft.com/office/drawing/2014/main" id="{9FD37C4D-B21D-2549-A14B-3BEA0BFAE178}"/>
              </a:ext>
            </a:extLst>
          </p:cNvPr>
          <p:cNvSpPr txBox="1"/>
          <p:nvPr/>
        </p:nvSpPr>
        <p:spPr>
          <a:xfrm>
            <a:off x="8719263" y="4891175"/>
            <a:ext cx="304571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>
            <a:defPPr>
              <a:defRPr lang="ko-KR"/>
            </a:defPPr>
            <a:lvl1pPr algn="r">
              <a:defRPr sz="9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ko-KR" altLang="en-US" sz="800" dirty="0"/>
              <a:t>양자 키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9DE8B672-5D0D-FA46-9A52-61B70B4253A2}"/>
              </a:ext>
            </a:extLst>
          </p:cNvPr>
          <p:cNvSpPr txBox="1"/>
          <p:nvPr/>
        </p:nvSpPr>
        <p:spPr>
          <a:xfrm>
            <a:off x="6792371" y="4168008"/>
            <a:ext cx="528991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r"/>
            <a:r>
              <a:rPr lang="en-US" sz="800" dirty="0">
                <a:solidFill>
                  <a:prstClr val="black">
                    <a:lumMod val="75000"/>
                    <a:lumOff val="25000"/>
                  </a:prstClr>
                </a:solidFill>
                <a:ea typeface="나눔스퀘어"/>
                <a:cs typeface="Arial" panose="020B0604020202020204" pitchFamily="34" charset="0"/>
              </a:rPr>
              <a:t>VPN Server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AE5E5FAA-8975-384B-BC3C-79056A9A9683}"/>
              </a:ext>
            </a:extLst>
          </p:cNvPr>
          <p:cNvSpPr txBox="1"/>
          <p:nvPr/>
        </p:nvSpPr>
        <p:spPr>
          <a:xfrm>
            <a:off x="6709347" y="4468317"/>
            <a:ext cx="68323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r"/>
            <a:r>
              <a:rPr lang="en-US" sz="8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VPN </a:t>
            </a:r>
            <a:r>
              <a:rPr lang="ko-KR" altLang="en-US" sz="8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통신 터널</a:t>
            </a:r>
          </a:p>
        </p:txBody>
      </p:sp>
      <p:pic>
        <p:nvPicPr>
          <p:cNvPr id="138" name="그림 137">
            <a:extLst>
              <a:ext uri="{FF2B5EF4-FFF2-40B4-BE49-F238E27FC236}">
                <a16:creationId xmlns:a16="http://schemas.microsoft.com/office/drawing/2014/main" id="{21A738B8-D04A-1544-A8D3-6E29A69546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1951" y="4688296"/>
            <a:ext cx="360952" cy="180476"/>
          </a:xfrm>
          <a:prstGeom prst="rect">
            <a:avLst/>
          </a:prstGeom>
        </p:spPr>
      </p:pic>
      <p:sp>
        <p:nvSpPr>
          <p:cNvPr id="139" name="Freeform 5">
            <a:extLst>
              <a:ext uri="{FF2B5EF4-FFF2-40B4-BE49-F238E27FC236}">
                <a16:creationId xmlns:a16="http://schemas.microsoft.com/office/drawing/2014/main" id="{B870467E-676C-E54F-B73C-8C2E9541266A}"/>
              </a:ext>
            </a:extLst>
          </p:cNvPr>
          <p:cNvSpPr>
            <a:spLocks/>
          </p:cNvSpPr>
          <p:nvPr/>
        </p:nvSpPr>
        <p:spPr bwMode="auto">
          <a:xfrm>
            <a:off x="8084354" y="3989589"/>
            <a:ext cx="532601" cy="437148"/>
          </a:xfrm>
          <a:custGeom>
            <a:avLst/>
            <a:gdLst>
              <a:gd name="T0" fmla="*/ 190 w 322"/>
              <a:gd name="T1" fmla="*/ 0 h 264"/>
              <a:gd name="T2" fmla="*/ 60 w 322"/>
              <a:gd name="T3" fmla="*/ 112 h 264"/>
              <a:gd name="T4" fmla="*/ 0 w 322"/>
              <a:gd name="T5" fmla="*/ 132 h 264"/>
              <a:gd name="T6" fmla="*/ 60 w 322"/>
              <a:gd name="T7" fmla="*/ 152 h 264"/>
              <a:gd name="T8" fmla="*/ 190 w 322"/>
              <a:gd name="T9" fmla="*/ 264 h 264"/>
              <a:gd name="T10" fmla="*/ 322 w 322"/>
              <a:gd name="T11" fmla="*/ 132 h 264"/>
              <a:gd name="T12" fmla="*/ 190 w 322"/>
              <a:gd name="T13" fmla="*/ 0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2" h="264">
                <a:moveTo>
                  <a:pt x="190" y="0"/>
                </a:moveTo>
                <a:cubicBezTo>
                  <a:pt x="124" y="0"/>
                  <a:pt x="69" y="49"/>
                  <a:pt x="60" y="112"/>
                </a:cubicBezTo>
                <a:cubicBezTo>
                  <a:pt x="0" y="132"/>
                  <a:pt x="0" y="132"/>
                  <a:pt x="0" y="132"/>
                </a:cubicBezTo>
                <a:cubicBezTo>
                  <a:pt x="60" y="152"/>
                  <a:pt x="60" y="152"/>
                  <a:pt x="60" y="152"/>
                </a:cubicBezTo>
                <a:cubicBezTo>
                  <a:pt x="69" y="216"/>
                  <a:pt x="124" y="264"/>
                  <a:pt x="190" y="264"/>
                </a:cubicBezTo>
                <a:cubicBezTo>
                  <a:pt x="263" y="264"/>
                  <a:pt x="322" y="205"/>
                  <a:pt x="322" y="132"/>
                </a:cubicBezTo>
                <a:cubicBezTo>
                  <a:pt x="322" y="59"/>
                  <a:pt x="263" y="0"/>
                  <a:pt x="190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38100" sx="101000" sy="101000" algn="ctr" rotWithShape="0">
              <a:prstClr val="black">
                <a:alpha val="15000"/>
              </a:prstClr>
            </a:outerShdw>
          </a:effectLst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/>
            <a:endParaRPr lang="ko-KR" altLang="en-US" sz="1100" kern="0" spc="-30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pic>
        <p:nvPicPr>
          <p:cNvPr id="140" name="그림 139">
            <a:extLst>
              <a:ext uri="{FF2B5EF4-FFF2-40B4-BE49-F238E27FC236}">
                <a16:creationId xmlns:a16="http://schemas.microsoft.com/office/drawing/2014/main" id="{1E192101-CC1A-3F4E-9469-E114D72589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7385" y="4081071"/>
            <a:ext cx="222117" cy="243612"/>
          </a:xfrm>
          <a:prstGeom prst="rect">
            <a:avLst/>
          </a:prstGeom>
        </p:spPr>
      </p:pic>
      <p:sp>
        <p:nvSpPr>
          <p:cNvPr id="141" name="TextBox 140">
            <a:extLst>
              <a:ext uri="{FF2B5EF4-FFF2-40B4-BE49-F238E27FC236}">
                <a16:creationId xmlns:a16="http://schemas.microsoft.com/office/drawing/2014/main" id="{4F6DA1B2-FAC7-F74D-B8B6-DD6F2B5A038C}"/>
              </a:ext>
            </a:extLst>
          </p:cNvPr>
          <p:cNvSpPr txBox="1"/>
          <p:nvPr/>
        </p:nvSpPr>
        <p:spPr>
          <a:xfrm>
            <a:off x="7500334" y="5439631"/>
            <a:ext cx="49051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r"/>
            <a:r>
              <a:rPr lang="en-US" sz="800" dirty="0">
                <a:solidFill>
                  <a:prstClr val="black">
                    <a:lumMod val="75000"/>
                    <a:lumOff val="25000"/>
                  </a:prstClr>
                </a:solidFill>
                <a:ea typeface="나눔스퀘어"/>
                <a:cs typeface="Arial" panose="020B0604020202020204" pitchFamily="34" charset="0"/>
              </a:rPr>
              <a:t>VPN Client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FE0098D8-2E27-E649-A8C0-8BABFFC89ED5}"/>
              </a:ext>
            </a:extLst>
          </p:cNvPr>
          <p:cNvSpPr txBox="1"/>
          <p:nvPr/>
        </p:nvSpPr>
        <p:spPr>
          <a:xfrm>
            <a:off x="6715095" y="5444989"/>
            <a:ext cx="49051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r"/>
            <a:r>
              <a:rPr lang="en-US" sz="800" dirty="0">
                <a:solidFill>
                  <a:prstClr val="black">
                    <a:lumMod val="75000"/>
                    <a:lumOff val="25000"/>
                  </a:prstClr>
                </a:solidFill>
                <a:ea typeface="나눔스퀘어"/>
                <a:cs typeface="Arial" panose="020B0604020202020204" pitchFamily="34" charset="0"/>
              </a:rPr>
              <a:t>VPN Client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5794CCD0-AE15-9B47-B063-6922D99A8F34}"/>
              </a:ext>
            </a:extLst>
          </p:cNvPr>
          <p:cNvSpPr txBox="1"/>
          <p:nvPr/>
        </p:nvSpPr>
        <p:spPr>
          <a:xfrm>
            <a:off x="8294231" y="5439631"/>
            <a:ext cx="49051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r"/>
            <a:r>
              <a:rPr lang="en-US" sz="800" dirty="0">
                <a:solidFill>
                  <a:prstClr val="black">
                    <a:lumMod val="75000"/>
                    <a:lumOff val="25000"/>
                  </a:prstClr>
                </a:solidFill>
                <a:ea typeface="나눔스퀘어"/>
                <a:cs typeface="Arial" panose="020B0604020202020204" pitchFamily="34" charset="0"/>
              </a:rPr>
              <a:t>VPN Client</a:t>
            </a:r>
          </a:p>
        </p:txBody>
      </p:sp>
      <p:pic>
        <p:nvPicPr>
          <p:cNvPr id="144" name="그림 143">
            <a:extLst>
              <a:ext uri="{FF2B5EF4-FFF2-40B4-BE49-F238E27FC236}">
                <a16:creationId xmlns:a16="http://schemas.microsoft.com/office/drawing/2014/main" id="{39E09E56-E97A-7B4B-B77B-6F4D62AC43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9816" y="3415537"/>
            <a:ext cx="563767" cy="324004"/>
          </a:xfrm>
          <a:prstGeom prst="rect">
            <a:avLst/>
          </a:prstGeom>
        </p:spPr>
      </p:pic>
      <p:pic>
        <p:nvPicPr>
          <p:cNvPr id="145" name="그림 144">
            <a:extLst>
              <a:ext uri="{FF2B5EF4-FFF2-40B4-BE49-F238E27FC236}">
                <a16:creationId xmlns:a16="http://schemas.microsoft.com/office/drawing/2014/main" id="{BAD02D90-9D2A-A34F-A1CC-D75DA4B619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50758" y="3356069"/>
            <a:ext cx="559394" cy="406832"/>
          </a:xfrm>
          <a:prstGeom prst="rect">
            <a:avLst/>
          </a:prstGeom>
        </p:spPr>
      </p:pic>
      <p:pic>
        <p:nvPicPr>
          <p:cNvPr id="146" name="그림 145">
            <a:extLst>
              <a:ext uri="{FF2B5EF4-FFF2-40B4-BE49-F238E27FC236}">
                <a16:creationId xmlns:a16="http://schemas.microsoft.com/office/drawing/2014/main" id="{FD69D948-A648-6840-89CC-783604DC5B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24953" y="3369105"/>
            <a:ext cx="429077" cy="384907"/>
          </a:xfrm>
          <a:prstGeom prst="rect">
            <a:avLst/>
          </a:prstGeom>
        </p:spPr>
      </p:pic>
      <p:grpSp>
        <p:nvGrpSpPr>
          <p:cNvPr id="147" name="그룹 146">
            <a:extLst>
              <a:ext uri="{FF2B5EF4-FFF2-40B4-BE49-F238E27FC236}">
                <a16:creationId xmlns:a16="http://schemas.microsoft.com/office/drawing/2014/main" id="{98EC9832-0203-6249-A0F2-F572B74BB866}"/>
              </a:ext>
            </a:extLst>
          </p:cNvPr>
          <p:cNvGrpSpPr/>
          <p:nvPr/>
        </p:nvGrpSpPr>
        <p:grpSpPr>
          <a:xfrm>
            <a:off x="6951178" y="3782212"/>
            <a:ext cx="1588832" cy="345619"/>
            <a:chOff x="1098840" y="2239948"/>
            <a:chExt cx="2446726" cy="532237"/>
          </a:xfrm>
        </p:grpSpPr>
        <p:cxnSp>
          <p:nvCxnSpPr>
            <p:cNvPr id="160" name="꺾인 연결선 191">
              <a:extLst>
                <a:ext uri="{FF2B5EF4-FFF2-40B4-BE49-F238E27FC236}">
                  <a16:creationId xmlns:a16="http://schemas.microsoft.com/office/drawing/2014/main" id="{3A8006E2-6B33-F441-8CCB-7F5ECD0B95E5}"/>
                </a:ext>
              </a:extLst>
            </p:cNvPr>
            <p:cNvCxnSpPr/>
            <p:nvPr/>
          </p:nvCxnSpPr>
          <p:spPr>
            <a:xfrm rot="16200000" flipH="1">
              <a:off x="2315424" y="1065207"/>
              <a:ext cx="13558" cy="2446726"/>
            </a:xfrm>
            <a:prstGeom prst="bentConnector3">
              <a:avLst>
                <a:gd name="adj1" fmla="val 1786089"/>
              </a:avLst>
            </a:prstGeom>
            <a:noFill/>
            <a:ln w="1905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161" name="직선 연결선 192">
              <a:extLst>
                <a:ext uri="{FF2B5EF4-FFF2-40B4-BE49-F238E27FC236}">
                  <a16:creationId xmlns:a16="http://schemas.microsoft.com/office/drawing/2014/main" id="{3D7E6E95-AD12-9549-94A1-9B28846C5709}"/>
                </a:ext>
              </a:extLst>
            </p:cNvPr>
            <p:cNvCxnSpPr/>
            <p:nvPr/>
          </p:nvCxnSpPr>
          <p:spPr>
            <a:xfrm>
              <a:off x="2309992" y="2239948"/>
              <a:ext cx="0" cy="532237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</a:ln>
            <a:effectLst/>
          </p:spPr>
        </p:cxnSp>
      </p:grpSp>
      <p:sp>
        <p:nvSpPr>
          <p:cNvPr id="148" name="TextBox 147">
            <a:extLst>
              <a:ext uri="{FF2B5EF4-FFF2-40B4-BE49-F238E27FC236}">
                <a16:creationId xmlns:a16="http://schemas.microsoft.com/office/drawing/2014/main" id="{8B75DA47-5119-6C43-9815-D03537CB2289}"/>
              </a:ext>
            </a:extLst>
          </p:cNvPr>
          <p:cNvSpPr txBox="1"/>
          <p:nvPr/>
        </p:nvSpPr>
        <p:spPr>
          <a:xfrm>
            <a:off x="8797498" y="5174900"/>
            <a:ext cx="34304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r"/>
            <a:r>
              <a:rPr lang="en-US" sz="800" dirty="0">
                <a:solidFill>
                  <a:prstClr val="black">
                    <a:lumMod val="75000"/>
                    <a:lumOff val="25000"/>
                  </a:prstClr>
                </a:solidFill>
                <a:ea typeface="나눔스퀘어"/>
                <a:cs typeface="Arial" panose="020B0604020202020204" pitchFamily="34" charset="0"/>
              </a:rPr>
              <a:t>LTE/5G</a:t>
            </a:r>
          </a:p>
        </p:txBody>
      </p:sp>
      <p:pic>
        <p:nvPicPr>
          <p:cNvPr id="149" name="그림 148">
            <a:extLst>
              <a:ext uri="{FF2B5EF4-FFF2-40B4-BE49-F238E27FC236}">
                <a16:creationId xmlns:a16="http://schemas.microsoft.com/office/drawing/2014/main" id="{18CA4ED3-CFC7-0E46-AD87-1B6C275398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44253" y="5098770"/>
            <a:ext cx="390476" cy="289899"/>
          </a:xfrm>
          <a:prstGeom prst="rect">
            <a:avLst/>
          </a:prstGeom>
        </p:spPr>
      </p:pic>
      <p:grpSp>
        <p:nvGrpSpPr>
          <p:cNvPr id="150" name="그룹 149">
            <a:extLst>
              <a:ext uri="{FF2B5EF4-FFF2-40B4-BE49-F238E27FC236}">
                <a16:creationId xmlns:a16="http://schemas.microsoft.com/office/drawing/2014/main" id="{5A423C0E-89CD-CD4E-8085-D8C5CAAD76B2}"/>
              </a:ext>
            </a:extLst>
          </p:cNvPr>
          <p:cNvGrpSpPr/>
          <p:nvPr/>
        </p:nvGrpSpPr>
        <p:grpSpPr>
          <a:xfrm rot="10800000">
            <a:off x="6951178" y="4297396"/>
            <a:ext cx="1582649" cy="796017"/>
            <a:chOff x="1089314" y="2274288"/>
            <a:chExt cx="2437203" cy="1225827"/>
          </a:xfrm>
        </p:grpSpPr>
        <p:cxnSp>
          <p:nvCxnSpPr>
            <p:cNvPr id="158" name="꺾인 연결선 188">
              <a:extLst>
                <a:ext uri="{FF2B5EF4-FFF2-40B4-BE49-F238E27FC236}">
                  <a16:creationId xmlns:a16="http://schemas.microsoft.com/office/drawing/2014/main" id="{056C7ECD-7718-1A47-865C-9E48E08F7AAE}"/>
                </a:ext>
              </a:extLst>
            </p:cNvPr>
            <p:cNvCxnSpPr/>
            <p:nvPr/>
          </p:nvCxnSpPr>
          <p:spPr>
            <a:xfrm rot="5400000" flipH="1" flipV="1">
              <a:off x="2251020" y="1125192"/>
              <a:ext cx="113791" cy="2437203"/>
            </a:xfrm>
            <a:prstGeom prst="bentConnector3">
              <a:avLst>
                <a:gd name="adj1" fmla="val -209350"/>
              </a:avLst>
            </a:prstGeom>
            <a:noFill/>
            <a:ln w="114300" cap="flat" cmpd="sng" algn="ctr">
              <a:solidFill>
                <a:schemeClr val="accent3"/>
              </a:solidFill>
              <a:prstDash val="solid"/>
              <a:miter lim="800000"/>
            </a:ln>
            <a:effectLst/>
          </p:spPr>
        </p:cxnSp>
        <p:cxnSp>
          <p:nvCxnSpPr>
            <p:cNvPr id="159" name="직선 연결선 189">
              <a:extLst>
                <a:ext uri="{FF2B5EF4-FFF2-40B4-BE49-F238E27FC236}">
                  <a16:creationId xmlns:a16="http://schemas.microsoft.com/office/drawing/2014/main" id="{BEE9D1A2-4B3B-B948-B531-0809F8225673}"/>
                </a:ext>
              </a:extLst>
            </p:cNvPr>
            <p:cNvCxnSpPr/>
            <p:nvPr/>
          </p:nvCxnSpPr>
          <p:spPr>
            <a:xfrm rot="10800000" flipV="1">
              <a:off x="2307783" y="2274288"/>
              <a:ext cx="2209" cy="1225827"/>
            </a:xfrm>
            <a:prstGeom prst="line">
              <a:avLst/>
            </a:prstGeom>
            <a:noFill/>
            <a:ln w="114300" cap="flat" cmpd="sng" algn="ctr">
              <a:solidFill>
                <a:schemeClr val="accent3"/>
              </a:solidFill>
              <a:prstDash val="solid"/>
              <a:miter lim="800000"/>
            </a:ln>
            <a:effectLst/>
          </p:spPr>
        </p:cxnSp>
      </p:grpSp>
      <p:grpSp>
        <p:nvGrpSpPr>
          <p:cNvPr id="151" name="그룹 150">
            <a:extLst>
              <a:ext uri="{FF2B5EF4-FFF2-40B4-BE49-F238E27FC236}">
                <a16:creationId xmlns:a16="http://schemas.microsoft.com/office/drawing/2014/main" id="{73125D8D-84C3-D74D-987E-C6384CE95492}"/>
              </a:ext>
            </a:extLst>
          </p:cNvPr>
          <p:cNvGrpSpPr/>
          <p:nvPr/>
        </p:nvGrpSpPr>
        <p:grpSpPr>
          <a:xfrm rot="10800000">
            <a:off x="6951178" y="4298072"/>
            <a:ext cx="1582649" cy="796017"/>
            <a:chOff x="1089314" y="2274288"/>
            <a:chExt cx="2437203" cy="1225827"/>
          </a:xfrm>
        </p:grpSpPr>
        <p:cxnSp>
          <p:nvCxnSpPr>
            <p:cNvPr id="156" name="꺾인 연결선 188">
              <a:extLst>
                <a:ext uri="{FF2B5EF4-FFF2-40B4-BE49-F238E27FC236}">
                  <a16:creationId xmlns:a16="http://schemas.microsoft.com/office/drawing/2014/main" id="{8CC56705-CDC9-0346-9360-16007DEFF31B}"/>
                </a:ext>
              </a:extLst>
            </p:cNvPr>
            <p:cNvCxnSpPr/>
            <p:nvPr/>
          </p:nvCxnSpPr>
          <p:spPr>
            <a:xfrm rot="5400000" flipH="1" flipV="1">
              <a:off x="2251020" y="1125192"/>
              <a:ext cx="113791" cy="2437203"/>
            </a:xfrm>
            <a:prstGeom prst="bentConnector3">
              <a:avLst>
                <a:gd name="adj1" fmla="val -209350"/>
              </a:avLst>
            </a:prstGeom>
            <a:noFill/>
            <a:ln w="5080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157" name="직선 연결선 189">
              <a:extLst>
                <a:ext uri="{FF2B5EF4-FFF2-40B4-BE49-F238E27FC236}">
                  <a16:creationId xmlns:a16="http://schemas.microsoft.com/office/drawing/2014/main" id="{2EB853FB-59D1-1C49-A464-2AE24D2D8DAB}"/>
                </a:ext>
              </a:extLst>
            </p:cNvPr>
            <p:cNvCxnSpPr/>
            <p:nvPr/>
          </p:nvCxnSpPr>
          <p:spPr>
            <a:xfrm rot="10800000" flipV="1">
              <a:off x="2307783" y="2274288"/>
              <a:ext cx="2209" cy="1225827"/>
            </a:xfrm>
            <a:prstGeom prst="line">
              <a:avLst/>
            </a:prstGeom>
            <a:noFill/>
            <a:ln w="5080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</p:grpSp>
      <p:pic>
        <p:nvPicPr>
          <p:cNvPr id="152" name="그림 151">
            <a:extLst>
              <a:ext uri="{FF2B5EF4-FFF2-40B4-BE49-F238E27FC236}">
                <a16:creationId xmlns:a16="http://schemas.microsoft.com/office/drawing/2014/main" id="{7D2C9FA3-DAEA-0548-983A-A49879EF70D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4997" y="5013828"/>
            <a:ext cx="367446" cy="367446"/>
          </a:xfrm>
          <a:prstGeom prst="rect">
            <a:avLst/>
          </a:prstGeom>
        </p:spPr>
      </p:pic>
      <p:pic>
        <p:nvPicPr>
          <p:cNvPr id="153" name="그림 152">
            <a:extLst>
              <a:ext uri="{FF2B5EF4-FFF2-40B4-BE49-F238E27FC236}">
                <a16:creationId xmlns:a16="http://schemas.microsoft.com/office/drawing/2014/main" id="{8404BC80-ADE8-254B-9141-D0E585FC8F4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94729" y="5003513"/>
            <a:ext cx="273134" cy="204851"/>
          </a:xfrm>
          <a:prstGeom prst="rect">
            <a:avLst/>
          </a:prstGeom>
        </p:spPr>
      </p:pic>
      <p:pic>
        <p:nvPicPr>
          <p:cNvPr id="154" name="그림 153">
            <a:extLst>
              <a:ext uri="{FF2B5EF4-FFF2-40B4-BE49-F238E27FC236}">
                <a16:creationId xmlns:a16="http://schemas.microsoft.com/office/drawing/2014/main" id="{02B6C295-B311-0045-9A5F-827F5CF0D06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87034" y="5020121"/>
            <a:ext cx="480728" cy="360546"/>
          </a:xfrm>
          <a:prstGeom prst="rect">
            <a:avLst/>
          </a:prstGeom>
        </p:spPr>
      </p:pic>
      <p:pic>
        <p:nvPicPr>
          <p:cNvPr id="155" name="그림 154">
            <a:extLst>
              <a:ext uri="{FF2B5EF4-FFF2-40B4-BE49-F238E27FC236}">
                <a16:creationId xmlns:a16="http://schemas.microsoft.com/office/drawing/2014/main" id="{26148B4B-E49D-A746-81A7-7B12E6D39B9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64707" y="4126943"/>
            <a:ext cx="731867" cy="17783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DADABCD2-3BB2-FB40-B987-A82ABEF1F87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4048" y="1387568"/>
            <a:ext cx="225737" cy="3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732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AB2D7AAF-20AE-4E76-BF97-3275D8BA4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486220B-EE48-441A-BEE1-7E447193D81B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93F969E2-4B7F-4C15-912D-715FAAC959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QKD vs. QRNG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07F35AB-A713-46B8-B378-9F37C279B4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02. </a:t>
            </a:r>
            <a:r>
              <a:rPr lang="ko-KR" altLang="en-US" dirty="0"/>
              <a:t>양자 기술 현황</a:t>
            </a:r>
          </a:p>
          <a:p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D739CEAA-E11B-4219-901C-6FFEA97CFB36}"/>
              </a:ext>
            </a:extLst>
          </p:cNvPr>
          <p:cNvGrpSpPr/>
          <p:nvPr/>
        </p:nvGrpSpPr>
        <p:grpSpPr>
          <a:xfrm>
            <a:off x="167780" y="1293070"/>
            <a:ext cx="9597005" cy="5106272"/>
            <a:chOff x="328520" y="1159982"/>
            <a:chExt cx="11534958" cy="5106272"/>
          </a:xfrm>
        </p:grpSpPr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AE299C75-9F29-4BE4-AE7A-F3B6C0ED433A}"/>
                </a:ext>
              </a:extLst>
            </p:cNvPr>
            <p:cNvSpPr/>
            <p:nvPr/>
          </p:nvSpPr>
          <p:spPr>
            <a:xfrm>
              <a:off x="328520" y="4241196"/>
              <a:ext cx="11522075" cy="2022587"/>
            </a:xfrm>
            <a:prstGeom prst="rect">
              <a:avLst/>
            </a:prstGeom>
            <a:solidFill>
              <a:sysClr val="window" lastClr="FFFFFF">
                <a:lumMod val="95000"/>
                <a:alpha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"/>
                <a:ea typeface="나눔스퀘어"/>
              </a:endParaRP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59B9282C-1DEA-45D1-A1FD-DFB61220CE00}"/>
                </a:ext>
              </a:extLst>
            </p:cNvPr>
            <p:cNvGrpSpPr/>
            <p:nvPr/>
          </p:nvGrpSpPr>
          <p:grpSpPr>
            <a:xfrm>
              <a:off x="328521" y="1159982"/>
              <a:ext cx="11534957" cy="5106272"/>
              <a:chOff x="334962" y="952162"/>
              <a:chExt cx="11534957" cy="5106272"/>
            </a:xfrm>
          </p:grpSpPr>
          <p:sp>
            <p:nvSpPr>
              <p:cNvPr id="9" name="직사각형 8">
                <a:extLst>
                  <a:ext uri="{FF2B5EF4-FFF2-40B4-BE49-F238E27FC236}">
                    <a16:creationId xmlns:a16="http://schemas.microsoft.com/office/drawing/2014/main" id="{E02C8E1A-4A50-4C51-8E33-5241A4CC2859}"/>
                  </a:ext>
                </a:extLst>
              </p:cNvPr>
              <p:cNvSpPr/>
              <p:nvPr/>
            </p:nvSpPr>
            <p:spPr>
              <a:xfrm>
                <a:off x="334962" y="2918453"/>
                <a:ext cx="11522075" cy="551530"/>
              </a:xfrm>
              <a:prstGeom prst="rect">
                <a:avLst/>
              </a:prstGeom>
              <a:solidFill>
                <a:sysClr val="window" lastClr="FFFFFF">
                  <a:lumMod val="95000"/>
                  <a:alpha val="50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스퀘어"/>
                  <a:ea typeface="나눔스퀘어"/>
                </a:endParaRPr>
              </a:p>
            </p:txBody>
          </p:sp>
          <p:sp>
            <p:nvSpPr>
              <p:cNvPr id="10" name="직사각형 9">
                <a:extLst>
                  <a:ext uri="{FF2B5EF4-FFF2-40B4-BE49-F238E27FC236}">
                    <a16:creationId xmlns:a16="http://schemas.microsoft.com/office/drawing/2014/main" id="{04D6C496-7A2A-49CA-9627-8467A958251E}"/>
                  </a:ext>
                </a:extLst>
              </p:cNvPr>
              <p:cNvSpPr/>
              <p:nvPr/>
            </p:nvSpPr>
            <p:spPr>
              <a:xfrm>
                <a:off x="334962" y="1812925"/>
                <a:ext cx="11522075" cy="551530"/>
              </a:xfrm>
              <a:prstGeom prst="rect">
                <a:avLst/>
              </a:prstGeom>
              <a:solidFill>
                <a:sysClr val="window" lastClr="FFFFFF">
                  <a:lumMod val="95000"/>
                  <a:alpha val="50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스퀘어"/>
                  <a:ea typeface="나눔스퀘어"/>
                </a:endParaRPr>
              </a:p>
            </p:txBody>
          </p:sp>
          <p:sp>
            <p:nvSpPr>
              <p:cNvPr id="11" name="직사각형 16">
                <a:extLst>
                  <a:ext uri="{FF2B5EF4-FFF2-40B4-BE49-F238E27FC236}">
                    <a16:creationId xmlns:a16="http://schemas.microsoft.com/office/drawing/2014/main" id="{DF35F692-ABBC-48DA-A777-7BA422F00FFD}"/>
                  </a:ext>
                </a:extLst>
              </p:cNvPr>
              <p:cNvSpPr/>
              <p:nvPr/>
            </p:nvSpPr>
            <p:spPr>
              <a:xfrm>
                <a:off x="2343899" y="952162"/>
                <a:ext cx="4709669" cy="309233"/>
              </a:xfrm>
              <a:prstGeom prst="round2SameRect">
                <a:avLst/>
              </a:prstGeom>
              <a:solidFill>
                <a:srgbClr val="012F75">
                  <a:lumMod val="60000"/>
                  <a:lumOff val="40000"/>
                </a:srgbClr>
              </a:solidFill>
              <a:ln w="635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>
                <a:outerShdw blurRad="63500" algn="ctr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QKD</a:t>
                </a:r>
              </a:p>
            </p:txBody>
          </p:sp>
          <p:sp>
            <p:nvSpPr>
              <p:cNvPr id="12" name="직사각형 17">
                <a:extLst>
                  <a:ext uri="{FF2B5EF4-FFF2-40B4-BE49-F238E27FC236}">
                    <a16:creationId xmlns:a16="http://schemas.microsoft.com/office/drawing/2014/main" id="{F7821E6D-3DE4-4FC9-B995-22E422D0B23B}"/>
                  </a:ext>
                </a:extLst>
              </p:cNvPr>
              <p:cNvSpPr/>
              <p:nvPr/>
            </p:nvSpPr>
            <p:spPr>
              <a:xfrm>
                <a:off x="7147368" y="952162"/>
                <a:ext cx="4709669" cy="309233"/>
              </a:xfrm>
              <a:prstGeom prst="round2SameRect">
                <a:avLst/>
              </a:prstGeom>
              <a:solidFill>
                <a:srgbClr val="012F75"/>
              </a:solidFill>
              <a:ln w="635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>
                <a:outerShdw blurRad="63500" algn="ctr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나눔스퀘어 Bold"/>
                    <a:ea typeface="나눔스퀘어 Bold"/>
                  </a:rPr>
                  <a:t>QRNG</a:t>
                </a:r>
              </a:p>
            </p:txBody>
          </p:sp>
          <p:sp>
            <p:nvSpPr>
              <p:cNvPr id="13" name="모서리가 둥근 직사각형 144">
                <a:extLst>
                  <a:ext uri="{FF2B5EF4-FFF2-40B4-BE49-F238E27FC236}">
                    <a16:creationId xmlns:a16="http://schemas.microsoft.com/office/drawing/2014/main" id="{8B28313B-E1DA-438E-A295-BCD9283D8FA3}"/>
                  </a:ext>
                </a:extLst>
              </p:cNvPr>
              <p:cNvSpPr/>
              <p:nvPr/>
            </p:nvSpPr>
            <p:spPr>
              <a:xfrm>
                <a:off x="390083" y="1383004"/>
                <a:ext cx="1824838" cy="309233"/>
              </a:xfrm>
              <a:prstGeom prst="roundRect">
                <a:avLst>
                  <a:gd name="adj" fmla="val 50000"/>
                </a:avLst>
              </a:prstGeom>
              <a:solidFill>
                <a:sysClr val="window" lastClr="FFFFFF"/>
              </a:solidFill>
              <a:ln w="1270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>
                <a:outerShdw blurRad="63500" algn="ctr" rotWithShape="0">
                  <a:prstClr val="black">
                    <a:alpha val="15000"/>
                  </a:prstClr>
                </a:outerShdw>
              </a:effectLst>
            </p:spPr>
            <p:txBody>
              <a:bodyPr rtlCol="0" anchor="ctr"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기능</a:t>
                </a:r>
              </a:p>
            </p:txBody>
          </p:sp>
          <p:sp>
            <p:nvSpPr>
              <p:cNvPr id="14" name="모서리가 둥근 직사각형 145">
                <a:extLst>
                  <a:ext uri="{FF2B5EF4-FFF2-40B4-BE49-F238E27FC236}">
                    <a16:creationId xmlns:a16="http://schemas.microsoft.com/office/drawing/2014/main" id="{C0193641-304D-4724-96CE-88ED02FFAEC8}"/>
                  </a:ext>
                </a:extLst>
              </p:cNvPr>
              <p:cNvSpPr/>
              <p:nvPr/>
            </p:nvSpPr>
            <p:spPr>
              <a:xfrm>
                <a:off x="390083" y="1935873"/>
                <a:ext cx="1824838" cy="309233"/>
              </a:xfrm>
              <a:prstGeom prst="roundRect">
                <a:avLst>
                  <a:gd name="adj" fmla="val 50000"/>
                </a:avLst>
              </a:prstGeom>
              <a:solidFill>
                <a:sysClr val="window" lastClr="FFFFFF"/>
              </a:solidFill>
              <a:ln w="1270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>
                <a:outerShdw blurRad="63500" algn="ctr" rotWithShape="0">
                  <a:prstClr val="black">
                    <a:alpha val="15000"/>
                  </a:prstClr>
                </a:outerShdw>
              </a:effectLst>
            </p:spPr>
            <p:txBody>
              <a:bodyPr rtlCol="0" anchor="ctr"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특징</a:t>
                </a:r>
              </a:p>
            </p:txBody>
          </p:sp>
          <p:sp>
            <p:nvSpPr>
              <p:cNvPr id="15" name="모서리가 둥근 직사각형 146">
                <a:extLst>
                  <a:ext uri="{FF2B5EF4-FFF2-40B4-BE49-F238E27FC236}">
                    <a16:creationId xmlns:a16="http://schemas.microsoft.com/office/drawing/2014/main" id="{DA5FD7CC-B75A-42BF-A5B3-EAE1EC7D0E64}"/>
                  </a:ext>
                </a:extLst>
              </p:cNvPr>
              <p:cNvSpPr/>
              <p:nvPr/>
            </p:nvSpPr>
            <p:spPr>
              <a:xfrm>
                <a:off x="390083" y="2488742"/>
                <a:ext cx="1824838" cy="309233"/>
              </a:xfrm>
              <a:prstGeom prst="roundRect">
                <a:avLst>
                  <a:gd name="adj" fmla="val 50000"/>
                </a:avLst>
              </a:prstGeom>
              <a:solidFill>
                <a:sysClr val="window" lastClr="FFFFFF"/>
              </a:solidFill>
              <a:ln w="1270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>
                <a:outerShdw blurRad="63500" algn="ctr" rotWithShape="0">
                  <a:prstClr val="black">
                    <a:alpha val="15000"/>
                  </a:prstClr>
                </a:outerShdw>
              </a:effectLst>
            </p:spPr>
            <p:txBody>
              <a:bodyPr rtlCol="0" anchor="ctr"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보안성</a:t>
                </a:r>
              </a:p>
            </p:txBody>
          </p:sp>
          <p:sp>
            <p:nvSpPr>
              <p:cNvPr id="16" name="모서리가 둥근 직사각형 147">
                <a:extLst>
                  <a:ext uri="{FF2B5EF4-FFF2-40B4-BE49-F238E27FC236}">
                    <a16:creationId xmlns:a16="http://schemas.microsoft.com/office/drawing/2014/main" id="{3C294708-3821-4BEA-BD29-0BBCE22AA01D}"/>
                  </a:ext>
                </a:extLst>
              </p:cNvPr>
              <p:cNvSpPr/>
              <p:nvPr/>
            </p:nvSpPr>
            <p:spPr>
              <a:xfrm>
                <a:off x="390083" y="3035991"/>
                <a:ext cx="1824838" cy="309233"/>
              </a:xfrm>
              <a:prstGeom prst="roundRect">
                <a:avLst>
                  <a:gd name="adj" fmla="val 50000"/>
                </a:avLst>
              </a:prstGeom>
              <a:solidFill>
                <a:sysClr val="window" lastClr="FFFFFF"/>
              </a:solidFill>
              <a:ln w="1270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>
                <a:outerShdw blurRad="63500" algn="ctr" rotWithShape="0">
                  <a:prstClr val="black">
                    <a:alpha val="15000"/>
                  </a:prstClr>
                </a:outerShdw>
              </a:effectLst>
            </p:spPr>
            <p:txBody>
              <a:bodyPr rtlCol="0" anchor="ctr"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제품</a:t>
                </a:r>
                <a:r>
                  <a:rPr kumimoji="0" lang="en-US" altLang="ko-KR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/</a:t>
                </a:r>
                <a:r>
                  <a:rPr kumimoji="0" lang="ko-KR" altLang="en-US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기능 예시</a:t>
                </a:r>
              </a:p>
            </p:txBody>
          </p:sp>
          <p:sp>
            <p:nvSpPr>
              <p:cNvPr id="17" name="모서리가 둥근 직사각형 148">
                <a:extLst>
                  <a:ext uri="{FF2B5EF4-FFF2-40B4-BE49-F238E27FC236}">
                    <a16:creationId xmlns:a16="http://schemas.microsoft.com/office/drawing/2014/main" id="{3BC2D6DD-915C-4C7D-8B31-863D8493ACC4}"/>
                  </a:ext>
                </a:extLst>
              </p:cNvPr>
              <p:cNvSpPr/>
              <p:nvPr/>
            </p:nvSpPr>
            <p:spPr>
              <a:xfrm>
                <a:off x="390083" y="3583241"/>
                <a:ext cx="1824838" cy="309233"/>
              </a:xfrm>
              <a:prstGeom prst="roundRect">
                <a:avLst>
                  <a:gd name="adj" fmla="val 50000"/>
                </a:avLst>
              </a:prstGeom>
              <a:solidFill>
                <a:sysClr val="window" lastClr="FFFFFF"/>
              </a:solidFill>
              <a:ln w="1270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>
                <a:outerShdw blurRad="63500" algn="ctr" rotWithShape="0">
                  <a:prstClr val="black">
                    <a:alpha val="15000"/>
                  </a:prstClr>
                </a:outerShdw>
              </a:effectLst>
            </p:spPr>
            <p:txBody>
              <a:bodyPr rtlCol="0" anchor="ctr"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향후 로드맵</a:t>
                </a:r>
              </a:p>
            </p:txBody>
          </p:sp>
          <p:sp>
            <p:nvSpPr>
              <p:cNvPr id="18" name="모서리가 둥근 직사각형 149">
                <a:extLst>
                  <a:ext uri="{FF2B5EF4-FFF2-40B4-BE49-F238E27FC236}">
                    <a16:creationId xmlns:a16="http://schemas.microsoft.com/office/drawing/2014/main" id="{E7DEF61D-EC76-4224-9DF7-2D47B3BD9430}"/>
                  </a:ext>
                </a:extLst>
              </p:cNvPr>
              <p:cNvSpPr/>
              <p:nvPr/>
            </p:nvSpPr>
            <p:spPr>
              <a:xfrm>
                <a:off x="396568" y="4881716"/>
                <a:ext cx="1824838" cy="309233"/>
              </a:xfrm>
              <a:prstGeom prst="roundRect">
                <a:avLst>
                  <a:gd name="adj" fmla="val 50000"/>
                </a:avLst>
              </a:prstGeom>
              <a:solidFill>
                <a:sysClr val="window" lastClr="FFFFFF"/>
              </a:solidFill>
              <a:ln w="1270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>
                <a:outerShdw blurRad="63500" algn="ctr" rotWithShape="0">
                  <a:prstClr val="black">
                    <a:alpha val="15000"/>
                  </a:prstClr>
                </a:outerShdw>
              </a:effectLst>
            </p:spPr>
            <p:txBody>
              <a:bodyPr rtlCol="0" anchor="ctr"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실물 이미지</a:t>
                </a:r>
              </a:p>
            </p:txBody>
          </p:sp>
          <p:cxnSp>
            <p:nvCxnSpPr>
              <p:cNvPr id="19" name="직선 연결선 18">
                <a:extLst>
                  <a:ext uri="{FF2B5EF4-FFF2-40B4-BE49-F238E27FC236}">
                    <a16:creationId xmlns:a16="http://schemas.microsoft.com/office/drawing/2014/main" id="{13D187CA-3E0F-4CA5-A608-63946466EC49}"/>
                  </a:ext>
                </a:extLst>
              </p:cNvPr>
              <p:cNvCxnSpPr/>
              <p:nvPr/>
            </p:nvCxnSpPr>
            <p:spPr>
              <a:xfrm>
                <a:off x="334962" y="1812925"/>
                <a:ext cx="11522075" cy="0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0" name="직선 연결선 19">
                <a:extLst>
                  <a:ext uri="{FF2B5EF4-FFF2-40B4-BE49-F238E27FC236}">
                    <a16:creationId xmlns:a16="http://schemas.microsoft.com/office/drawing/2014/main" id="{9A201684-6E0F-4861-B422-3FB6ED9741F5}"/>
                  </a:ext>
                </a:extLst>
              </p:cNvPr>
              <p:cNvCxnSpPr/>
              <p:nvPr/>
            </p:nvCxnSpPr>
            <p:spPr>
              <a:xfrm>
                <a:off x="334962" y="2364455"/>
                <a:ext cx="11522075" cy="0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1" name="직선 연결선 20">
                <a:extLst>
                  <a:ext uri="{FF2B5EF4-FFF2-40B4-BE49-F238E27FC236}">
                    <a16:creationId xmlns:a16="http://schemas.microsoft.com/office/drawing/2014/main" id="{702B11F0-0E04-431E-A716-2CAFDFEA9051}"/>
                  </a:ext>
                </a:extLst>
              </p:cNvPr>
              <p:cNvCxnSpPr/>
              <p:nvPr/>
            </p:nvCxnSpPr>
            <p:spPr>
              <a:xfrm>
                <a:off x="334962" y="2915985"/>
                <a:ext cx="11522075" cy="0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2" name="직선 연결선 21">
                <a:extLst>
                  <a:ext uri="{FF2B5EF4-FFF2-40B4-BE49-F238E27FC236}">
                    <a16:creationId xmlns:a16="http://schemas.microsoft.com/office/drawing/2014/main" id="{9CE7D483-0150-4D84-A3C0-68E38F89D243}"/>
                  </a:ext>
                </a:extLst>
              </p:cNvPr>
              <p:cNvCxnSpPr/>
              <p:nvPr/>
            </p:nvCxnSpPr>
            <p:spPr>
              <a:xfrm>
                <a:off x="334962" y="3467515"/>
                <a:ext cx="11522075" cy="0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3" name="직선 연결선 22">
                <a:extLst>
                  <a:ext uri="{FF2B5EF4-FFF2-40B4-BE49-F238E27FC236}">
                    <a16:creationId xmlns:a16="http://schemas.microsoft.com/office/drawing/2014/main" id="{18F02631-0146-4296-9EF6-38DB23FAA3BA}"/>
                  </a:ext>
                </a:extLst>
              </p:cNvPr>
              <p:cNvCxnSpPr/>
              <p:nvPr/>
            </p:nvCxnSpPr>
            <p:spPr>
              <a:xfrm>
                <a:off x="334962" y="4019045"/>
                <a:ext cx="11522075" cy="0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</p:cxn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8CA8BE6-8352-44D6-AE17-D2B84486BE6C}"/>
                  </a:ext>
                </a:extLst>
              </p:cNvPr>
              <p:cNvSpPr txBox="1"/>
              <p:nvPr/>
            </p:nvSpPr>
            <p:spPr>
              <a:xfrm>
                <a:off x="3070482" y="1344924"/>
                <a:ext cx="325651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양자역학적 성질을 이용한 양자키 분배</a:t>
                </a:r>
                <a:endParaRPr kumimoji="0" lang="en-US" altLang="ko-KR" sz="1200" b="0" i="0" u="none" strike="noStrike" kern="0" cap="none" spc="-3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광자의 편광성</a:t>
                </a:r>
                <a:r>
                  <a:rPr kumimoji="0" lang="en-US" altLang="ko-KR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(BB84), </a:t>
                </a:r>
                <a:r>
                  <a:rPr kumimoji="0" lang="ko-KR" altLang="en-US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  <a:sym typeface="Wingdings" panose="05000000000000000000" pitchFamily="2" charset="2"/>
                  </a:rPr>
                  <a:t>양자얽힘</a:t>
                </a:r>
                <a:r>
                  <a:rPr kumimoji="0" lang="en-US" altLang="ko-KR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  <a:sym typeface="Wingdings" panose="05000000000000000000" pitchFamily="2" charset="2"/>
                  </a:rPr>
                  <a:t>(</a:t>
                </a:r>
                <a:r>
                  <a:rPr kumimoji="0" lang="ko-KR" altLang="en-US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  <a:sym typeface="Wingdings" panose="05000000000000000000" pitchFamily="2" charset="2"/>
                  </a:rPr>
                  <a:t>중국 묵자호</a:t>
                </a:r>
                <a:r>
                  <a:rPr kumimoji="0" lang="en-US" altLang="ko-KR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  <a:sym typeface="Wingdings" panose="05000000000000000000" pitchFamily="2" charset="2"/>
                  </a:rPr>
                  <a:t>)</a:t>
                </a:r>
                <a:endParaRPr kumimoji="0" lang="ko-KR" altLang="en-US" sz="1200" b="0" i="0" u="none" strike="noStrike" kern="0" cap="none" spc="-3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E6281D9-9E13-4987-B4DF-1F8CE9C810A2}"/>
                  </a:ext>
                </a:extLst>
              </p:cNvPr>
              <p:cNvSpPr txBox="1"/>
              <p:nvPr/>
            </p:nvSpPr>
            <p:spPr>
              <a:xfrm>
                <a:off x="8262926" y="1345990"/>
                <a:ext cx="247856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양자역학적 성질을 이용한 양자 난수 생성</a:t>
                </a:r>
                <a:endParaRPr kumimoji="0" lang="en-US" altLang="ko-KR" sz="1200" b="0" i="0" u="none" strike="noStrike" kern="0" cap="none" spc="-3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방사성 동위원소 알파 입자의 불확정성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27FF960-6F67-4447-8604-2DFDA36B7545}"/>
                  </a:ext>
                </a:extLst>
              </p:cNvPr>
              <p:cNvSpPr txBox="1"/>
              <p:nvPr/>
            </p:nvSpPr>
            <p:spPr>
              <a:xfrm>
                <a:off x="3192234" y="1898268"/>
                <a:ext cx="301300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고가 대형 장비</a:t>
                </a:r>
                <a:r>
                  <a:rPr kumimoji="0" lang="en-US" altLang="ko-KR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(QRNG </a:t>
                </a:r>
                <a:r>
                  <a:rPr kumimoji="0" lang="ko-KR" altLang="en-US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포함</a:t>
                </a:r>
                <a:r>
                  <a:rPr kumimoji="0" lang="en-US" altLang="ko-KR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)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구축 시 광채널</a:t>
                </a:r>
                <a:r>
                  <a:rPr kumimoji="0" lang="en-US" altLang="ko-KR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(</a:t>
                </a:r>
                <a:r>
                  <a:rPr kumimoji="0" lang="ko-KR" altLang="en-US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거리 제약</a:t>
                </a:r>
                <a:r>
                  <a:rPr kumimoji="0" lang="en-US" altLang="ko-KR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), </a:t>
                </a:r>
                <a:r>
                  <a:rPr kumimoji="0" lang="ko-KR" altLang="en-US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암호화 장비</a:t>
                </a:r>
                <a:r>
                  <a:rPr kumimoji="0" lang="en-US" altLang="ko-KR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, KMS </a:t>
                </a:r>
                <a:r>
                  <a:rPr kumimoji="0" lang="ko-KR" altLang="en-US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필요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BC931B0-9036-40C4-9A63-1A0A5135E676}"/>
                  </a:ext>
                </a:extLst>
              </p:cNvPr>
              <p:cNvSpPr txBox="1"/>
              <p:nvPr/>
            </p:nvSpPr>
            <p:spPr>
              <a:xfrm>
                <a:off x="8103226" y="1899335"/>
                <a:ext cx="279795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초소형 </a:t>
                </a:r>
                <a:r>
                  <a:rPr lang="ko-KR" altLang="en-US" sz="1200" kern="0" spc="-3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나눔스퀘어"/>
                    <a:ea typeface="나눔스퀘어"/>
                  </a:rPr>
                  <a:t>칩</a:t>
                </a:r>
                <a:r>
                  <a:rPr lang="en-US" altLang="ko-KR" sz="1200" kern="0" spc="-3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나눔스퀘어"/>
                    <a:ea typeface="나눔스퀘어"/>
                  </a:rPr>
                  <a:t>(</a:t>
                </a:r>
                <a:r>
                  <a:rPr kumimoji="0" lang="en-US" altLang="ko-KR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Chip) </a:t>
                </a:r>
                <a:r>
                  <a:rPr kumimoji="0" lang="ko-KR" altLang="en-US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형태</a:t>
                </a:r>
                <a:endParaRPr kumimoji="0" lang="en-US" altLang="ko-KR" sz="1200" b="0" i="0" u="none" strike="noStrike" kern="0" cap="none" spc="-3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Board, USB, PCI-E </a:t>
                </a:r>
                <a:r>
                  <a:rPr kumimoji="0" lang="ko-KR" altLang="en-US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등으로 인터페이싱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006E16C-78F5-4487-99B7-5D1ACB26CFAA}"/>
                  </a:ext>
                </a:extLst>
              </p:cNvPr>
              <p:cNvSpPr txBox="1"/>
              <p:nvPr/>
            </p:nvSpPr>
            <p:spPr>
              <a:xfrm>
                <a:off x="3747998" y="2542807"/>
                <a:ext cx="190148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중간자 공격에 대한 원천적 방지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5F39BD9-CD36-44E1-A195-EC4D2C7F7427}"/>
                  </a:ext>
                </a:extLst>
              </p:cNvPr>
              <p:cNvSpPr txBox="1"/>
              <p:nvPr/>
            </p:nvSpPr>
            <p:spPr>
              <a:xfrm>
                <a:off x="7957078" y="2543873"/>
                <a:ext cx="309027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완벽한 무작위성의 난수로 패턴 예측</a:t>
                </a:r>
                <a:r>
                  <a:rPr kumimoji="0" lang="en-US" altLang="ko-KR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, </a:t>
                </a:r>
                <a:r>
                  <a:rPr kumimoji="0" lang="ko-KR" altLang="en-US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재생성 불가능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417C165-7623-4B76-B8EF-675E30A2022E}"/>
                  </a:ext>
                </a:extLst>
              </p:cNvPr>
              <p:cNvSpPr txBox="1"/>
              <p:nvPr/>
            </p:nvSpPr>
            <p:spPr>
              <a:xfrm>
                <a:off x="3703752" y="3011382"/>
                <a:ext cx="198996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SKT, KT</a:t>
                </a:r>
                <a:r>
                  <a:rPr kumimoji="0" lang="ko-KR" altLang="en-US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의 양자암호통신망</a:t>
                </a:r>
                <a:endParaRPr kumimoji="0" lang="en-US" altLang="ko-KR" sz="1200" b="0" i="0" u="none" strike="noStrike" kern="0" cap="none" spc="-3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KREONET (</a:t>
                </a:r>
                <a:r>
                  <a:rPr kumimoji="0" lang="ko-KR" altLang="en-US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국가과학기술연구망</a:t>
                </a:r>
                <a:r>
                  <a:rPr kumimoji="0" lang="en-US" altLang="ko-KR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)</a:t>
                </a:r>
                <a:endParaRPr kumimoji="0" lang="ko-KR" altLang="en-US" sz="1200" b="0" i="0" u="none" strike="noStrike" kern="0" cap="none" spc="-3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223980E-8EC0-45C8-A1D1-41A25B19C710}"/>
                  </a:ext>
                </a:extLst>
              </p:cNvPr>
              <p:cNvSpPr txBox="1"/>
              <p:nvPr/>
            </p:nvSpPr>
            <p:spPr>
              <a:xfrm>
                <a:off x="8232634" y="3104782"/>
                <a:ext cx="253915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갤럭시 퀀텀</a:t>
                </a:r>
                <a:r>
                  <a:rPr kumimoji="0" lang="en-US" altLang="ko-KR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, Q-VPN, Q-OTP, QLock </a:t>
                </a:r>
                <a:r>
                  <a:rPr kumimoji="0" lang="ko-KR" altLang="en-US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등</a:t>
                </a:r>
                <a:endParaRPr kumimoji="0" lang="en-US" altLang="ko-KR" sz="1200" b="0" i="0" u="none" strike="noStrike" kern="0" cap="none" spc="-3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C727EDB-3BD6-4D5D-B30F-FB0F6DC574B5}"/>
                  </a:ext>
                </a:extLst>
              </p:cNvPr>
              <p:cNvSpPr txBox="1"/>
              <p:nvPr/>
            </p:nvSpPr>
            <p:spPr>
              <a:xfrm>
                <a:off x="3459453" y="3638207"/>
                <a:ext cx="2478563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양자통신</a:t>
                </a:r>
                <a:r>
                  <a:rPr kumimoji="0" lang="en-US" altLang="ko-KR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, </a:t>
                </a:r>
                <a:r>
                  <a:rPr kumimoji="0" lang="ko-KR" altLang="en-US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양자인터넷으로의 진화 첫 단계</a:t>
                </a:r>
                <a:endParaRPr kumimoji="0" lang="en-US" altLang="ko-KR" sz="1200" b="0" i="0" u="none" strike="noStrike" kern="0" cap="none" spc="-3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A5B5C89-137B-4042-AB36-743ABAB64786}"/>
                  </a:ext>
                </a:extLst>
              </p:cNvPr>
              <p:cNvSpPr txBox="1"/>
              <p:nvPr/>
            </p:nvSpPr>
            <p:spPr>
              <a:xfrm>
                <a:off x="8415853" y="3639271"/>
                <a:ext cx="217271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200" b="0" i="0" u="none" strike="noStrike" kern="0" cap="none" spc="-3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난수를 활용한 모든 영역으로의 적용</a:t>
                </a:r>
              </a:p>
            </p:txBody>
          </p:sp>
          <p:sp>
            <p:nvSpPr>
              <p:cNvPr id="34" name="직사각형 16">
                <a:extLst>
                  <a:ext uri="{FF2B5EF4-FFF2-40B4-BE49-F238E27FC236}">
                    <a16:creationId xmlns:a16="http://schemas.microsoft.com/office/drawing/2014/main" id="{1ED556ED-95E7-4E84-A2C6-54EE17C8E3F0}"/>
                  </a:ext>
                </a:extLst>
              </p:cNvPr>
              <p:cNvSpPr/>
              <p:nvPr/>
            </p:nvSpPr>
            <p:spPr>
              <a:xfrm>
                <a:off x="341942" y="952162"/>
                <a:ext cx="1908157" cy="309233"/>
              </a:xfrm>
              <a:prstGeom prst="round2SameRect">
                <a:avLst/>
              </a:prstGeom>
              <a:solidFill>
                <a:sysClr val="window" lastClr="FFFFFF"/>
              </a:solidFill>
              <a:ln w="635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>
                <a:outerShdw blurRad="63500" algn="ctr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3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나눔스퀘어"/>
                    <a:ea typeface="나눔스퀘어"/>
                  </a:rPr>
                  <a:t>구분</a:t>
                </a:r>
                <a:endParaRPr kumimoji="0" lang="en-US" altLang="ko-KR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endParaRPr>
              </a:p>
            </p:txBody>
          </p:sp>
          <p:grpSp>
            <p:nvGrpSpPr>
              <p:cNvPr id="35" name="그룹 34">
                <a:extLst>
                  <a:ext uri="{FF2B5EF4-FFF2-40B4-BE49-F238E27FC236}">
                    <a16:creationId xmlns:a16="http://schemas.microsoft.com/office/drawing/2014/main" id="{1FAECA53-3B04-4E18-988F-BBCB34A88320}"/>
                  </a:ext>
                </a:extLst>
              </p:cNvPr>
              <p:cNvGrpSpPr/>
              <p:nvPr/>
            </p:nvGrpSpPr>
            <p:grpSpPr>
              <a:xfrm>
                <a:off x="7100467" y="1371691"/>
                <a:ext cx="0" cy="2529478"/>
                <a:chOff x="5768974" y="1654426"/>
                <a:chExt cx="0" cy="2571140"/>
              </a:xfrm>
            </p:grpSpPr>
            <p:cxnSp>
              <p:nvCxnSpPr>
                <p:cNvPr id="40" name="직선 연결선 39">
                  <a:extLst>
                    <a:ext uri="{FF2B5EF4-FFF2-40B4-BE49-F238E27FC236}">
                      <a16:creationId xmlns:a16="http://schemas.microsoft.com/office/drawing/2014/main" id="{B37A86E7-52DB-4DC9-860E-D9C11A17B01B}"/>
                    </a:ext>
                  </a:extLst>
                </p:cNvPr>
                <p:cNvCxnSpPr/>
                <p:nvPr/>
              </p:nvCxnSpPr>
              <p:spPr>
                <a:xfrm>
                  <a:off x="5768974" y="1654426"/>
                  <a:ext cx="0" cy="323165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" lastClr="FFFFFF">
                      <a:lumMod val="85000"/>
                    </a:sys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41" name="직선 연결선 40">
                  <a:extLst>
                    <a:ext uri="{FF2B5EF4-FFF2-40B4-BE49-F238E27FC236}">
                      <a16:creationId xmlns:a16="http://schemas.microsoft.com/office/drawing/2014/main" id="{5EEB139F-4CAB-4932-AEC7-E57497F7DD50}"/>
                    </a:ext>
                  </a:extLst>
                </p:cNvPr>
                <p:cNvCxnSpPr/>
                <p:nvPr/>
              </p:nvCxnSpPr>
              <p:spPr>
                <a:xfrm>
                  <a:off x="5768974" y="2216420"/>
                  <a:ext cx="0" cy="323165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" lastClr="FFFFFF">
                      <a:lumMod val="85000"/>
                    </a:sys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42" name="직선 연결선 41">
                  <a:extLst>
                    <a:ext uri="{FF2B5EF4-FFF2-40B4-BE49-F238E27FC236}">
                      <a16:creationId xmlns:a16="http://schemas.microsoft.com/office/drawing/2014/main" id="{95144FCF-A624-4C5D-AF94-BF98F3344FD2}"/>
                    </a:ext>
                  </a:extLst>
                </p:cNvPr>
                <p:cNvCxnSpPr/>
                <p:nvPr/>
              </p:nvCxnSpPr>
              <p:spPr>
                <a:xfrm>
                  <a:off x="5768974" y="2778414"/>
                  <a:ext cx="0" cy="323165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" lastClr="FFFFFF">
                      <a:lumMod val="85000"/>
                    </a:sys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43" name="직선 연결선 42">
                  <a:extLst>
                    <a:ext uri="{FF2B5EF4-FFF2-40B4-BE49-F238E27FC236}">
                      <a16:creationId xmlns:a16="http://schemas.microsoft.com/office/drawing/2014/main" id="{D59DF994-89C3-4403-B64D-D50C072F9186}"/>
                    </a:ext>
                  </a:extLst>
                </p:cNvPr>
                <p:cNvCxnSpPr/>
                <p:nvPr/>
              </p:nvCxnSpPr>
              <p:spPr>
                <a:xfrm>
                  <a:off x="5768974" y="3340408"/>
                  <a:ext cx="0" cy="323165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" lastClr="FFFFFF">
                      <a:lumMod val="85000"/>
                    </a:sys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44" name="직선 연결선 43">
                  <a:extLst>
                    <a:ext uri="{FF2B5EF4-FFF2-40B4-BE49-F238E27FC236}">
                      <a16:creationId xmlns:a16="http://schemas.microsoft.com/office/drawing/2014/main" id="{99767115-2F2E-469D-898E-BE79F01FDC24}"/>
                    </a:ext>
                  </a:extLst>
                </p:cNvPr>
                <p:cNvCxnSpPr/>
                <p:nvPr/>
              </p:nvCxnSpPr>
              <p:spPr>
                <a:xfrm>
                  <a:off x="5768974" y="3902401"/>
                  <a:ext cx="0" cy="323165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" lastClr="FFFFFF">
                      <a:lumMod val="85000"/>
                    </a:sysClr>
                  </a:solidFill>
                  <a:prstDash val="solid"/>
                  <a:miter lim="800000"/>
                </a:ln>
                <a:effectLst/>
              </p:spPr>
            </p:cxnSp>
          </p:grpSp>
          <p:cxnSp>
            <p:nvCxnSpPr>
              <p:cNvPr id="38" name="직선 연결선 37">
                <a:extLst>
                  <a:ext uri="{FF2B5EF4-FFF2-40B4-BE49-F238E27FC236}">
                    <a16:creationId xmlns:a16="http://schemas.microsoft.com/office/drawing/2014/main" id="{0FFE122B-2235-426A-BDFC-AF2818856F87}"/>
                  </a:ext>
                </a:extLst>
              </p:cNvPr>
              <p:cNvCxnSpPr/>
              <p:nvPr/>
            </p:nvCxnSpPr>
            <p:spPr>
              <a:xfrm>
                <a:off x="7100467" y="4144190"/>
                <a:ext cx="0" cy="1767660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9" name="직선 연결선 38">
                <a:extLst>
                  <a:ext uri="{FF2B5EF4-FFF2-40B4-BE49-F238E27FC236}">
                    <a16:creationId xmlns:a16="http://schemas.microsoft.com/office/drawing/2014/main" id="{86AFE2F3-A5F5-4EAE-A43C-A8D202C7E3FD}"/>
                  </a:ext>
                </a:extLst>
              </p:cNvPr>
              <p:cNvCxnSpPr/>
              <p:nvPr/>
            </p:nvCxnSpPr>
            <p:spPr>
              <a:xfrm>
                <a:off x="347844" y="6058434"/>
                <a:ext cx="11522075" cy="0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</p:cxnSp>
        </p:grpSp>
      </p:grpSp>
      <p:pic>
        <p:nvPicPr>
          <p:cNvPr id="45" name="그림 44">
            <a:extLst>
              <a:ext uri="{FF2B5EF4-FFF2-40B4-BE49-F238E27FC236}">
                <a16:creationId xmlns:a16="http://schemas.microsoft.com/office/drawing/2014/main" id="{2A2B1BD1-6266-4724-AB2D-124A2BE18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715" y="4602731"/>
            <a:ext cx="2608096" cy="1473192"/>
          </a:xfrm>
          <a:prstGeom prst="rect">
            <a:avLst/>
          </a:prstGeom>
        </p:spPr>
      </p:pic>
      <p:pic>
        <p:nvPicPr>
          <p:cNvPr id="46" name="그림 45">
            <a:extLst>
              <a:ext uri="{FF2B5EF4-FFF2-40B4-BE49-F238E27FC236}">
                <a16:creationId xmlns:a16="http://schemas.microsoft.com/office/drawing/2014/main" id="{0501FEF8-EBA8-48B8-A7EC-B9D524D25F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7743" y="4555543"/>
            <a:ext cx="1879034" cy="152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313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AB2D7AAF-20AE-4E76-BF97-3275D8BA4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486220B-EE48-441A-BEE1-7E447193D81B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93F969E2-4B7F-4C15-912D-715FAAC959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양자암호통신 </a:t>
            </a:r>
            <a:r>
              <a:rPr lang="en-US" altLang="ko-KR" dirty="0"/>
              <a:t>vs. </a:t>
            </a:r>
            <a:r>
              <a:rPr lang="ko-KR" altLang="en-US" dirty="0"/>
              <a:t>양자내성암호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07F35AB-A713-46B8-B378-9F37C279B4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02. </a:t>
            </a:r>
            <a:r>
              <a:rPr lang="ko-KR" altLang="en-US" dirty="0"/>
              <a:t>양자 기술 현황</a:t>
            </a:r>
          </a:p>
          <a:p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59B9282C-1DEA-45D1-A1FD-DFB61220CE00}"/>
              </a:ext>
            </a:extLst>
          </p:cNvPr>
          <p:cNvGrpSpPr/>
          <p:nvPr/>
        </p:nvGrpSpPr>
        <p:grpSpPr>
          <a:xfrm>
            <a:off x="159857" y="2130449"/>
            <a:ext cx="9630997" cy="3066883"/>
            <a:chOff x="334962" y="952162"/>
            <a:chExt cx="11575814" cy="3066883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E02C8E1A-4A50-4C51-8E33-5241A4CC2859}"/>
                </a:ext>
              </a:extLst>
            </p:cNvPr>
            <p:cNvSpPr/>
            <p:nvPr/>
          </p:nvSpPr>
          <p:spPr>
            <a:xfrm>
              <a:off x="334962" y="2918453"/>
              <a:ext cx="11522075" cy="551530"/>
            </a:xfrm>
            <a:prstGeom prst="rect">
              <a:avLst/>
            </a:prstGeom>
            <a:solidFill>
              <a:sysClr val="window" lastClr="FFFFFF">
                <a:lumMod val="95000"/>
                <a:alpha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"/>
                <a:ea typeface="나눔스퀘어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04D6C496-7A2A-49CA-9627-8467A958251E}"/>
                </a:ext>
              </a:extLst>
            </p:cNvPr>
            <p:cNvSpPr/>
            <p:nvPr/>
          </p:nvSpPr>
          <p:spPr>
            <a:xfrm>
              <a:off x="334962" y="1812925"/>
              <a:ext cx="11522075" cy="551530"/>
            </a:xfrm>
            <a:prstGeom prst="rect">
              <a:avLst/>
            </a:prstGeom>
            <a:solidFill>
              <a:sysClr val="window" lastClr="FFFFFF">
                <a:lumMod val="95000"/>
                <a:alpha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"/>
                <a:ea typeface="나눔스퀘어"/>
              </a:endParaRPr>
            </a:p>
          </p:txBody>
        </p:sp>
        <p:sp>
          <p:nvSpPr>
            <p:cNvPr id="11" name="직사각형 16">
              <a:extLst>
                <a:ext uri="{FF2B5EF4-FFF2-40B4-BE49-F238E27FC236}">
                  <a16:creationId xmlns:a16="http://schemas.microsoft.com/office/drawing/2014/main" id="{DF35F692-ABBC-48DA-A777-7BA422F00FFD}"/>
                </a:ext>
              </a:extLst>
            </p:cNvPr>
            <p:cNvSpPr/>
            <p:nvPr/>
          </p:nvSpPr>
          <p:spPr>
            <a:xfrm>
              <a:off x="2343899" y="952162"/>
              <a:ext cx="4709669" cy="309233"/>
            </a:xfrm>
            <a:prstGeom prst="round2SameRect">
              <a:avLst/>
            </a:prstGeom>
            <a:solidFill>
              <a:srgbClr val="012F75">
                <a:lumMod val="60000"/>
                <a:lumOff val="40000"/>
              </a:srgbClr>
            </a:solidFill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15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양자암호통신</a:t>
              </a:r>
              <a:r>
                <a:rPr kumimoji="0" lang="en-US" altLang="ko-KR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(QKD/QRNG)</a:t>
              </a:r>
            </a:p>
          </p:txBody>
        </p:sp>
        <p:sp>
          <p:nvSpPr>
            <p:cNvPr id="12" name="직사각형 17">
              <a:extLst>
                <a:ext uri="{FF2B5EF4-FFF2-40B4-BE49-F238E27FC236}">
                  <a16:creationId xmlns:a16="http://schemas.microsoft.com/office/drawing/2014/main" id="{F7821E6D-3DE4-4FC9-B995-22E422D0B23B}"/>
                </a:ext>
              </a:extLst>
            </p:cNvPr>
            <p:cNvSpPr/>
            <p:nvPr/>
          </p:nvSpPr>
          <p:spPr>
            <a:xfrm>
              <a:off x="7147368" y="952162"/>
              <a:ext cx="4709669" cy="309233"/>
            </a:xfrm>
            <a:prstGeom prst="round2SameRect">
              <a:avLst/>
            </a:prstGeom>
            <a:solidFill>
              <a:srgbClr val="012F75"/>
            </a:solidFill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15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스퀘어 Bold"/>
                  <a:ea typeface="나눔스퀘어 Bold"/>
                </a:rPr>
                <a:t>양자내성암호</a:t>
              </a:r>
              <a:r>
                <a:rPr kumimoji="0" lang="en-US" altLang="ko-KR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나눔스퀘어 Bold"/>
                  <a:ea typeface="나눔스퀘어 Bold"/>
                </a:rPr>
                <a:t>(PQC)</a:t>
              </a:r>
            </a:p>
          </p:txBody>
        </p:sp>
        <p:sp>
          <p:nvSpPr>
            <p:cNvPr id="13" name="모서리가 둥근 직사각형 144">
              <a:extLst>
                <a:ext uri="{FF2B5EF4-FFF2-40B4-BE49-F238E27FC236}">
                  <a16:creationId xmlns:a16="http://schemas.microsoft.com/office/drawing/2014/main" id="{8B28313B-E1DA-438E-A295-BCD9283D8FA3}"/>
                </a:ext>
              </a:extLst>
            </p:cNvPr>
            <p:cNvSpPr/>
            <p:nvPr/>
          </p:nvSpPr>
          <p:spPr>
            <a:xfrm>
              <a:off x="390083" y="1383004"/>
              <a:ext cx="1824838" cy="309233"/>
            </a:xfrm>
            <a:prstGeom prst="roundRect">
              <a:avLst>
                <a:gd name="adj" fmla="val 50000"/>
              </a:avLst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15000"/>
                </a:prstClr>
              </a:outerShdw>
            </a:effectLst>
          </p:spPr>
          <p:txBody>
            <a:bodyPr rtlCol="0" anchor="ctr"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-3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rPr>
                <a:t>원리</a:t>
              </a:r>
            </a:p>
          </p:txBody>
        </p:sp>
        <p:sp>
          <p:nvSpPr>
            <p:cNvPr id="14" name="모서리가 둥근 직사각형 145">
              <a:extLst>
                <a:ext uri="{FF2B5EF4-FFF2-40B4-BE49-F238E27FC236}">
                  <a16:creationId xmlns:a16="http://schemas.microsoft.com/office/drawing/2014/main" id="{C0193641-304D-4724-96CE-88ED02FFAEC8}"/>
                </a:ext>
              </a:extLst>
            </p:cNvPr>
            <p:cNvSpPr/>
            <p:nvPr/>
          </p:nvSpPr>
          <p:spPr>
            <a:xfrm>
              <a:off x="390083" y="1935873"/>
              <a:ext cx="1824838" cy="309233"/>
            </a:xfrm>
            <a:prstGeom prst="roundRect">
              <a:avLst>
                <a:gd name="adj" fmla="val 50000"/>
              </a:avLst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15000"/>
                </a:prstClr>
              </a:outerShdw>
            </a:effectLst>
          </p:spPr>
          <p:txBody>
            <a:bodyPr rtlCol="0" anchor="ctr"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-3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rPr>
                <a:t>특징</a:t>
              </a:r>
            </a:p>
          </p:txBody>
        </p:sp>
        <p:sp>
          <p:nvSpPr>
            <p:cNvPr id="15" name="모서리가 둥근 직사각형 146">
              <a:extLst>
                <a:ext uri="{FF2B5EF4-FFF2-40B4-BE49-F238E27FC236}">
                  <a16:creationId xmlns:a16="http://schemas.microsoft.com/office/drawing/2014/main" id="{DA5FD7CC-B75A-42BF-A5B3-EAE1EC7D0E64}"/>
                </a:ext>
              </a:extLst>
            </p:cNvPr>
            <p:cNvSpPr/>
            <p:nvPr/>
          </p:nvSpPr>
          <p:spPr>
            <a:xfrm>
              <a:off x="390083" y="2488742"/>
              <a:ext cx="1824838" cy="309233"/>
            </a:xfrm>
            <a:prstGeom prst="roundRect">
              <a:avLst>
                <a:gd name="adj" fmla="val 50000"/>
              </a:avLst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15000"/>
                </a:prstClr>
              </a:outerShdw>
            </a:effectLst>
          </p:spPr>
          <p:txBody>
            <a:bodyPr rtlCol="0" anchor="ctr"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-3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rPr>
                <a:t>보안성</a:t>
              </a:r>
            </a:p>
          </p:txBody>
        </p:sp>
        <p:sp>
          <p:nvSpPr>
            <p:cNvPr id="16" name="모서리가 둥근 직사각형 147">
              <a:extLst>
                <a:ext uri="{FF2B5EF4-FFF2-40B4-BE49-F238E27FC236}">
                  <a16:creationId xmlns:a16="http://schemas.microsoft.com/office/drawing/2014/main" id="{3C294708-3821-4BEA-BD29-0BBCE22AA01D}"/>
                </a:ext>
              </a:extLst>
            </p:cNvPr>
            <p:cNvSpPr/>
            <p:nvPr/>
          </p:nvSpPr>
          <p:spPr>
            <a:xfrm>
              <a:off x="390083" y="3035991"/>
              <a:ext cx="1824838" cy="309233"/>
            </a:xfrm>
            <a:prstGeom prst="roundRect">
              <a:avLst>
                <a:gd name="adj" fmla="val 50000"/>
              </a:avLst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15000"/>
                </a:prstClr>
              </a:outerShdw>
            </a:effectLst>
          </p:spPr>
          <p:txBody>
            <a:bodyPr rtlCol="0" anchor="ctr"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-3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rPr>
                <a:t>한계점</a:t>
              </a:r>
            </a:p>
          </p:txBody>
        </p:sp>
        <p:sp>
          <p:nvSpPr>
            <p:cNvPr id="17" name="모서리가 둥근 직사각형 148">
              <a:extLst>
                <a:ext uri="{FF2B5EF4-FFF2-40B4-BE49-F238E27FC236}">
                  <a16:creationId xmlns:a16="http://schemas.microsoft.com/office/drawing/2014/main" id="{3BC2D6DD-915C-4C7D-8B31-863D8493ACC4}"/>
                </a:ext>
              </a:extLst>
            </p:cNvPr>
            <p:cNvSpPr/>
            <p:nvPr/>
          </p:nvSpPr>
          <p:spPr>
            <a:xfrm>
              <a:off x="390083" y="3583241"/>
              <a:ext cx="1824838" cy="309233"/>
            </a:xfrm>
            <a:prstGeom prst="roundRect">
              <a:avLst>
                <a:gd name="adj" fmla="val 50000"/>
              </a:avLst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15000"/>
                </a:prstClr>
              </a:outerShdw>
            </a:effectLst>
          </p:spPr>
          <p:txBody>
            <a:bodyPr rtlCol="0" anchor="ctr"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-3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rPr>
                <a:t>향후 로드맵</a:t>
              </a:r>
            </a:p>
          </p:txBody>
        </p:sp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13D187CA-3E0F-4CA5-A608-63946466EC49}"/>
                </a:ext>
              </a:extLst>
            </p:cNvPr>
            <p:cNvCxnSpPr/>
            <p:nvPr/>
          </p:nvCxnSpPr>
          <p:spPr>
            <a:xfrm>
              <a:off x="334962" y="1812925"/>
              <a:ext cx="11522075" cy="0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9A201684-6E0F-4861-B422-3FB6ED9741F5}"/>
                </a:ext>
              </a:extLst>
            </p:cNvPr>
            <p:cNvCxnSpPr/>
            <p:nvPr/>
          </p:nvCxnSpPr>
          <p:spPr>
            <a:xfrm>
              <a:off x="334962" y="2364455"/>
              <a:ext cx="11522075" cy="0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702B11F0-0E04-431E-A716-2CAFDFEA9051}"/>
                </a:ext>
              </a:extLst>
            </p:cNvPr>
            <p:cNvCxnSpPr/>
            <p:nvPr/>
          </p:nvCxnSpPr>
          <p:spPr>
            <a:xfrm>
              <a:off x="334962" y="2915985"/>
              <a:ext cx="11522075" cy="0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9CE7D483-0150-4D84-A3C0-68E38F89D243}"/>
                </a:ext>
              </a:extLst>
            </p:cNvPr>
            <p:cNvCxnSpPr/>
            <p:nvPr/>
          </p:nvCxnSpPr>
          <p:spPr>
            <a:xfrm>
              <a:off x="334962" y="3467515"/>
              <a:ext cx="11522075" cy="0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18F02631-0146-4296-9EF6-38DB23FAA3BA}"/>
                </a:ext>
              </a:extLst>
            </p:cNvPr>
            <p:cNvCxnSpPr/>
            <p:nvPr/>
          </p:nvCxnSpPr>
          <p:spPr>
            <a:xfrm>
              <a:off x="334962" y="4019045"/>
              <a:ext cx="11522075" cy="0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8CA8BE6-8352-44D6-AE17-D2B84486BE6C}"/>
                </a:ext>
              </a:extLst>
            </p:cNvPr>
            <p:cNvSpPr txBox="1"/>
            <p:nvPr/>
          </p:nvSpPr>
          <p:spPr>
            <a:xfrm>
              <a:off x="2841782" y="1437257"/>
              <a:ext cx="3713912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-3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rPr>
                <a:t>양자역학적 성질을 보이는 ‘양자’ 자체를 활용 </a:t>
              </a:r>
              <a:r>
                <a:rPr kumimoji="0" lang="en-US" altLang="ko-KR" sz="1200" b="0" i="0" u="none" strike="noStrike" kern="0" cap="none" spc="-3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rPr>
                <a:t>(H/W)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E6281D9-9E13-4987-B4DF-1F8CE9C810A2}"/>
                </a:ext>
              </a:extLst>
            </p:cNvPr>
            <p:cNvSpPr txBox="1"/>
            <p:nvPr/>
          </p:nvSpPr>
          <p:spPr>
            <a:xfrm>
              <a:off x="7394393" y="1361378"/>
              <a:ext cx="4215624" cy="33855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200" kern="0" spc="-3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스퀘어"/>
                  <a:ea typeface="나눔스퀘어"/>
                </a:rPr>
                <a:t>PKI</a:t>
              </a:r>
              <a:r>
                <a:rPr lang="ko-KR" altLang="en-US" sz="1200" kern="0" spc="-3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스퀘어"/>
                  <a:ea typeface="나눔스퀘어"/>
                </a:rPr>
                <a:t> 알고리즘 </a:t>
              </a:r>
              <a:r>
                <a:rPr lang="en-US" altLang="ko-KR" sz="1200" kern="0" spc="-3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스퀘어"/>
                  <a:ea typeface="나눔스퀘어"/>
                </a:rPr>
                <a:t>(S/W)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0" u="none" strike="noStrike" kern="0" cap="none" spc="-3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rPr>
                <a:t>※ </a:t>
              </a:r>
              <a:r>
                <a:rPr kumimoji="0" lang="ko-KR" altLang="en-US" sz="1000" b="0" u="none" strike="noStrike" kern="0" cap="none" spc="-3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rPr>
                <a:t>대칭키 방식은 키 사이즈를 두 배 늘리는 것으로 동일 수준 보안 가능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27FF960-6F67-4447-8604-2DFDA36B7545}"/>
                </a:ext>
              </a:extLst>
            </p:cNvPr>
            <p:cNvSpPr txBox="1"/>
            <p:nvPr/>
          </p:nvSpPr>
          <p:spPr>
            <a:xfrm>
              <a:off x="3146779" y="1898268"/>
              <a:ext cx="3103918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-3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rPr>
                <a:t>별도의 장비</a:t>
              </a:r>
              <a:r>
                <a:rPr kumimoji="0" lang="en-US" altLang="ko-KR" sz="1200" b="0" i="0" u="none" strike="noStrike" kern="0" cap="none" spc="-3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rPr>
                <a:t>, </a:t>
              </a:r>
              <a:r>
                <a:rPr kumimoji="0" lang="ko-KR" altLang="en-US" sz="1200" b="0" i="0" u="none" strike="noStrike" kern="0" cap="none" spc="-3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rPr>
                <a:t>통신 설비 등의 추가 도입 필요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-3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rPr>
                <a:t>(SKT/KT </a:t>
              </a:r>
              <a:r>
                <a:rPr kumimoji="0" lang="ko-KR" altLang="en-US" sz="1200" b="0" i="0" u="none" strike="noStrike" kern="0" cap="none" spc="-3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rPr>
                <a:t>에서 집중</a:t>
              </a:r>
              <a:r>
                <a:rPr lang="en-US" altLang="ko-KR" sz="1200" kern="0" spc="-3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스퀘어"/>
                  <a:ea typeface="나눔스퀘어"/>
                </a:rPr>
                <a:t>)</a:t>
              </a:r>
              <a:endParaRPr kumimoji="0" lang="ko-KR" altLang="en-US" sz="12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나눔스퀘어"/>
                <a:ea typeface="나눔스퀘어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BC931B0-9036-40C4-9A63-1A0A5135E676}"/>
                </a:ext>
              </a:extLst>
            </p:cNvPr>
            <p:cNvSpPr txBox="1"/>
            <p:nvPr/>
          </p:nvSpPr>
          <p:spPr>
            <a:xfrm>
              <a:off x="7093635" y="1899335"/>
              <a:ext cx="4817141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-3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rPr>
                <a:t>기존 인프라 바로 적용 가능</a:t>
              </a:r>
              <a:r>
                <a:rPr kumimoji="0" lang="en-US" altLang="ko-KR" sz="1200" b="0" i="0" u="none" strike="noStrike" kern="0" cap="none" spc="-3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rPr>
                <a:t>, </a:t>
              </a:r>
              <a:r>
                <a:rPr kumimoji="0" lang="ko-KR" altLang="en-US" sz="1200" b="0" i="0" u="none" strike="noStrike" kern="0" cap="none" spc="-3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rPr>
                <a:t>표준 알고리즘 부재로 성능 검증 필요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-3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rPr>
                <a:t>(LG U+ </a:t>
              </a:r>
              <a:r>
                <a:rPr kumimoji="0" lang="ko-KR" altLang="en-US" sz="1200" b="0" i="0" u="none" strike="noStrike" kern="0" cap="none" spc="-3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rPr>
                <a:t>에서 집중</a:t>
              </a:r>
              <a:r>
                <a:rPr kumimoji="0" lang="en-US" altLang="ko-KR" sz="1200" b="0" i="0" u="none" strike="noStrike" kern="0" cap="none" spc="-3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rPr>
                <a:t>)</a:t>
              </a:r>
              <a:endParaRPr kumimoji="0" lang="ko-KR" altLang="en-US" sz="12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나눔스퀘어"/>
                <a:ea typeface="나눔스퀘어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006E16C-78F5-4487-99B7-5D1ACB26CFAA}"/>
                </a:ext>
              </a:extLst>
            </p:cNvPr>
            <p:cNvSpPr txBox="1"/>
            <p:nvPr/>
          </p:nvSpPr>
          <p:spPr>
            <a:xfrm>
              <a:off x="2820782" y="2450474"/>
              <a:ext cx="3755912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-3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rPr>
                <a:t>중간자 공격 원천 방지</a:t>
              </a:r>
              <a:r>
                <a:rPr kumimoji="0" lang="en-US" altLang="ko-KR" sz="1200" b="0" i="0" u="none" strike="noStrike" kern="0" cap="none" spc="-3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rPr>
                <a:t>, </a:t>
              </a:r>
              <a:r>
                <a:rPr kumimoji="0" lang="ko-KR" altLang="en-US" sz="1200" b="0" i="0" u="none" strike="noStrike" kern="0" cap="none" spc="-3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rPr>
                <a:t>완벽한 무작위성의 난수 활용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-3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rPr>
                <a:t>즉</a:t>
              </a:r>
              <a:r>
                <a:rPr kumimoji="0" lang="en-US" altLang="ko-KR" sz="1200" b="0" i="0" u="none" strike="noStrike" kern="0" cap="none" spc="-3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rPr>
                <a:t>, </a:t>
              </a:r>
              <a:r>
                <a:rPr kumimoji="0" lang="ko-KR" altLang="en-US" sz="1200" b="0" i="0" u="none" strike="noStrike" kern="0" cap="none" spc="-3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rPr>
                <a:t>계산 불가능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5F39BD9-CD36-44E1-A195-EC4D2C7F7427}"/>
                </a:ext>
              </a:extLst>
            </p:cNvPr>
            <p:cNvSpPr txBox="1"/>
            <p:nvPr/>
          </p:nvSpPr>
          <p:spPr>
            <a:xfrm>
              <a:off x="8094179" y="2543873"/>
              <a:ext cx="2816068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-3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rPr>
                <a:t>양자컴퓨터로도 계산이 매우 오래 걸림</a:t>
              </a:r>
              <a:endParaRPr kumimoji="0" lang="en-US" altLang="ko-KR" sz="12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나눔스퀘어"/>
                <a:ea typeface="나눔스퀘어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417C165-7623-4B76-B8EF-675E30A2022E}"/>
                </a:ext>
              </a:extLst>
            </p:cNvPr>
            <p:cNvSpPr txBox="1"/>
            <p:nvPr/>
          </p:nvSpPr>
          <p:spPr>
            <a:xfrm>
              <a:off x="3086087" y="3103715"/>
              <a:ext cx="3225300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-3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rPr>
                <a:t>높은 도입 비용</a:t>
              </a:r>
              <a:r>
                <a:rPr kumimoji="0" lang="en-US" altLang="ko-KR" sz="1200" b="0" i="0" u="none" strike="noStrike" kern="0" cap="none" spc="-3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rPr>
                <a:t>, </a:t>
              </a:r>
              <a:r>
                <a:rPr kumimoji="0" lang="ko-KR" altLang="en-US" sz="1200" b="0" i="0" u="none" strike="noStrike" kern="0" cap="none" spc="-3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rPr>
                <a:t>기존 인프라와의 호환성 문제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223980E-8EC0-45C8-A1D1-41A25B19C710}"/>
                </a:ext>
              </a:extLst>
            </p:cNvPr>
            <p:cNvSpPr txBox="1"/>
            <p:nvPr/>
          </p:nvSpPr>
          <p:spPr>
            <a:xfrm>
              <a:off x="7808063" y="3104782"/>
              <a:ext cx="3388299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-3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rPr>
                <a:t>계산 가능한 양자 컴퓨팅 알고리즘 등장 시 취약</a:t>
              </a:r>
            </a:p>
          </p:txBody>
        </p:sp>
        <p:sp>
          <p:nvSpPr>
            <p:cNvPr id="34" name="직사각형 16">
              <a:extLst>
                <a:ext uri="{FF2B5EF4-FFF2-40B4-BE49-F238E27FC236}">
                  <a16:creationId xmlns:a16="http://schemas.microsoft.com/office/drawing/2014/main" id="{1ED556ED-95E7-4E84-A2C6-54EE17C8E3F0}"/>
                </a:ext>
              </a:extLst>
            </p:cNvPr>
            <p:cNvSpPr/>
            <p:nvPr/>
          </p:nvSpPr>
          <p:spPr>
            <a:xfrm>
              <a:off x="341942" y="952162"/>
              <a:ext cx="1908157" cy="309233"/>
            </a:xfrm>
            <a:prstGeom prst="round2SameRect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15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나눔스퀘어"/>
                  <a:ea typeface="나눔스퀘어"/>
                </a:rPr>
                <a:t>구분</a:t>
              </a:r>
              <a:endParaRPr kumimoji="0" lang="en-US" altLang="ko-KR" sz="13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나눔스퀘어"/>
                <a:ea typeface="나눔스퀘어"/>
              </a:endParaRPr>
            </a:p>
          </p:txBody>
        </p: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1FAECA53-3B04-4E18-988F-BBCB34A88320}"/>
                </a:ext>
              </a:extLst>
            </p:cNvPr>
            <p:cNvGrpSpPr/>
            <p:nvPr/>
          </p:nvGrpSpPr>
          <p:grpSpPr>
            <a:xfrm>
              <a:off x="7100467" y="1371691"/>
              <a:ext cx="0" cy="1976591"/>
              <a:chOff x="5768974" y="1654426"/>
              <a:chExt cx="0" cy="2009147"/>
            </a:xfrm>
          </p:grpSpPr>
          <p:cxnSp>
            <p:nvCxnSpPr>
              <p:cNvPr id="40" name="직선 연결선 39">
                <a:extLst>
                  <a:ext uri="{FF2B5EF4-FFF2-40B4-BE49-F238E27FC236}">
                    <a16:creationId xmlns:a16="http://schemas.microsoft.com/office/drawing/2014/main" id="{B37A86E7-52DB-4DC9-860E-D9C11A17B01B}"/>
                  </a:ext>
                </a:extLst>
              </p:cNvPr>
              <p:cNvCxnSpPr/>
              <p:nvPr/>
            </p:nvCxnSpPr>
            <p:spPr>
              <a:xfrm>
                <a:off x="5768974" y="1654426"/>
                <a:ext cx="0" cy="323165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41" name="직선 연결선 40">
                <a:extLst>
                  <a:ext uri="{FF2B5EF4-FFF2-40B4-BE49-F238E27FC236}">
                    <a16:creationId xmlns:a16="http://schemas.microsoft.com/office/drawing/2014/main" id="{5EEB139F-4CAB-4932-AEC7-E57497F7DD50}"/>
                  </a:ext>
                </a:extLst>
              </p:cNvPr>
              <p:cNvCxnSpPr/>
              <p:nvPr/>
            </p:nvCxnSpPr>
            <p:spPr>
              <a:xfrm>
                <a:off x="5768974" y="2216420"/>
                <a:ext cx="0" cy="323165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42" name="직선 연결선 41">
                <a:extLst>
                  <a:ext uri="{FF2B5EF4-FFF2-40B4-BE49-F238E27FC236}">
                    <a16:creationId xmlns:a16="http://schemas.microsoft.com/office/drawing/2014/main" id="{95144FCF-A624-4C5D-AF94-BF98F3344FD2}"/>
                  </a:ext>
                </a:extLst>
              </p:cNvPr>
              <p:cNvCxnSpPr/>
              <p:nvPr/>
            </p:nvCxnSpPr>
            <p:spPr>
              <a:xfrm>
                <a:off x="5768974" y="2778414"/>
                <a:ext cx="0" cy="323165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43" name="직선 연결선 42">
                <a:extLst>
                  <a:ext uri="{FF2B5EF4-FFF2-40B4-BE49-F238E27FC236}">
                    <a16:creationId xmlns:a16="http://schemas.microsoft.com/office/drawing/2014/main" id="{D59DF994-89C3-4403-B64D-D50C072F9186}"/>
                  </a:ext>
                </a:extLst>
              </p:cNvPr>
              <p:cNvCxnSpPr/>
              <p:nvPr/>
            </p:nvCxnSpPr>
            <p:spPr>
              <a:xfrm>
                <a:off x="5768974" y="3340408"/>
                <a:ext cx="0" cy="323165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  <a:miter lim="800000"/>
              </a:ln>
              <a:effectLst/>
            </p:spPr>
          </p:cxnSp>
        </p:grp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D642BD49-D21D-4350-A5B3-2AF10AE88A20}"/>
              </a:ext>
            </a:extLst>
          </p:cNvPr>
          <p:cNvSpPr txBox="1"/>
          <p:nvPr/>
        </p:nvSpPr>
        <p:spPr>
          <a:xfrm>
            <a:off x="2755398" y="4835589"/>
            <a:ext cx="6076665" cy="184666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나눔스퀘어"/>
                <a:ea typeface="나눔스퀘어"/>
              </a:rPr>
              <a:t>양자암호통신과 양자내성암호는 배타적인 기술이 아닌 상호 보완적인 관계로 지속해서 발전해 나갈 것</a:t>
            </a:r>
            <a:endParaRPr kumimoji="0" lang="en-US" altLang="ko-KR" sz="1200" b="0" i="0" u="none" strike="noStrike" kern="0" cap="none" spc="-3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나눔스퀘어"/>
              <a:ea typeface="나눔스퀘어"/>
            </a:endParaRPr>
          </a:p>
        </p:txBody>
      </p:sp>
    </p:spTree>
    <p:extLst>
      <p:ext uri="{BB962C8B-B14F-4D97-AF65-F5344CB8AC3E}">
        <p14:creationId xmlns:p14="http://schemas.microsoft.com/office/powerpoint/2010/main" val="41789439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60388" y="995248"/>
            <a:ext cx="5689410" cy="2433751"/>
          </a:xfrm>
        </p:spPr>
        <p:txBody>
          <a:bodyPr/>
          <a:lstStyle/>
          <a:p>
            <a:r>
              <a:rPr lang="en-US" altLang="ko-KR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anose="020B0604020202020204" pitchFamily="34" charset="0"/>
              </a:rPr>
              <a:t>02. </a:t>
            </a:r>
            <a:br>
              <a:rPr lang="en-US" altLang="ko-KR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양자암호통신 기반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VPN 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2DD24D5-BDC0-4D31-A870-3A11212113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6127" y="2587625"/>
            <a:ext cx="4248149" cy="3721101"/>
          </a:xfrm>
        </p:spPr>
        <p:txBody>
          <a:bodyPr/>
          <a:lstStyle/>
          <a:p>
            <a:r>
              <a:rPr lang="en-US" altLang="ko-KR" dirty="0"/>
              <a:t>AhnLab TrusGuard Q-VPN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4725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직사각형 91">
            <a:extLst>
              <a:ext uri="{FF2B5EF4-FFF2-40B4-BE49-F238E27FC236}">
                <a16:creationId xmlns:a16="http://schemas.microsoft.com/office/drawing/2014/main" id="{50D6E9D8-D822-480D-B5FE-8EF90AF2F491}"/>
              </a:ext>
            </a:extLst>
          </p:cNvPr>
          <p:cNvSpPr/>
          <p:nvPr/>
        </p:nvSpPr>
        <p:spPr>
          <a:xfrm>
            <a:off x="176639" y="3844907"/>
            <a:ext cx="9495307" cy="2541757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나눔스퀘어"/>
              <a:cs typeface="Arial" panose="020B0604020202020204" pitchFamily="34" charset="0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6047DE1A-2A88-CA43-B0BC-9085E3694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5598" y="4360102"/>
            <a:ext cx="2170759" cy="1990800"/>
          </a:xfrm>
          <a:prstGeom prst="rect">
            <a:avLst/>
          </a:prstGeom>
        </p:spPr>
      </p:pic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7A38416-C86C-4DFE-A92F-B360885A3B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486220B-EE48-441A-BEE1-7E447193D81B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3139CA17-73FA-4EBA-8CE8-1090090594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양자암호기술의 필요성</a:t>
            </a:r>
            <a:r>
              <a:rPr lang="en-US" altLang="ko-KR" dirty="0"/>
              <a:t>:</a:t>
            </a:r>
            <a:r>
              <a:rPr lang="ko-KR" altLang="en-US" dirty="0"/>
              <a:t> 양자컴퓨터의 등장</a:t>
            </a:r>
            <a:r>
              <a:rPr lang="en-US" altLang="ko-KR" dirty="0"/>
              <a:t>(1/2)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9262A8A-C252-4DC8-BA6E-299F231E7C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02. </a:t>
            </a:r>
            <a:r>
              <a:rPr lang="ko-KR" altLang="en-US" dirty="0"/>
              <a:t>양자암호통신 기반 </a:t>
            </a:r>
            <a:r>
              <a:rPr lang="en-US" altLang="ko-KR" dirty="0"/>
              <a:t>VPN </a:t>
            </a:r>
            <a:endParaRPr lang="ko-KR" altLang="en-US" dirty="0"/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9BDD08D7-608A-452D-A710-20E946C7D4DE}"/>
              </a:ext>
            </a:extLst>
          </p:cNvPr>
          <p:cNvSpPr/>
          <p:nvPr/>
        </p:nvSpPr>
        <p:spPr>
          <a:xfrm>
            <a:off x="177800" y="1178890"/>
            <a:ext cx="9494146" cy="2541757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나눔스퀘어"/>
              <a:cs typeface="Arial" panose="020B0604020202020204" pitchFamily="34" charset="0"/>
            </a:endParaRPr>
          </a:p>
        </p:txBody>
      </p:sp>
      <p:pic>
        <p:nvPicPr>
          <p:cNvPr id="89" name="그림 88">
            <a:extLst>
              <a:ext uri="{FF2B5EF4-FFF2-40B4-BE49-F238E27FC236}">
                <a16:creationId xmlns:a16="http://schemas.microsoft.com/office/drawing/2014/main" id="{4183B403-463D-45CC-8D33-D7E6FE62065A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20000" contrast="-20000"/>
          </a:blip>
          <a:stretch>
            <a:fillRect/>
          </a:stretch>
        </p:blipFill>
        <p:spPr>
          <a:xfrm>
            <a:off x="3164831" y="1826696"/>
            <a:ext cx="2095248" cy="1761882"/>
          </a:xfrm>
          <a:prstGeom prst="rect">
            <a:avLst/>
          </a:prstGeom>
        </p:spPr>
      </p:pic>
      <p:sp>
        <p:nvSpPr>
          <p:cNvPr id="90" name="모서리가 둥근 직사각형 349">
            <a:extLst>
              <a:ext uri="{FF2B5EF4-FFF2-40B4-BE49-F238E27FC236}">
                <a16:creationId xmlns:a16="http://schemas.microsoft.com/office/drawing/2014/main" id="{C4AC02CE-F62E-4B15-B01D-FBC58C85BAF3}"/>
              </a:ext>
            </a:extLst>
          </p:cNvPr>
          <p:cNvSpPr/>
          <p:nvPr/>
        </p:nvSpPr>
        <p:spPr>
          <a:xfrm>
            <a:off x="3673130" y="2459358"/>
            <a:ext cx="1097699" cy="287797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50000"/>
            </a:sysClr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cap="none" normalizeH="0" baseline="0" noProof="0" dirty="0">
                <a:ln>
                  <a:noFill/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Algorithm</a:t>
            </a:r>
          </a:p>
        </p:txBody>
      </p: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51CFAE59-B2F2-4184-8443-908B623A4D9D}"/>
              </a:ext>
            </a:extLst>
          </p:cNvPr>
          <p:cNvCxnSpPr/>
          <p:nvPr/>
        </p:nvCxnSpPr>
        <p:spPr>
          <a:xfrm>
            <a:off x="1446163" y="2603863"/>
            <a:ext cx="2276862" cy="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dash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61" name="모서리가 둥근 직사각형 320">
            <a:extLst>
              <a:ext uri="{FF2B5EF4-FFF2-40B4-BE49-F238E27FC236}">
                <a16:creationId xmlns:a16="http://schemas.microsoft.com/office/drawing/2014/main" id="{17164D8A-E70D-4AAE-BB47-EE7787056F4E}"/>
              </a:ext>
            </a:extLst>
          </p:cNvPr>
          <p:cNvSpPr/>
          <p:nvPr/>
        </p:nvSpPr>
        <p:spPr>
          <a:xfrm>
            <a:off x="6759804" y="1624093"/>
            <a:ext cx="942975" cy="2035118"/>
          </a:xfrm>
          <a:prstGeom prst="roundRect">
            <a:avLst/>
          </a:prstGeom>
          <a:solidFill>
            <a:srgbClr val="95A1BD">
              <a:lumMod val="20000"/>
              <a:lumOff val="80000"/>
            </a:srgbClr>
          </a:solidFill>
          <a:ln w="12700" cap="flat" cmpd="sng" algn="ctr">
            <a:solidFill>
              <a:srgbClr val="95A1BD">
                <a:lumMod val="60000"/>
                <a:lumOff val="40000"/>
              </a:srgbClr>
            </a:solidFill>
            <a:prstDash val="solid"/>
            <a:miter lim="800000"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나눔스퀘어"/>
              <a:cs typeface="Arial" panose="020B0604020202020204" pitchFamily="34" charset="0"/>
            </a:endParaRPr>
          </a:p>
        </p:txBody>
      </p:sp>
      <p:sp>
        <p:nvSpPr>
          <p:cNvPr id="62" name="모서리가 둥근 직사각형 321">
            <a:extLst>
              <a:ext uri="{FF2B5EF4-FFF2-40B4-BE49-F238E27FC236}">
                <a16:creationId xmlns:a16="http://schemas.microsoft.com/office/drawing/2014/main" id="{97415A85-AEE9-4E70-ABF0-D7A952174AC8}"/>
              </a:ext>
            </a:extLst>
          </p:cNvPr>
          <p:cNvSpPr/>
          <p:nvPr/>
        </p:nvSpPr>
        <p:spPr>
          <a:xfrm>
            <a:off x="616389" y="1624093"/>
            <a:ext cx="942975" cy="2035118"/>
          </a:xfrm>
          <a:prstGeom prst="roundRect">
            <a:avLst/>
          </a:prstGeom>
          <a:solidFill>
            <a:srgbClr val="95A1BD">
              <a:lumMod val="20000"/>
              <a:lumOff val="80000"/>
            </a:srgbClr>
          </a:solidFill>
          <a:ln w="12700" cap="flat" cmpd="sng" algn="ctr">
            <a:solidFill>
              <a:srgbClr val="95A1BD">
                <a:lumMod val="60000"/>
                <a:lumOff val="40000"/>
              </a:srgbClr>
            </a:solidFill>
            <a:prstDash val="solid"/>
            <a:miter lim="800000"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나눔스퀘어"/>
              <a:cs typeface="Arial" panose="020B0604020202020204" pitchFamily="34" charset="0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2F91E047-B605-4C0F-BCAC-ACE35DDF1D4D}"/>
              </a:ext>
            </a:extLst>
          </p:cNvPr>
          <p:cNvSpPr/>
          <p:nvPr/>
        </p:nvSpPr>
        <p:spPr>
          <a:xfrm>
            <a:off x="284854" y="1178890"/>
            <a:ext cx="9359900" cy="339656"/>
          </a:xfrm>
          <a:prstGeom prst="rect">
            <a:avLst/>
          </a:prstGeom>
          <a:gradFill flip="none" rotWithShape="1">
            <a:gsLst>
              <a:gs pos="0">
                <a:sysClr val="window" lastClr="FFFFFF">
                  <a:lumMod val="85000"/>
                  <a:alpha val="70000"/>
                </a:sysClr>
              </a:gs>
              <a:gs pos="100000">
                <a:sysClr val="window" lastClr="FFFFFF">
                  <a:lumMod val="85000"/>
                  <a:alpha val="0"/>
                </a:sysClr>
              </a:gs>
            </a:gsLst>
            <a:lin ang="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나눔스퀘어"/>
              <a:cs typeface="Arial" panose="020B0604020202020204" pitchFamily="34" charset="0"/>
            </a:endParaRPr>
          </a:p>
        </p:txBody>
      </p:sp>
      <p:sp>
        <p:nvSpPr>
          <p:cNvPr id="64" name="오각형 323">
            <a:extLst>
              <a:ext uri="{FF2B5EF4-FFF2-40B4-BE49-F238E27FC236}">
                <a16:creationId xmlns:a16="http://schemas.microsoft.com/office/drawing/2014/main" id="{E1B7CB2D-9EFC-4685-ADB9-8822198B8DE9}"/>
              </a:ext>
            </a:extLst>
          </p:cNvPr>
          <p:cNvSpPr/>
          <p:nvPr/>
        </p:nvSpPr>
        <p:spPr>
          <a:xfrm>
            <a:off x="176639" y="1178890"/>
            <a:ext cx="2470150" cy="339656"/>
          </a:xfrm>
          <a:prstGeom prst="homePlate">
            <a:avLst/>
          </a:prstGeom>
          <a:solidFill>
            <a:srgbClr val="95A1BD">
              <a:lumMod val="75000"/>
            </a:srgbClr>
          </a:solidFill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="1" dirty="0">
                <a:solidFill>
                  <a:prstClr val="white"/>
                </a:solidFill>
                <a:latin typeface="Arial" panose="020B0604020202020204" pitchFamily="34" charset="0"/>
                <a:ea typeface="나눔스퀘어 ExtraBold" panose="020B0600000101010101" pitchFamily="50" charset="-127"/>
                <a:cs typeface="Arial" panose="020B0604020202020204" pitchFamily="34" charset="0"/>
              </a:rPr>
              <a:t>일반컴퓨터 연산 방식</a:t>
            </a:r>
          </a:p>
        </p:txBody>
      </p:sp>
      <p:sp>
        <p:nvSpPr>
          <p:cNvPr id="65" name="타원 64">
            <a:extLst>
              <a:ext uri="{FF2B5EF4-FFF2-40B4-BE49-F238E27FC236}">
                <a16:creationId xmlns:a16="http://schemas.microsoft.com/office/drawing/2014/main" id="{BC6C5756-FE71-489E-9BBA-85A4694BF9FD}"/>
              </a:ext>
            </a:extLst>
          </p:cNvPr>
          <p:cNvSpPr/>
          <p:nvPr/>
        </p:nvSpPr>
        <p:spPr>
          <a:xfrm>
            <a:off x="7079990" y="2459359"/>
            <a:ext cx="304164" cy="296461"/>
          </a:xfrm>
          <a:prstGeom prst="ellipse">
            <a:avLst/>
          </a:prstGeom>
          <a:solidFill>
            <a:sysClr val="window" lastClr="FFFFFF">
              <a:lumMod val="5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나눔스퀘어"/>
              <a:cs typeface="Arial" panose="020B0604020202020204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FF553EC-3C41-40BE-ABCD-602450E902DC}"/>
              </a:ext>
            </a:extLst>
          </p:cNvPr>
          <p:cNvSpPr txBox="1"/>
          <p:nvPr/>
        </p:nvSpPr>
        <p:spPr>
          <a:xfrm>
            <a:off x="8492607" y="2112624"/>
            <a:ext cx="65" cy="2770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모서리가 둥근 직사각형 326">
            <a:extLst>
              <a:ext uri="{FF2B5EF4-FFF2-40B4-BE49-F238E27FC236}">
                <a16:creationId xmlns:a16="http://schemas.microsoft.com/office/drawing/2014/main" id="{805714A0-154F-406D-B025-B81D1834566F}"/>
              </a:ext>
            </a:extLst>
          </p:cNvPr>
          <p:cNvSpPr/>
          <p:nvPr/>
        </p:nvSpPr>
        <p:spPr>
          <a:xfrm>
            <a:off x="718894" y="1718878"/>
            <a:ext cx="727269" cy="248113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나눔스퀘어"/>
                <a:cs typeface="Arial" panose="020B0604020202020204" pitchFamily="34" charset="0"/>
              </a:rPr>
              <a:t>Input</a:t>
            </a:r>
          </a:p>
        </p:txBody>
      </p:sp>
      <p:sp>
        <p:nvSpPr>
          <p:cNvPr id="68" name="모서리가 둥근 직사각형 327">
            <a:extLst>
              <a:ext uri="{FF2B5EF4-FFF2-40B4-BE49-F238E27FC236}">
                <a16:creationId xmlns:a16="http://schemas.microsoft.com/office/drawing/2014/main" id="{C9DDA554-39A1-4881-9DDE-92B80F2576DA}"/>
              </a:ext>
            </a:extLst>
          </p:cNvPr>
          <p:cNvSpPr/>
          <p:nvPr/>
        </p:nvSpPr>
        <p:spPr>
          <a:xfrm>
            <a:off x="6865546" y="1718878"/>
            <a:ext cx="727269" cy="248113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cap="none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rPr>
              <a:t>Output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BDBCF5D-2641-4BA5-A75A-830A5C9464DD}"/>
              </a:ext>
            </a:extLst>
          </p:cNvPr>
          <p:cNvSpPr txBox="1"/>
          <p:nvPr/>
        </p:nvSpPr>
        <p:spPr>
          <a:xfrm>
            <a:off x="918576" y="2030129"/>
            <a:ext cx="31418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>
            <a:defPPr>
              <a:defRPr lang="ko-KR"/>
            </a:defPPr>
            <a:lvl1pPr algn="r">
              <a:defRPr sz="9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나눔스퀘어"/>
                <a:cs typeface="Arial" panose="020B0604020202020204" pitchFamily="34" charset="0"/>
              </a:rPr>
              <a:t>2Bits</a:t>
            </a:r>
          </a:p>
        </p:txBody>
      </p: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D4B01625-DEF3-4486-AF0F-3961C56B2E86}"/>
              </a:ext>
            </a:extLst>
          </p:cNvPr>
          <p:cNvGrpSpPr/>
          <p:nvPr/>
        </p:nvGrpSpPr>
        <p:grpSpPr>
          <a:xfrm>
            <a:off x="782230" y="2312516"/>
            <a:ext cx="575162" cy="217236"/>
            <a:chOff x="770426" y="2249362"/>
            <a:chExt cx="575162" cy="222881"/>
          </a:xfrm>
        </p:grpSpPr>
        <p:sp>
          <p:nvSpPr>
            <p:cNvPr id="81" name="타원 80">
              <a:extLst>
                <a:ext uri="{FF2B5EF4-FFF2-40B4-BE49-F238E27FC236}">
                  <a16:creationId xmlns:a16="http://schemas.microsoft.com/office/drawing/2014/main" id="{5985554F-49F2-4D71-8E12-13EFA7C0DAA9}"/>
                </a:ext>
              </a:extLst>
            </p:cNvPr>
            <p:cNvSpPr/>
            <p:nvPr/>
          </p:nvSpPr>
          <p:spPr>
            <a:xfrm>
              <a:off x="770426" y="2249362"/>
              <a:ext cx="222881" cy="222881"/>
            </a:xfrm>
            <a:prstGeom prst="ellipse">
              <a:avLst/>
            </a:prstGeom>
            <a:solidFill>
              <a:sysClr val="window" lastClr="FFFFFF">
                <a:lumMod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cap="none" normalizeH="0" baseline="0" noProof="0" dirty="0">
                  <a:ln>
                    <a:noFill/>
                  </a:ln>
                  <a:solidFill>
                    <a:prstClr val="white"/>
                  </a:solidFill>
                  <a:uLnTx/>
                  <a:uFillTx/>
                  <a:latin typeface="Arial" panose="020B0604020202020204" pitchFamily="34" charset="0"/>
                  <a:ea typeface="나눔스퀘어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82" name="타원 81">
              <a:extLst>
                <a:ext uri="{FF2B5EF4-FFF2-40B4-BE49-F238E27FC236}">
                  <a16:creationId xmlns:a16="http://schemas.microsoft.com/office/drawing/2014/main" id="{7EDD3930-0593-4292-BF14-6B1C281562F6}"/>
                </a:ext>
              </a:extLst>
            </p:cNvPr>
            <p:cNvSpPr/>
            <p:nvPr/>
          </p:nvSpPr>
          <p:spPr>
            <a:xfrm>
              <a:off x="1122707" y="2249362"/>
              <a:ext cx="222881" cy="222881"/>
            </a:xfrm>
            <a:prstGeom prst="ellipse">
              <a:avLst/>
            </a:prstGeom>
            <a:solidFill>
              <a:sysClr val="window" lastClr="FFFFFF">
                <a:lumMod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cap="none" normalizeH="0" baseline="0" noProof="0" dirty="0">
                  <a:ln>
                    <a:noFill/>
                  </a:ln>
                  <a:solidFill>
                    <a:prstClr val="white"/>
                  </a:solidFill>
                  <a:uLnTx/>
                  <a:uFillTx/>
                  <a:latin typeface="Arial" panose="020B0604020202020204" pitchFamily="34" charset="0"/>
                  <a:ea typeface="나눔스퀘어"/>
                  <a:cs typeface="Arial" panose="020B0604020202020204" pitchFamily="34" charset="0"/>
                </a:rPr>
                <a:t>0</a:t>
              </a:r>
            </a:p>
          </p:txBody>
        </p:sp>
      </p:grp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F17211CD-239A-4DAF-A8AA-73955345EDDD}"/>
              </a:ext>
            </a:extLst>
          </p:cNvPr>
          <p:cNvGrpSpPr/>
          <p:nvPr/>
        </p:nvGrpSpPr>
        <p:grpSpPr>
          <a:xfrm>
            <a:off x="782230" y="2626579"/>
            <a:ext cx="575162" cy="217236"/>
            <a:chOff x="770426" y="2249362"/>
            <a:chExt cx="575162" cy="222881"/>
          </a:xfrm>
        </p:grpSpPr>
        <p:sp>
          <p:nvSpPr>
            <p:cNvPr id="79" name="타원 78">
              <a:extLst>
                <a:ext uri="{FF2B5EF4-FFF2-40B4-BE49-F238E27FC236}">
                  <a16:creationId xmlns:a16="http://schemas.microsoft.com/office/drawing/2014/main" id="{D01F20A7-2E63-4F12-B5DD-BBBEB4A14248}"/>
                </a:ext>
              </a:extLst>
            </p:cNvPr>
            <p:cNvSpPr/>
            <p:nvPr/>
          </p:nvSpPr>
          <p:spPr>
            <a:xfrm>
              <a:off x="770426" y="2249362"/>
              <a:ext cx="222881" cy="222881"/>
            </a:xfrm>
            <a:prstGeom prst="ellipse">
              <a:avLst/>
            </a:prstGeom>
            <a:solidFill>
              <a:sysClr val="window" lastClr="FFFFFF">
                <a:lumMod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cap="none" normalizeH="0" baseline="0" noProof="0" dirty="0">
                  <a:ln>
                    <a:noFill/>
                  </a:ln>
                  <a:solidFill>
                    <a:prstClr val="white"/>
                  </a:solidFill>
                  <a:uLnTx/>
                  <a:uFillTx/>
                  <a:latin typeface="Arial" panose="020B0604020202020204" pitchFamily="34" charset="0"/>
                  <a:ea typeface="나눔스퀘어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80" name="타원 79">
              <a:extLst>
                <a:ext uri="{FF2B5EF4-FFF2-40B4-BE49-F238E27FC236}">
                  <a16:creationId xmlns:a16="http://schemas.microsoft.com/office/drawing/2014/main" id="{51EFB558-0879-447F-A72C-7500D4AE5F35}"/>
                </a:ext>
              </a:extLst>
            </p:cNvPr>
            <p:cNvSpPr/>
            <p:nvPr/>
          </p:nvSpPr>
          <p:spPr>
            <a:xfrm>
              <a:off x="1122707" y="2249362"/>
              <a:ext cx="222881" cy="222881"/>
            </a:xfrm>
            <a:prstGeom prst="ellipse">
              <a:avLst/>
            </a:prstGeom>
            <a:solidFill>
              <a:sysClr val="window" lastClr="FFFFFF">
                <a:lumMod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cap="none" normalizeH="0" baseline="0" noProof="0" dirty="0">
                  <a:ln>
                    <a:noFill/>
                  </a:ln>
                  <a:solidFill>
                    <a:prstClr val="white"/>
                  </a:solidFill>
                  <a:uLnTx/>
                  <a:uFillTx/>
                  <a:latin typeface="Arial" panose="020B0604020202020204" pitchFamily="34" charset="0"/>
                  <a:ea typeface="나눔스퀘어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72E62D6E-02C9-48C8-AD34-0A6D609628A5}"/>
              </a:ext>
            </a:extLst>
          </p:cNvPr>
          <p:cNvGrpSpPr/>
          <p:nvPr/>
        </p:nvGrpSpPr>
        <p:grpSpPr>
          <a:xfrm>
            <a:off x="782230" y="2940643"/>
            <a:ext cx="575162" cy="217236"/>
            <a:chOff x="770426" y="2249362"/>
            <a:chExt cx="575162" cy="222881"/>
          </a:xfrm>
        </p:grpSpPr>
        <p:sp>
          <p:nvSpPr>
            <p:cNvPr id="77" name="타원 76">
              <a:extLst>
                <a:ext uri="{FF2B5EF4-FFF2-40B4-BE49-F238E27FC236}">
                  <a16:creationId xmlns:a16="http://schemas.microsoft.com/office/drawing/2014/main" id="{00ADA15F-4A43-43E4-830A-4FA02FC63FD3}"/>
                </a:ext>
              </a:extLst>
            </p:cNvPr>
            <p:cNvSpPr/>
            <p:nvPr/>
          </p:nvSpPr>
          <p:spPr>
            <a:xfrm>
              <a:off x="770426" y="2249362"/>
              <a:ext cx="222881" cy="222881"/>
            </a:xfrm>
            <a:prstGeom prst="ellipse">
              <a:avLst/>
            </a:prstGeom>
            <a:solidFill>
              <a:sysClr val="window" lastClr="FFFFFF">
                <a:lumMod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cap="none" normalizeH="0" baseline="0" noProof="0" dirty="0">
                  <a:ln>
                    <a:noFill/>
                  </a:ln>
                  <a:solidFill>
                    <a:prstClr val="white"/>
                  </a:solidFill>
                  <a:uLnTx/>
                  <a:uFillTx/>
                  <a:latin typeface="Arial" panose="020B0604020202020204" pitchFamily="34" charset="0"/>
                  <a:ea typeface="나눔스퀘어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8" name="타원 77">
              <a:extLst>
                <a:ext uri="{FF2B5EF4-FFF2-40B4-BE49-F238E27FC236}">
                  <a16:creationId xmlns:a16="http://schemas.microsoft.com/office/drawing/2014/main" id="{DDE7E541-4585-4B93-A1D0-F56F2B2EF694}"/>
                </a:ext>
              </a:extLst>
            </p:cNvPr>
            <p:cNvSpPr/>
            <p:nvPr/>
          </p:nvSpPr>
          <p:spPr>
            <a:xfrm>
              <a:off x="1122707" y="2249362"/>
              <a:ext cx="222881" cy="222881"/>
            </a:xfrm>
            <a:prstGeom prst="ellipse">
              <a:avLst/>
            </a:prstGeom>
            <a:solidFill>
              <a:sysClr val="window" lastClr="FFFFFF">
                <a:lumMod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cap="none" normalizeH="0" baseline="0" noProof="0" dirty="0">
                  <a:ln>
                    <a:noFill/>
                  </a:ln>
                  <a:solidFill>
                    <a:prstClr val="white"/>
                  </a:solidFill>
                  <a:uLnTx/>
                  <a:uFillTx/>
                  <a:latin typeface="Arial" panose="020B0604020202020204" pitchFamily="34" charset="0"/>
                  <a:ea typeface="나눔스퀘어"/>
                  <a:cs typeface="Arial" panose="020B0604020202020204" pitchFamily="34" charset="0"/>
                </a:rPr>
                <a:t>0</a:t>
              </a:r>
            </a:p>
          </p:txBody>
        </p:sp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D37EEB1D-4D9F-4A98-9F98-59A6D34D19D2}"/>
              </a:ext>
            </a:extLst>
          </p:cNvPr>
          <p:cNvGrpSpPr/>
          <p:nvPr/>
        </p:nvGrpSpPr>
        <p:grpSpPr>
          <a:xfrm>
            <a:off x="782230" y="3254705"/>
            <a:ext cx="575162" cy="217236"/>
            <a:chOff x="770426" y="2249362"/>
            <a:chExt cx="575162" cy="222881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D54704B1-236D-4CD1-A5FF-3012A29755E0}"/>
                </a:ext>
              </a:extLst>
            </p:cNvPr>
            <p:cNvSpPr/>
            <p:nvPr/>
          </p:nvSpPr>
          <p:spPr>
            <a:xfrm>
              <a:off x="770426" y="2249362"/>
              <a:ext cx="222881" cy="222881"/>
            </a:xfrm>
            <a:prstGeom prst="ellipse">
              <a:avLst/>
            </a:prstGeom>
            <a:solidFill>
              <a:sysClr val="window" lastClr="FFFFFF">
                <a:lumMod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cap="none" normalizeH="0" baseline="0" noProof="0" dirty="0">
                  <a:ln>
                    <a:noFill/>
                  </a:ln>
                  <a:solidFill>
                    <a:prstClr val="white"/>
                  </a:solidFill>
                  <a:uLnTx/>
                  <a:uFillTx/>
                  <a:latin typeface="Arial" panose="020B0604020202020204" pitchFamily="34" charset="0"/>
                  <a:ea typeface="나눔스퀘어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6" name="타원 75">
              <a:extLst>
                <a:ext uri="{FF2B5EF4-FFF2-40B4-BE49-F238E27FC236}">
                  <a16:creationId xmlns:a16="http://schemas.microsoft.com/office/drawing/2014/main" id="{C71AC4E5-1652-480A-9038-7201BD5EAA82}"/>
                </a:ext>
              </a:extLst>
            </p:cNvPr>
            <p:cNvSpPr/>
            <p:nvPr/>
          </p:nvSpPr>
          <p:spPr>
            <a:xfrm>
              <a:off x="1122707" y="2249362"/>
              <a:ext cx="222881" cy="222881"/>
            </a:xfrm>
            <a:prstGeom prst="ellipse">
              <a:avLst/>
            </a:prstGeom>
            <a:solidFill>
              <a:sysClr val="window" lastClr="FFFFFF">
                <a:lumMod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cap="none" normalizeH="0" baseline="0" noProof="0" dirty="0">
                  <a:ln>
                    <a:noFill/>
                  </a:ln>
                  <a:solidFill>
                    <a:prstClr val="white"/>
                  </a:solidFill>
                  <a:uLnTx/>
                  <a:uFillTx/>
                  <a:latin typeface="Arial" panose="020B0604020202020204" pitchFamily="34" charset="0"/>
                  <a:ea typeface="나눔스퀘어"/>
                  <a:cs typeface="Arial" panose="020B0604020202020204" pitchFamily="34" charset="0"/>
                </a:rPr>
                <a:t>1</a:t>
              </a:r>
            </a:p>
          </p:txBody>
        </p:sp>
      </p:grpSp>
      <p:cxnSp>
        <p:nvCxnSpPr>
          <p:cNvPr id="74" name="직선 화살표 연결선 73">
            <a:extLst>
              <a:ext uri="{FF2B5EF4-FFF2-40B4-BE49-F238E27FC236}">
                <a16:creationId xmlns:a16="http://schemas.microsoft.com/office/drawing/2014/main" id="{FFEDF70F-0D28-4F53-961C-40BA4B093ED1}"/>
              </a:ext>
            </a:extLst>
          </p:cNvPr>
          <p:cNvCxnSpPr/>
          <p:nvPr/>
        </p:nvCxnSpPr>
        <p:spPr>
          <a:xfrm>
            <a:off x="4720933" y="2603863"/>
            <a:ext cx="2276862" cy="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dash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0" name="모서리가 둥근 직사각형 269">
            <a:extLst>
              <a:ext uri="{FF2B5EF4-FFF2-40B4-BE49-F238E27FC236}">
                <a16:creationId xmlns:a16="http://schemas.microsoft.com/office/drawing/2014/main" id="{F7E4D204-22EB-4CA2-B49F-CA6966EE9E63}"/>
              </a:ext>
            </a:extLst>
          </p:cNvPr>
          <p:cNvSpPr/>
          <p:nvPr/>
        </p:nvSpPr>
        <p:spPr>
          <a:xfrm>
            <a:off x="6759804" y="4265343"/>
            <a:ext cx="942975" cy="2035118"/>
          </a:xfrm>
          <a:prstGeom prst="roundRect">
            <a:avLst/>
          </a:prstGeom>
          <a:solidFill>
            <a:srgbClr val="95A1BD">
              <a:lumMod val="20000"/>
              <a:lumOff val="80000"/>
            </a:srgbClr>
          </a:solidFill>
          <a:ln w="12700" cap="flat" cmpd="sng" algn="ctr">
            <a:solidFill>
              <a:srgbClr val="95A1BD">
                <a:lumMod val="60000"/>
                <a:lumOff val="40000"/>
              </a:srgbClr>
            </a:solidFill>
            <a:prstDash val="solid"/>
            <a:miter lim="800000"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나눔스퀘어"/>
              <a:cs typeface="Arial" panose="020B0604020202020204" pitchFamily="34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EE707C4-AD7A-4948-8AB7-5699FA039C3E}"/>
              </a:ext>
            </a:extLst>
          </p:cNvPr>
          <p:cNvSpPr/>
          <p:nvPr/>
        </p:nvSpPr>
        <p:spPr>
          <a:xfrm>
            <a:off x="284854" y="3844908"/>
            <a:ext cx="9359900" cy="339656"/>
          </a:xfrm>
          <a:prstGeom prst="rect">
            <a:avLst/>
          </a:prstGeom>
          <a:gradFill flip="none" rotWithShape="1">
            <a:gsLst>
              <a:gs pos="0">
                <a:sysClr val="window" lastClr="FFFFFF">
                  <a:lumMod val="85000"/>
                  <a:alpha val="70000"/>
                </a:sysClr>
              </a:gs>
              <a:gs pos="100000">
                <a:sysClr val="window" lastClr="FFFFFF">
                  <a:lumMod val="85000"/>
                  <a:alpha val="0"/>
                </a:sysClr>
              </a:gs>
            </a:gsLst>
            <a:lin ang="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나눔스퀘어"/>
              <a:cs typeface="Arial" panose="020B0604020202020204" pitchFamily="34" charset="0"/>
            </a:endParaRPr>
          </a:p>
        </p:txBody>
      </p:sp>
      <p:sp>
        <p:nvSpPr>
          <p:cNvPr id="12" name="오각형 271">
            <a:extLst>
              <a:ext uri="{FF2B5EF4-FFF2-40B4-BE49-F238E27FC236}">
                <a16:creationId xmlns:a16="http://schemas.microsoft.com/office/drawing/2014/main" id="{71B68512-0D51-4C0B-A4DF-7EC4037FADF7}"/>
              </a:ext>
            </a:extLst>
          </p:cNvPr>
          <p:cNvSpPr/>
          <p:nvPr/>
        </p:nvSpPr>
        <p:spPr>
          <a:xfrm>
            <a:off x="176639" y="3844908"/>
            <a:ext cx="2470150" cy="339656"/>
          </a:xfrm>
          <a:prstGeom prst="homePlate">
            <a:avLst/>
          </a:prstGeom>
          <a:solidFill>
            <a:srgbClr val="012F75"/>
          </a:solidFill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="1" dirty="0">
                <a:solidFill>
                  <a:prstClr val="white"/>
                </a:solidFill>
                <a:latin typeface="Arial" panose="020B0604020202020204" pitchFamily="34" charset="0"/>
                <a:ea typeface="나눔스퀘어 ExtraBold" panose="020B0600000101010101" pitchFamily="50" charset="-127"/>
                <a:cs typeface="Arial" panose="020B0604020202020204" pitchFamily="34" charset="0"/>
              </a:rPr>
              <a:t>양자컴퓨터 연산 방식</a:t>
            </a:r>
          </a:p>
        </p:txBody>
      </p:sp>
      <p:sp>
        <p:nvSpPr>
          <p:cNvPr id="58" name="모서리가 둥근 직사각형 317">
            <a:extLst>
              <a:ext uri="{FF2B5EF4-FFF2-40B4-BE49-F238E27FC236}">
                <a16:creationId xmlns:a16="http://schemas.microsoft.com/office/drawing/2014/main" id="{BDD2D376-C8E4-4833-A8EF-B515B747C26A}"/>
              </a:ext>
            </a:extLst>
          </p:cNvPr>
          <p:cNvSpPr/>
          <p:nvPr/>
        </p:nvSpPr>
        <p:spPr>
          <a:xfrm>
            <a:off x="3673130" y="5077465"/>
            <a:ext cx="1097699" cy="287797"/>
          </a:xfrm>
          <a:prstGeom prst="roundRect">
            <a:avLst>
              <a:gd name="adj" fmla="val 50000"/>
            </a:avLst>
          </a:prstGeom>
          <a:gradFill>
            <a:gsLst>
              <a:gs pos="33000">
                <a:srgbClr val="00DAFF"/>
              </a:gs>
              <a:gs pos="0">
                <a:srgbClr val="95A1BD"/>
              </a:gs>
              <a:gs pos="66000">
                <a:srgbClr val="012F75">
                  <a:lumMod val="60000"/>
                  <a:lumOff val="40000"/>
                </a:srgbClr>
              </a:gs>
              <a:gs pos="100000">
                <a:srgbClr val="012F75"/>
              </a:gs>
            </a:gsLst>
            <a:lin ang="0" scaled="0"/>
          </a:gra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cap="none" normalizeH="0" baseline="0" noProof="0" dirty="0">
                <a:ln>
                  <a:noFill/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Algorithm</a:t>
            </a:r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19837596-0D43-42B7-BBEB-EBB673A0A9D6}"/>
              </a:ext>
            </a:extLst>
          </p:cNvPr>
          <p:cNvSpPr/>
          <p:nvPr/>
        </p:nvSpPr>
        <p:spPr>
          <a:xfrm>
            <a:off x="7079990" y="4719794"/>
            <a:ext cx="304164" cy="296461"/>
          </a:xfrm>
          <a:prstGeom prst="ellipse">
            <a:avLst/>
          </a:prstGeom>
          <a:solidFill>
            <a:srgbClr val="95A1B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나눔스퀘어"/>
              <a:cs typeface="Arial" panose="020B0604020202020204" pitchFamily="34" charset="0"/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208BC43C-D2E8-49C5-B343-5DE3EF7D6E9C}"/>
              </a:ext>
            </a:extLst>
          </p:cNvPr>
          <p:cNvSpPr/>
          <p:nvPr/>
        </p:nvSpPr>
        <p:spPr>
          <a:xfrm>
            <a:off x="7079990" y="5111352"/>
            <a:ext cx="304164" cy="296461"/>
          </a:xfrm>
          <a:prstGeom prst="ellipse">
            <a:avLst/>
          </a:prstGeom>
          <a:solidFill>
            <a:srgbClr val="00DA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나눔스퀘어"/>
              <a:cs typeface="Arial" panose="020B0604020202020204" pitchFamily="34" charset="0"/>
            </a:endParaRP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2D41B4F1-EBDF-45B1-8E27-A4C6299A3FF9}"/>
              </a:ext>
            </a:extLst>
          </p:cNvPr>
          <p:cNvSpPr/>
          <p:nvPr/>
        </p:nvSpPr>
        <p:spPr>
          <a:xfrm>
            <a:off x="7079990" y="5502909"/>
            <a:ext cx="304164" cy="296461"/>
          </a:xfrm>
          <a:prstGeom prst="ellipse">
            <a:avLst/>
          </a:prstGeom>
          <a:solidFill>
            <a:srgbClr val="012F75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나눔스퀘어"/>
              <a:cs typeface="Arial" panose="020B0604020202020204" pitchFamily="34" charset="0"/>
            </a:endParaRP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6AB17918-AE25-4AE4-A309-78A3DB24A861}"/>
              </a:ext>
            </a:extLst>
          </p:cNvPr>
          <p:cNvSpPr/>
          <p:nvPr/>
        </p:nvSpPr>
        <p:spPr>
          <a:xfrm>
            <a:off x="7079990" y="5894468"/>
            <a:ext cx="304164" cy="296461"/>
          </a:xfrm>
          <a:prstGeom prst="ellipse">
            <a:avLst/>
          </a:prstGeom>
          <a:solidFill>
            <a:srgbClr val="012F7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나눔스퀘어"/>
              <a:cs typeface="Arial" panose="020B06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D65992B-5653-4216-A0BA-AE1730C032C3}"/>
              </a:ext>
            </a:extLst>
          </p:cNvPr>
          <p:cNvSpPr txBox="1"/>
          <p:nvPr/>
        </p:nvSpPr>
        <p:spPr>
          <a:xfrm>
            <a:off x="8492607" y="4885235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모서리가 둥근 직사각형 278">
            <a:extLst>
              <a:ext uri="{FF2B5EF4-FFF2-40B4-BE49-F238E27FC236}">
                <a16:creationId xmlns:a16="http://schemas.microsoft.com/office/drawing/2014/main" id="{CC79D56C-EB28-4056-BA15-1ED748F72A47}"/>
              </a:ext>
            </a:extLst>
          </p:cNvPr>
          <p:cNvSpPr/>
          <p:nvPr/>
        </p:nvSpPr>
        <p:spPr>
          <a:xfrm>
            <a:off x="6865546" y="4357256"/>
            <a:ext cx="727269" cy="248113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cap="none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rPr>
              <a:t>Output</a:t>
            </a:r>
          </a:p>
        </p:txBody>
      </p:sp>
      <p:sp>
        <p:nvSpPr>
          <p:cNvPr id="20" name="모서리가 둥근 직사각형 279">
            <a:extLst>
              <a:ext uri="{FF2B5EF4-FFF2-40B4-BE49-F238E27FC236}">
                <a16:creationId xmlns:a16="http://schemas.microsoft.com/office/drawing/2014/main" id="{68F9B03D-002F-4209-88AE-6F2A330F8898}"/>
              </a:ext>
            </a:extLst>
          </p:cNvPr>
          <p:cNvSpPr/>
          <p:nvPr/>
        </p:nvSpPr>
        <p:spPr>
          <a:xfrm>
            <a:off x="616389" y="4265343"/>
            <a:ext cx="942975" cy="2035118"/>
          </a:xfrm>
          <a:prstGeom prst="roundRect">
            <a:avLst/>
          </a:prstGeom>
          <a:solidFill>
            <a:srgbClr val="95A1BD">
              <a:lumMod val="20000"/>
              <a:lumOff val="80000"/>
            </a:srgbClr>
          </a:solidFill>
          <a:ln w="12700" cap="flat" cmpd="sng" algn="ctr">
            <a:solidFill>
              <a:srgbClr val="95A1BD">
                <a:lumMod val="60000"/>
                <a:lumOff val="40000"/>
              </a:srgbClr>
            </a:solidFill>
            <a:prstDash val="solid"/>
            <a:miter lim="800000"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나눔스퀘어"/>
              <a:cs typeface="Arial" panose="020B0604020202020204" pitchFamily="34" charset="0"/>
            </a:endParaRPr>
          </a:p>
        </p:txBody>
      </p:sp>
      <p:sp>
        <p:nvSpPr>
          <p:cNvPr id="21" name="모서리가 둥근 직사각형 280">
            <a:extLst>
              <a:ext uri="{FF2B5EF4-FFF2-40B4-BE49-F238E27FC236}">
                <a16:creationId xmlns:a16="http://schemas.microsoft.com/office/drawing/2014/main" id="{DEB0708A-058A-4001-86AA-20D124CBF6D8}"/>
              </a:ext>
            </a:extLst>
          </p:cNvPr>
          <p:cNvSpPr/>
          <p:nvPr/>
        </p:nvSpPr>
        <p:spPr>
          <a:xfrm>
            <a:off x="718894" y="4360128"/>
            <a:ext cx="727269" cy="248113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나눔스퀘어"/>
                <a:cs typeface="Arial" panose="020B0604020202020204" pitchFamily="34" charset="0"/>
              </a:rPr>
              <a:t>Input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8FA21B0-D61D-4744-ADE5-3CD5030118E0}"/>
              </a:ext>
            </a:extLst>
          </p:cNvPr>
          <p:cNvSpPr txBox="1"/>
          <p:nvPr/>
        </p:nvSpPr>
        <p:spPr>
          <a:xfrm>
            <a:off x="832817" y="4671379"/>
            <a:ext cx="48570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>
            <a:defPPr>
              <a:defRPr lang="ko-KR"/>
            </a:defPPr>
            <a:lvl1pPr algn="r">
              <a:defRPr sz="9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나눔스퀘어"/>
                <a:cs typeface="Arial" panose="020B0604020202020204" pitchFamily="34" charset="0"/>
              </a:rPr>
              <a:t>2Qubits</a:t>
            </a: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8C624BF4-07F5-4847-951A-70B373E6FE4A}"/>
              </a:ext>
            </a:extLst>
          </p:cNvPr>
          <p:cNvGrpSpPr/>
          <p:nvPr/>
        </p:nvGrpSpPr>
        <p:grpSpPr>
          <a:xfrm>
            <a:off x="752514" y="4950664"/>
            <a:ext cx="659200" cy="272435"/>
            <a:chOff x="740710" y="4956061"/>
            <a:chExt cx="659200" cy="279514"/>
          </a:xfrm>
        </p:grpSpPr>
        <p:sp>
          <p:nvSpPr>
            <p:cNvPr id="47" name="모서리가 둥근 직사각형 306">
              <a:extLst>
                <a:ext uri="{FF2B5EF4-FFF2-40B4-BE49-F238E27FC236}">
                  <a16:creationId xmlns:a16="http://schemas.microsoft.com/office/drawing/2014/main" id="{F230FBD5-BD7F-47F2-AC01-88A781B49F46}"/>
                </a:ext>
              </a:extLst>
            </p:cNvPr>
            <p:cNvSpPr/>
            <p:nvPr/>
          </p:nvSpPr>
          <p:spPr>
            <a:xfrm>
              <a:off x="740710" y="4956061"/>
              <a:ext cx="659200" cy="279514"/>
            </a:xfrm>
            <a:prstGeom prst="roundRect">
              <a:avLst>
                <a:gd name="adj" fmla="val 50000"/>
              </a:avLst>
            </a:prstGeom>
            <a:noFill/>
            <a:ln w="12700" cap="flat" cmpd="sng" algn="ctr">
              <a:solidFill>
                <a:sysClr val="windowText" lastClr="000000">
                  <a:lumMod val="95000"/>
                  <a:lumOff val="5000"/>
                </a:sysClr>
              </a:solidFill>
              <a:prstDash val="dash"/>
              <a:miter lim="800000"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grpSp>
          <p:nvGrpSpPr>
            <p:cNvPr id="48" name="그룹 47">
              <a:extLst>
                <a:ext uri="{FF2B5EF4-FFF2-40B4-BE49-F238E27FC236}">
                  <a16:creationId xmlns:a16="http://schemas.microsoft.com/office/drawing/2014/main" id="{6B58A17C-400A-4C4B-B8F9-8200DA75BB78}"/>
                </a:ext>
              </a:extLst>
            </p:cNvPr>
            <p:cNvGrpSpPr/>
            <p:nvPr/>
          </p:nvGrpSpPr>
          <p:grpSpPr>
            <a:xfrm>
              <a:off x="782301" y="4984378"/>
              <a:ext cx="575162" cy="222881"/>
              <a:chOff x="770426" y="2249362"/>
              <a:chExt cx="575162" cy="222881"/>
            </a:xfrm>
          </p:grpSpPr>
          <p:sp>
            <p:nvSpPr>
              <p:cNvPr id="49" name="타원 48">
                <a:extLst>
                  <a:ext uri="{FF2B5EF4-FFF2-40B4-BE49-F238E27FC236}">
                    <a16:creationId xmlns:a16="http://schemas.microsoft.com/office/drawing/2014/main" id="{C85A8A38-1B9B-4E39-A030-AEE4FBE9F9F3}"/>
                  </a:ext>
                </a:extLst>
              </p:cNvPr>
              <p:cNvSpPr/>
              <p:nvPr/>
            </p:nvSpPr>
            <p:spPr>
              <a:xfrm>
                <a:off x="770426" y="2249362"/>
                <a:ext cx="222881" cy="222881"/>
              </a:xfrm>
              <a:prstGeom prst="ellipse">
                <a:avLst/>
              </a:prstGeom>
              <a:solidFill>
                <a:sysClr val="window" lastClr="FFFFFF">
                  <a:lumMod val="50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00" b="0" i="0" u="none" strike="noStrike" cap="none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uLnTx/>
                    <a:uFillTx/>
                    <a:latin typeface="Arial" panose="020B0604020202020204" pitchFamily="34" charset="0"/>
                    <a:ea typeface="나눔스퀘어"/>
                    <a:cs typeface="Arial" panose="020B0604020202020204" pitchFamily="34" charset="0"/>
                  </a:rPr>
                  <a:t>0</a:t>
                </a:r>
              </a:p>
            </p:txBody>
          </p:sp>
          <p:sp>
            <p:nvSpPr>
              <p:cNvPr id="50" name="타원 49">
                <a:extLst>
                  <a:ext uri="{FF2B5EF4-FFF2-40B4-BE49-F238E27FC236}">
                    <a16:creationId xmlns:a16="http://schemas.microsoft.com/office/drawing/2014/main" id="{A2D62267-BF09-44F5-8352-FEC1E1062F4C}"/>
                  </a:ext>
                </a:extLst>
              </p:cNvPr>
              <p:cNvSpPr/>
              <p:nvPr/>
            </p:nvSpPr>
            <p:spPr>
              <a:xfrm>
                <a:off x="1122707" y="2249362"/>
                <a:ext cx="222881" cy="222881"/>
              </a:xfrm>
              <a:prstGeom prst="ellipse">
                <a:avLst/>
              </a:prstGeom>
              <a:solidFill>
                <a:sysClr val="window" lastClr="FFFFFF">
                  <a:lumMod val="50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00" b="0" i="0" u="none" strike="noStrike" cap="none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uLnTx/>
                    <a:uFillTx/>
                    <a:latin typeface="Arial" panose="020B0604020202020204" pitchFamily="34" charset="0"/>
                    <a:ea typeface="나눔스퀘어"/>
                    <a:cs typeface="Arial" panose="020B0604020202020204" pitchFamily="34" charset="0"/>
                  </a:rPr>
                  <a:t>0</a:t>
                </a:r>
              </a:p>
            </p:txBody>
          </p:sp>
        </p:grp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1461F84D-3BD5-4299-A5AB-B22D8FE4EC6F}"/>
              </a:ext>
            </a:extLst>
          </p:cNvPr>
          <p:cNvGrpSpPr/>
          <p:nvPr/>
        </p:nvGrpSpPr>
        <p:grpSpPr>
          <a:xfrm>
            <a:off x="752514" y="5273274"/>
            <a:ext cx="659200" cy="272435"/>
            <a:chOff x="740710" y="4956061"/>
            <a:chExt cx="659200" cy="279514"/>
          </a:xfrm>
        </p:grpSpPr>
        <p:sp>
          <p:nvSpPr>
            <p:cNvPr id="43" name="모서리가 둥근 직사각형 302">
              <a:extLst>
                <a:ext uri="{FF2B5EF4-FFF2-40B4-BE49-F238E27FC236}">
                  <a16:creationId xmlns:a16="http://schemas.microsoft.com/office/drawing/2014/main" id="{849FF570-0A13-4283-BF47-29DDD3356210}"/>
                </a:ext>
              </a:extLst>
            </p:cNvPr>
            <p:cNvSpPr/>
            <p:nvPr/>
          </p:nvSpPr>
          <p:spPr>
            <a:xfrm>
              <a:off x="740710" y="4956061"/>
              <a:ext cx="659200" cy="279514"/>
            </a:xfrm>
            <a:prstGeom prst="roundRect">
              <a:avLst>
                <a:gd name="adj" fmla="val 50000"/>
              </a:avLst>
            </a:prstGeom>
            <a:noFill/>
            <a:ln w="12700" cap="flat" cmpd="sng" algn="ctr">
              <a:solidFill>
                <a:sysClr val="windowText" lastClr="000000">
                  <a:lumMod val="95000"/>
                  <a:lumOff val="5000"/>
                </a:sysClr>
              </a:solidFill>
              <a:prstDash val="dash"/>
              <a:miter lim="800000"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BAEC06E8-3673-47E2-88F5-704A2783B0D9}"/>
                </a:ext>
              </a:extLst>
            </p:cNvPr>
            <p:cNvGrpSpPr/>
            <p:nvPr/>
          </p:nvGrpSpPr>
          <p:grpSpPr>
            <a:xfrm>
              <a:off x="782301" y="4984378"/>
              <a:ext cx="575162" cy="222881"/>
              <a:chOff x="770426" y="2249362"/>
              <a:chExt cx="575162" cy="222881"/>
            </a:xfrm>
          </p:grpSpPr>
          <p:sp>
            <p:nvSpPr>
              <p:cNvPr id="45" name="타원 44">
                <a:extLst>
                  <a:ext uri="{FF2B5EF4-FFF2-40B4-BE49-F238E27FC236}">
                    <a16:creationId xmlns:a16="http://schemas.microsoft.com/office/drawing/2014/main" id="{C8236E33-E060-4564-8A38-3A560D0843AE}"/>
                  </a:ext>
                </a:extLst>
              </p:cNvPr>
              <p:cNvSpPr/>
              <p:nvPr/>
            </p:nvSpPr>
            <p:spPr>
              <a:xfrm>
                <a:off x="770426" y="2249362"/>
                <a:ext cx="222881" cy="222881"/>
              </a:xfrm>
              <a:prstGeom prst="ellipse">
                <a:avLst/>
              </a:prstGeom>
              <a:solidFill>
                <a:sysClr val="window" lastClr="FFFFFF">
                  <a:lumMod val="50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00" b="0" i="0" u="none" strike="noStrike" cap="none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uLnTx/>
                    <a:uFillTx/>
                    <a:latin typeface="Arial" panose="020B0604020202020204" pitchFamily="34" charset="0"/>
                    <a:ea typeface="나눔스퀘어"/>
                    <a:cs typeface="Arial" panose="020B0604020202020204" pitchFamily="34" charset="0"/>
                  </a:rPr>
                  <a:t>0</a:t>
                </a:r>
              </a:p>
            </p:txBody>
          </p:sp>
          <p:sp>
            <p:nvSpPr>
              <p:cNvPr id="46" name="타원 45">
                <a:extLst>
                  <a:ext uri="{FF2B5EF4-FFF2-40B4-BE49-F238E27FC236}">
                    <a16:creationId xmlns:a16="http://schemas.microsoft.com/office/drawing/2014/main" id="{E1311180-46B2-44D1-A8F7-E3D550E48551}"/>
                  </a:ext>
                </a:extLst>
              </p:cNvPr>
              <p:cNvSpPr/>
              <p:nvPr/>
            </p:nvSpPr>
            <p:spPr>
              <a:xfrm>
                <a:off x="1122707" y="2249362"/>
                <a:ext cx="222881" cy="222881"/>
              </a:xfrm>
              <a:prstGeom prst="ellipse">
                <a:avLst/>
              </a:prstGeom>
              <a:solidFill>
                <a:sysClr val="window" lastClr="FFFFFF">
                  <a:lumMod val="50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00" b="0" i="0" u="none" strike="noStrike" cap="none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uLnTx/>
                    <a:uFillTx/>
                    <a:latin typeface="Arial" panose="020B0604020202020204" pitchFamily="34" charset="0"/>
                    <a:ea typeface="나눔스퀘어"/>
                    <a:cs typeface="Arial" panose="020B0604020202020204" pitchFamily="34" charset="0"/>
                  </a:rPr>
                  <a:t>1</a:t>
                </a:r>
              </a:p>
            </p:txBody>
          </p:sp>
        </p:grp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39707EFB-4425-4BE2-AF4D-64EDAB0077B0}"/>
              </a:ext>
            </a:extLst>
          </p:cNvPr>
          <p:cNvGrpSpPr/>
          <p:nvPr/>
        </p:nvGrpSpPr>
        <p:grpSpPr>
          <a:xfrm>
            <a:off x="752514" y="5595884"/>
            <a:ext cx="659200" cy="272435"/>
            <a:chOff x="740710" y="4956061"/>
            <a:chExt cx="659200" cy="279514"/>
          </a:xfrm>
        </p:grpSpPr>
        <p:sp>
          <p:nvSpPr>
            <p:cNvPr id="39" name="모서리가 둥근 직사각형 298">
              <a:extLst>
                <a:ext uri="{FF2B5EF4-FFF2-40B4-BE49-F238E27FC236}">
                  <a16:creationId xmlns:a16="http://schemas.microsoft.com/office/drawing/2014/main" id="{27718E13-75C1-4797-996D-DEF4B83CF528}"/>
                </a:ext>
              </a:extLst>
            </p:cNvPr>
            <p:cNvSpPr/>
            <p:nvPr/>
          </p:nvSpPr>
          <p:spPr>
            <a:xfrm>
              <a:off x="740710" y="4956061"/>
              <a:ext cx="659200" cy="279514"/>
            </a:xfrm>
            <a:prstGeom prst="roundRect">
              <a:avLst>
                <a:gd name="adj" fmla="val 50000"/>
              </a:avLst>
            </a:prstGeom>
            <a:noFill/>
            <a:ln w="12700" cap="flat" cmpd="sng" algn="ctr">
              <a:solidFill>
                <a:sysClr val="windowText" lastClr="000000">
                  <a:lumMod val="95000"/>
                  <a:lumOff val="5000"/>
                </a:sysClr>
              </a:solidFill>
              <a:prstDash val="dash"/>
              <a:miter lim="800000"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53A1B6B8-24D0-4BFA-8A79-086700F2E359}"/>
                </a:ext>
              </a:extLst>
            </p:cNvPr>
            <p:cNvGrpSpPr/>
            <p:nvPr/>
          </p:nvGrpSpPr>
          <p:grpSpPr>
            <a:xfrm>
              <a:off x="782301" y="4984378"/>
              <a:ext cx="575162" cy="222881"/>
              <a:chOff x="770426" y="2249362"/>
              <a:chExt cx="575162" cy="222881"/>
            </a:xfrm>
          </p:grpSpPr>
          <p:sp>
            <p:nvSpPr>
              <p:cNvPr id="41" name="타원 40">
                <a:extLst>
                  <a:ext uri="{FF2B5EF4-FFF2-40B4-BE49-F238E27FC236}">
                    <a16:creationId xmlns:a16="http://schemas.microsoft.com/office/drawing/2014/main" id="{C79A3550-8C07-47B4-B10E-1ACDE363B665}"/>
                  </a:ext>
                </a:extLst>
              </p:cNvPr>
              <p:cNvSpPr/>
              <p:nvPr/>
            </p:nvSpPr>
            <p:spPr>
              <a:xfrm>
                <a:off x="770426" y="2249362"/>
                <a:ext cx="222881" cy="222881"/>
              </a:xfrm>
              <a:prstGeom prst="ellipse">
                <a:avLst/>
              </a:prstGeom>
              <a:solidFill>
                <a:sysClr val="window" lastClr="FFFFFF">
                  <a:lumMod val="50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00" b="0" i="0" u="none" strike="noStrike" cap="none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uLnTx/>
                    <a:uFillTx/>
                    <a:latin typeface="Arial" panose="020B0604020202020204" pitchFamily="34" charset="0"/>
                    <a:ea typeface="나눔스퀘어"/>
                    <a:cs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42" name="타원 41">
                <a:extLst>
                  <a:ext uri="{FF2B5EF4-FFF2-40B4-BE49-F238E27FC236}">
                    <a16:creationId xmlns:a16="http://schemas.microsoft.com/office/drawing/2014/main" id="{70DF1A54-3A03-483C-B1D6-65DFBA8078F4}"/>
                  </a:ext>
                </a:extLst>
              </p:cNvPr>
              <p:cNvSpPr/>
              <p:nvPr/>
            </p:nvSpPr>
            <p:spPr>
              <a:xfrm>
                <a:off x="1122707" y="2249362"/>
                <a:ext cx="222881" cy="222881"/>
              </a:xfrm>
              <a:prstGeom prst="ellipse">
                <a:avLst/>
              </a:prstGeom>
              <a:solidFill>
                <a:sysClr val="window" lastClr="FFFFFF">
                  <a:lumMod val="50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00" b="0" i="0" u="none" strike="noStrike" cap="none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uLnTx/>
                    <a:uFillTx/>
                    <a:latin typeface="Arial" panose="020B0604020202020204" pitchFamily="34" charset="0"/>
                    <a:ea typeface="나눔스퀘어"/>
                    <a:cs typeface="Arial" panose="020B0604020202020204" pitchFamily="34" charset="0"/>
                  </a:rPr>
                  <a:t>0</a:t>
                </a:r>
              </a:p>
            </p:txBody>
          </p:sp>
        </p:grp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40ABDD52-EBE5-4878-8ABC-FFF7E220DA4C}"/>
              </a:ext>
            </a:extLst>
          </p:cNvPr>
          <p:cNvGrpSpPr/>
          <p:nvPr/>
        </p:nvGrpSpPr>
        <p:grpSpPr>
          <a:xfrm>
            <a:off x="752514" y="5918493"/>
            <a:ext cx="659200" cy="272435"/>
            <a:chOff x="740710" y="4956061"/>
            <a:chExt cx="659200" cy="279514"/>
          </a:xfrm>
        </p:grpSpPr>
        <p:sp>
          <p:nvSpPr>
            <p:cNvPr id="35" name="모서리가 둥근 직사각형 294">
              <a:extLst>
                <a:ext uri="{FF2B5EF4-FFF2-40B4-BE49-F238E27FC236}">
                  <a16:creationId xmlns:a16="http://schemas.microsoft.com/office/drawing/2014/main" id="{72B3E17A-6881-427B-967B-632C5988E909}"/>
                </a:ext>
              </a:extLst>
            </p:cNvPr>
            <p:cNvSpPr/>
            <p:nvPr/>
          </p:nvSpPr>
          <p:spPr>
            <a:xfrm>
              <a:off x="740710" y="4956061"/>
              <a:ext cx="659200" cy="279514"/>
            </a:xfrm>
            <a:prstGeom prst="roundRect">
              <a:avLst>
                <a:gd name="adj" fmla="val 50000"/>
              </a:avLst>
            </a:prstGeom>
            <a:noFill/>
            <a:ln w="12700" cap="flat" cmpd="sng" algn="ctr">
              <a:solidFill>
                <a:sysClr val="windowText" lastClr="000000">
                  <a:lumMod val="95000"/>
                  <a:lumOff val="5000"/>
                </a:sysClr>
              </a:solidFill>
              <a:prstDash val="dash"/>
              <a:miter lim="800000"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38076B74-230F-46B6-847F-70AB2A17F46F}"/>
                </a:ext>
              </a:extLst>
            </p:cNvPr>
            <p:cNvGrpSpPr/>
            <p:nvPr/>
          </p:nvGrpSpPr>
          <p:grpSpPr>
            <a:xfrm>
              <a:off x="782301" y="4984378"/>
              <a:ext cx="575162" cy="222881"/>
              <a:chOff x="770426" y="2249362"/>
              <a:chExt cx="575162" cy="222881"/>
            </a:xfrm>
          </p:grpSpPr>
          <p:sp>
            <p:nvSpPr>
              <p:cNvPr id="37" name="타원 36">
                <a:extLst>
                  <a:ext uri="{FF2B5EF4-FFF2-40B4-BE49-F238E27FC236}">
                    <a16:creationId xmlns:a16="http://schemas.microsoft.com/office/drawing/2014/main" id="{37E25FFC-C917-44DC-B906-9AC77FB99A90}"/>
                  </a:ext>
                </a:extLst>
              </p:cNvPr>
              <p:cNvSpPr/>
              <p:nvPr/>
            </p:nvSpPr>
            <p:spPr>
              <a:xfrm>
                <a:off x="770426" y="2249362"/>
                <a:ext cx="222881" cy="222881"/>
              </a:xfrm>
              <a:prstGeom prst="ellipse">
                <a:avLst/>
              </a:prstGeom>
              <a:solidFill>
                <a:sysClr val="window" lastClr="FFFFFF">
                  <a:lumMod val="50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00" b="0" i="0" u="none" strike="noStrike" cap="none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uLnTx/>
                    <a:uFillTx/>
                    <a:latin typeface="Arial" panose="020B0604020202020204" pitchFamily="34" charset="0"/>
                    <a:ea typeface="나눔스퀘어"/>
                    <a:cs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38" name="타원 37">
                <a:extLst>
                  <a:ext uri="{FF2B5EF4-FFF2-40B4-BE49-F238E27FC236}">
                    <a16:creationId xmlns:a16="http://schemas.microsoft.com/office/drawing/2014/main" id="{FBEAAF07-1086-487E-9CF7-4D6ED9A8EC21}"/>
                  </a:ext>
                </a:extLst>
              </p:cNvPr>
              <p:cNvSpPr/>
              <p:nvPr/>
            </p:nvSpPr>
            <p:spPr>
              <a:xfrm>
                <a:off x="1122707" y="2249362"/>
                <a:ext cx="222881" cy="222881"/>
              </a:xfrm>
              <a:prstGeom prst="ellipse">
                <a:avLst/>
              </a:prstGeom>
              <a:solidFill>
                <a:sysClr val="window" lastClr="FFFFFF">
                  <a:lumMod val="50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00" b="0" i="0" u="none" strike="noStrike" cap="none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uLnTx/>
                    <a:uFillTx/>
                    <a:latin typeface="Arial" panose="020B0604020202020204" pitchFamily="34" charset="0"/>
                    <a:ea typeface="나눔스퀘어"/>
                    <a:cs typeface="Arial" panose="020B0604020202020204" pitchFamily="34" charset="0"/>
                  </a:rPr>
                  <a:t>1</a:t>
                </a:r>
              </a:p>
            </p:txBody>
          </p:sp>
        </p:grpSp>
      </p:grp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718C1D3F-9C2A-4BD4-A74A-0B2250405863}"/>
              </a:ext>
            </a:extLst>
          </p:cNvPr>
          <p:cNvCxnSpPr>
            <a:stCxn id="47" idx="3"/>
            <a:endCxn id="58" idx="1"/>
          </p:cNvCxnSpPr>
          <p:nvPr/>
        </p:nvCxnSpPr>
        <p:spPr>
          <a:xfrm>
            <a:off x="1411714" y="5086882"/>
            <a:ext cx="2261416" cy="134482"/>
          </a:xfrm>
          <a:prstGeom prst="line">
            <a:avLst/>
          </a:prstGeom>
          <a:noFill/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dash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964EBFC4-23F9-4A14-A0D6-280700E3D7F7}"/>
              </a:ext>
            </a:extLst>
          </p:cNvPr>
          <p:cNvCxnSpPr>
            <a:endCxn id="58" idx="1"/>
          </p:cNvCxnSpPr>
          <p:nvPr/>
        </p:nvCxnSpPr>
        <p:spPr>
          <a:xfrm flipV="1">
            <a:off x="1411714" y="5221364"/>
            <a:ext cx="2261416" cy="178743"/>
          </a:xfrm>
          <a:prstGeom prst="line">
            <a:avLst/>
          </a:prstGeom>
          <a:noFill/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dash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F080847C-2914-4DCC-A225-8839C0029CCC}"/>
              </a:ext>
            </a:extLst>
          </p:cNvPr>
          <p:cNvCxnSpPr>
            <a:stCxn id="39" idx="3"/>
            <a:endCxn id="58" idx="1"/>
          </p:cNvCxnSpPr>
          <p:nvPr/>
        </p:nvCxnSpPr>
        <p:spPr>
          <a:xfrm flipV="1">
            <a:off x="1411714" y="5221364"/>
            <a:ext cx="2261416" cy="510738"/>
          </a:xfrm>
          <a:prstGeom prst="line">
            <a:avLst/>
          </a:prstGeom>
          <a:noFill/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dash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BBF98BC4-B676-463D-B86D-480488DC6317}"/>
              </a:ext>
            </a:extLst>
          </p:cNvPr>
          <p:cNvCxnSpPr>
            <a:stCxn id="35" idx="3"/>
            <a:endCxn id="58" idx="1"/>
          </p:cNvCxnSpPr>
          <p:nvPr/>
        </p:nvCxnSpPr>
        <p:spPr>
          <a:xfrm flipV="1">
            <a:off x="1411714" y="5221364"/>
            <a:ext cx="2261416" cy="833347"/>
          </a:xfrm>
          <a:prstGeom prst="line">
            <a:avLst/>
          </a:prstGeom>
          <a:noFill/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dash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460B6E0B-E699-466A-9C2D-8AA3E34544EC}"/>
              </a:ext>
            </a:extLst>
          </p:cNvPr>
          <p:cNvCxnSpPr>
            <a:stCxn id="58" idx="3"/>
            <a:endCxn id="14" idx="2"/>
          </p:cNvCxnSpPr>
          <p:nvPr/>
        </p:nvCxnSpPr>
        <p:spPr>
          <a:xfrm flipV="1">
            <a:off x="4770829" y="4868025"/>
            <a:ext cx="2309161" cy="353340"/>
          </a:xfrm>
          <a:prstGeom prst="line">
            <a:avLst/>
          </a:prstGeom>
          <a:noFill/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dash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82EE9491-EA87-4B51-A644-161C5D3EDDC8}"/>
              </a:ext>
            </a:extLst>
          </p:cNvPr>
          <p:cNvCxnSpPr>
            <a:stCxn id="58" idx="3"/>
            <a:endCxn id="15" idx="2"/>
          </p:cNvCxnSpPr>
          <p:nvPr/>
        </p:nvCxnSpPr>
        <p:spPr>
          <a:xfrm>
            <a:off x="4770829" y="5221364"/>
            <a:ext cx="2309161" cy="38218"/>
          </a:xfrm>
          <a:prstGeom prst="line">
            <a:avLst/>
          </a:prstGeom>
          <a:noFill/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dash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C7551426-A608-4866-AEDA-21729B9C5E9D}"/>
              </a:ext>
            </a:extLst>
          </p:cNvPr>
          <p:cNvCxnSpPr>
            <a:stCxn id="58" idx="3"/>
            <a:endCxn id="16" idx="2"/>
          </p:cNvCxnSpPr>
          <p:nvPr/>
        </p:nvCxnSpPr>
        <p:spPr>
          <a:xfrm>
            <a:off x="4770829" y="5221364"/>
            <a:ext cx="2309161" cy="429775"/>
          </a:xfrm>
          <a:prstGeom prst="line">
            <a:avLst/>
          </a:prstGeom>
          <a:noFill/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dash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5F2CBEE0-C07E-425B-A7C1-CA052329696C}"/>
              </a:ext>
            </a:extLst>
          </p:cNvPr>
          <p:cNvCxnSpPr>
            <a:stCxn id="58" idx="3"/>
            <a:endCxn id="17" idx="2"/>
          </p:cNvCxnSpPr>
          <p:nvPr/>
        </p:nvCxnSpPr>
        <p:spPr>
          <a:xfrm>
            <a:off x="4770829" y="5221364"/>
            <a:ext cx="2309161" cy="821334"/>
          </a:xfrm>
          <a:prstGeom prst="line">
            <a:avLst/>
          </a:prstGeom>
          <a:noFill/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dash"/>
            <a:miter lim="800000"/>
            <a:headEnd type="none" w="med" len="med"/>
            <a:tailEnd type="none" w="med" len="med"/>
          </a:ln>
          <a:effectLst/>
        </p:spPr>
      </p:cxnSp>
      <p:grpSp>
        <p:nvGrpSpPr>
          <p:cNvPr id="114" name="그룹 113">
            <a:extLst>
              <a:ext uri="{FF2B5EF4-FFF2-40B4-BE49-F238E27FC236}">
                <a16:creationId xmlns:a16="http://schemas.microsoft.com/office/drawing/2014/main" id="{3DB5311C-0912-42F6-86D9-77ECCC6E3199}"/>
              </a:ext>
            </a:extLst>
          </p:cNvPr>
          <p:cNvGrpSpPr/>
          <p:nvPr/>
        </p:nvGrpSpPr>
        <p:grpSpPr>
          <a:xfrm>
            <a:off x="8039830" y="1930609"/>
            <a:ext cx="1304846" cy="1038318"/>
            <a:chOff x="8012797" y="1905000"/>
            <a:chExt cx="1304846" cy="1038318"/>
          </a:xfrm>
        </p:grpSpPr>
        <p:grpSp>
          <p:nvGrpSpPr>
            <p:cNvPr id="115" name="그룹 114">
              <a:extLst>
                <a:ext uri="{FF2B5EF4-FFF2-40B4-BE49-F238E27FC236}">
                  <a16:creationId xmlns:a16="http://schemas.microsoft.com/office/drawing/2014/main" id="{5B5F32CB-43D5-43E2-B340-DDA896ECF6BA}"/>
                </a:ext>
              </a:extLst>
            </p:cNvPr>
            <p:cNvGrpSpPr/>
            <p:nvPr/>
          </p:nvGrpSpPr>
          <p:grpSpPr>
            <a:xfrm>
              <a:off x="8012797" y="2082376"/>
              <a:ext cx="1304846" cy="851417"/>
              <a:chOff x="7934530" y="2123988"/>
              <a:chExt cx="1304846" cy="851417"/>
            </a:xfrm>
          </p:grpSpPr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2DAA73B7-14AE-4B92-811E-C7C8E61D4457}"/>
                  </a:ext>
                </a:extLst>
              </p:cNvPr>
              <p:cNvSpPr txBox="1"/>
              <p:nvPr/>
            </p:nvSpPr>
            <p:spPr>
              <a:xfrm>
                <a:off x="7982614" y="2123988"/>
                <a:ext cx="4199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algn="r" latinLnBrk="0">
                  <a:defRPr/>
                </a:pPr>
                <a:r>
                  <a:rPr lang="ko-KR" altLang="en-US" kern="0" dirty="0">
                    <a:solidFill>
                      <a:prstClr val="white">
                        <a:lumMod val="50000"/>
                      </a:prstClr>
                    </a:solidFill>
                    <a:latin typeface="나눔스퀘어"/>
                    <a:ea typeface="나눔스퀘어"/>
                  </a:rPr>
                  <a:t>회당</a:t>
                </a:r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7B46491D-04DD-4F9C-9317-1DD35D65561C}"/>
                  </a:ext>
                </a:extLst>
              </p:cNvPr>
              <p:cNvSpPr txBox="1"/>
              <p:nvPr/>
            </p:nvSpPr>
            <p:spPr>
              <a:xfrm>
                <a:off x="8239101" y="2426685"/>
                <a:ext cx="100027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algn="r" latinLnBrk="0">
                  <a:defRPr/>
                </a:pPr>
                <a:r>
                  <a:rPr lang="ko-KR" altLang="en-US" sz="2000" kern="0" dirty="0">
                    <a:solidFill>
                      <a:prstClr val="black">
                        <a:lumMod val="95000"/>
                        <a:lumOff val="5000"/>
                      </a:prstClr>
                    </a:solidFill>
                    <a:latin typeface="나눔스퀘어"/>
                    <a:ea typeface="나눔스퀘어"/>
                  </a:rPr>
                  <a:t>개의 결과</a:t>
                </a:r>
              </a:p>
            </p:txBody>
          </p: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D6E590E2-E09B-4E6E-9B19-540F946C26F6}"/>
                  </a:ext>
                </a:extLst>
              </p:cNvPr>
              <p:cNvSpPr txBox="1"/>
              <p:nvPr/>
            </p:nvSpPr>
            <p:spPr>
              <a:xfrm>
                <a:off x="7934530" y="2329074"/>
                <a:ext cx="333426" cy="6463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algn="r" latinLnBrk="0">
                  <a:defRPr/>
                </a:pPr>
                <a:r>
                  <a:rPr lang="en-US" altLang="ko-KR" sz="4200" kern="0" dirty="0">
                    <a:solidFill>
                      <a:prstClr val="black">
                        <a:lumMod val="95000"/>
                        <a:lumOff val="5000"/>
                      </a:prst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1</a:t>
                </a:r>
                <a:endParaRPr lang="ko-KR" altLang="en-US" sz="2000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cxnSp>
          <p:nvCxnSpPr>
            <p:cNvPr id="116" name="직선 연결선 115">
              <a:extLst>
                <a:ext uri="{FF2B5EF4-FFF2-40B4-BE49-F238E27FC236}">
                  <a16:creationId xmlns:a16="http://schemas.microsoft.com/office/drawing/2014/main" id="{1CC2044B-1AAB-4DF4-875B-95EFD80D839E}"/>
                </a:ext>
              </a:extLst>
            </p:cNvPr>
            <p:cNvCxnSpPr/>
            <p:nvPr/>
          </p:nvCxnSpPr>
          <p:spPr>
            <a:xfrm>
              <a:off x="8043256" y="1905000"/>
              <a:ext cx="1274387" cy="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117" name="직선 연결선 116">
              <a:extLst>
                <a:ext uri="{FF2B5EF4-FFF2-40B4-BE49-F238E27FC236}">
                  <a16:creationId xmlns:a16="http://schemas.microsoft.com/office/drawing/2014/main" id="{349CFEE5-3624-4DC0-B035-A71B4FCB49D9}"/>
                </a:ext>
              </a:extLst>
            </p:cNvPr>
            <p:cNvCxnSpPr/>
            <p:nvPr/>
          </p:nvCxnSpPr>
          <p:spPr>
            <a:xfrm>
              <a:off x="8043256" y="2943318"/>
              <a:ext cx="1274387" cy="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</p:grpSp>
      <p:grpSp>
        <p:nvGrpSpPr>
          <p:cNvPr id="128" name="그룹 127">
            <a:extLst>
              <a:ext uri="{FF2B5EF4-FFF2-40B4-BE49-F238E27FC236}">
                <a16:creationId xmlns:a16="http://schemas.microsoft.com/office/drawing/2014/main" id="{82D50600-4493-45A1-B68A-0760E3300F2E}"/>
              </a:ext>
            </a:extLst>
          </p:cNvPr>
          <p:cNvGrpSpPr/>
          <p:nvPr/>
        </p:nvGrpSpPr>
        <p:grpSpPr>
          <a:xfrm>
            <a:off x="8039831" y="4718646"/>
            <a:ext cx="1304845" cy="1038318"/>
            <a:chOff x="8012798" y="1905000"/>
            <a:chExt cx="1304845" cy="1038318"/>
          </a:xfrm>
        </p:grpSpPr>
        <p:grpSp>
          <p:nvGrpSpPr>
            <p:cNvPr id="129" name="그룹 128">
              <a:extLst>
                <a:ext uri="{FF2B5EF4-FFF2-40B4-BE49-F238E27FC236}">
                  <a16:creationId xmlns:a16="http://schemas.microsoft.com/office/drawing/2014/main" id="{005DB9DB-9730-40B6-8C9C-4001FC6CD02E}"/>
                </a:ext>
              </a:extLst>
            </p:cNvPr>
            <p:cNvGrpSpPr/>
            <p:nvPr/>
          </p:nvGrpSpPr>
          <p:grpSpPr>
            <a:xfrm>
              <a:off x="8012798" y="2082376"/>
              <a:ext cx="1304845" cy="851417"/>
              <a:chOff x="7934531" y="2123988"/>
              <a:chExt cx="1304845" cy="851417"/>
            </a:xfrm>
          </p:grpSpPr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9EDEECCF-9F8D-4F10-A709-BB36C8AD46CC}"/>
                  </a:ext>
                </a:extLst>
              </p:cNvPr>
              <p:cNvSpPr txBox="1"/>
              <p:nvPr/>
            </p:nvSpPr>
            <p:spPr>
              <a:xfrm>
                <a:off x="7982614" y="2123988"/>
                <a:ext cx="4199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algn="r" latinLnBrk="0">
                  <a:defRPr/>
                </a:pPr>
                <a:r>
                  <a:rPr lang="ko-KR" altLang="en-US" kern="0" dirty="0">
                    <a:solidFill>
                      <a:prstClr val="white">
                        <a:lumMod val="50000"/>
                      </a:prstClr>
                    </a:solidFill>
                    <a:latin typeface="나눔스퀘어"/>
                    <a:ea typeface="나눔스퀘어"/>
                  </a:rPr>
                  <a:t>회당</a:t>
                </a:r>
              </a:p>
            </p:txBody>
          </p:sp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0D830294-7FF8-458F-BB2E-8C7F2C34FCBE}"/>
                  </a:ext>
                </a:extLst>
              </p:cNvPr>
              <p:cNvSpPr txBox="1"/>
              <p:nvPr/>
            </p:nvSpPr>
            <p:spPr>
              <a:xfrm>
                <a:off x="8239101" y="2426685"/>
                <a:ext cx="100027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algn="r" latinLnBrk="0">
                  <a:defRPr/>
                </a:pPr>
                <a:r>
                  <a:rPr lang="ko-KR" altLang="en-US" sz="2000" kern="0" dirty="0">
                    <a:solidFill>
                      <a:prstClr val="black">
                        <a:lumMod val="95000"/>
                        <a:lumOff val="5000"/>
                      </a:prstClr>
                    </a:solidFill>
                    <a:latin typeface="나눔스퀘어"/>
                    <a:ea typeface="나눔스퀘어"/>
                  </a:rPr>
                  <a:t>개의 결과</a:t>
                </a:r>
              </a:p>
            </p:txBody>
          </p:sp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09173C73-F348-4876-B183-133B8172DFE7}"/>
                  </a:ext>
                </a:extLst>
              </p:cNvPr>
              <p:cNvSpPr txBox="1"/>
              <p:nvPr/>
            </p:nvSpPr>
            <p:spPr>
              <a:xfrm>
                <a:off x="7934531" y="2329074"/>
                <a:ext cx="333425" cy="6463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algn="r" latinLnBrk="0">
                  <a:defRPr/>
                </a:pPr>
                <a:r>
                  <a:rPr lang="en-US" altLang="ko-KR" sz="4200" kern="0" dirty="0">
                    <a:solidFill>
                      <a:prstClr val="black">
                        <a:lumMod val="95000"/>
                        <a:lumOff val="5000"/>
                      </a:prst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4</a:t>
                </a:r>
                <a:endParaRPr lang="ko-KR" altLang="en-US" sz="2000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cxnSp>
          <p:nvCxnSpPr>
            <p:cNvPr id="130" name="직선 연결선 129">
              <a:extLst>
                <a:ext uri="{FF2B5EF4-FFF2-40B4-BE49-F238E27FC236}">
                  <a16:creationId xmlns:a16="http://schemas.microsoft.com/office/drawing/2014/main" id="{D782EB28-6B56-4344-8386-7F2E7088ECF2}"/>
                </a:ext>
              </a:extLst>
            </p:cNvPr>
            <p:cNvCxnSpPr/>
            <p:nvPr/>
          </p:nvCxnSpPr>
          <p:spPr>
            <a:xfrm>
              <a:off x="8043256" y="1905000"/>
              <a:ext cx="1274387" cy="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131" name="직선 연결선 130">
              <a:extLst>
                <a:ext uri="{FF2B5EF4-FFF2-40B4-BE49-F238E27FC236}">
                  <a16:creationId xmlns:a16="http://schemas.microsoft.com/office/drawing/2014/main" id="{52187AD1-5FC4-4D17-AA98-37FA576D8E1D}"/>
                </a:ext>
              </a:extLst>
            </p:cNvPr>
            <p:cNvCxnSpPr/>
            <p:nvPr/>
          </p:nvCxnSpPr>
          <p:spPr>
            <a:xfrm>
              <a:off x="8043256" y="2943318"/>
              <a:ext cx="1274387" cy="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</p:grpSp>
      <p:sp>
        <p:nvSpPr>
          <p:cNvPr id="135" name="TextBox 134">
            <a:extLst>
              <a:ext uri="{FF2B5EF4-FFF2-40B4-BE49-F238E27FC236}">
                <a16:creationId xmlns:a16="http://schemas.microsoft.com/office/drawing/2014/main" id="{558B578D-3A95-4694-97F0-982D51D851D8}"/>
              </a:ext>
            </a:extLst>
          </p:cNvPr>
          <p:cNvSpPr txBox="1"/>
          <p:nvPr/>
        </p:nvSpPr>
        <p:spPr>
          <a:xfrm>
            <a:off x="2832896" y="1251406"/>
            <a:ext cx="2921313" cy="184666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r>
              <a:rPr lang="en-US" altLang="ko-KR" sz="12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Bit </a:t>
            </a:r>
            <a:r>
              <a:rPr lang="ko-KR" altLang="en-US" sz="12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수가 늘어나도 성능과는 무관 </a:t>
            </a:r>
            <a:r>
              <a:rPr lang="en-US" altLang="ko-KR" sz="12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- </a:t>
            </a:r>
            <a:r>
              <a:rPr lang="ko-KR" altLang="en-US" sz="12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 Bold"/>
                <a:ea typeface="나눔스퀘어 Bold"/>
              </a:rPr>
              <a:t>결정론적 연산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4DA17EC6-A7CC-45FA-B87D-B1CE75815A5A}"/>
              </a:ext>
            </a:extLst>
          </p:cNvPr>
          <p:cNvSpPr txBox="1"/>
          <p:nvPr/>
        </p:nvSpPr>
        <p:spPr>
          <a:xfrm>
            <a:off x="2832896" y="3926257"/>
            <a:ext cx="5049396" cy="184666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r>
              <a:rPr lang="en-US" altLang="ko-KR" sz="12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Qubit </a:t>
            </a:r>
            <a:r>
              <a:rPr lang="ko-KR" altLang="en-US" sz="12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수가 늘어날수록 기하급수적</a:t>
            </a:r>
            <a:r>
              <a:rPr lang="en-US" altLang="ko-KR" sz="12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(exponentially)</a:t>
            </a:r>
            <a:r>
              <a:rPr lang="ko-KR" altLang="en-US" sz="12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으로 성능 향상 </a:t>
            </a:r>
            <a:r>
              <a:rPr lang="en-US" altLang="ko-KR" sz="12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- </a:t>
            </a:r>
            <a:r>
              <a:rPr lang="ko-KR" altLang="en-US" sz="120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 Bold"/>
                <a:ea typeface="나눔스퀘어 Bold"/>
              </a:rPr>
              <a:t>비결정론적 연산</a:t>
            </a:r>
          </a:p>
        </p:txBody>
      </p:sp>
    </p:spTree>
    <p:extLst>
      <p:ext uri="{BB962C8B-B14F-4D97-AF65-F5344CB8AC3E}">
        <p14:creationId xmlns:p14="http://schemas.microsoft.com/office/powerpoint/2010/main" val="27305539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72C7F182-6D45-4148-A36C-957440763C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486220B-EE48-441A-BEE1-7E447193D81B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A70B418C-48CE-4F24-87E8-32FA31EAD3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양자암호기술의 필요성</a:t>
            </a:r>
            <a:r>
              <a:rPr lang="en-US" altLang="ko-KR" dirty="0"/>
              <a:t>:</a:t>
            </a:r>
            <a:r>
              <a:rPr lang="ko-KR" altLang="en-US" dirty="0"/>
              <a:t> 양자컴퓨터의 등장</a:t>
            </a:r>
            <a:r>
              <a:rPr lang="en-US" altLang="ko-KR" dirty="0"/>
              <a:t>(2/2)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B0B89BF-2B4D-4AE3-BDD0-57E103F72A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02. </a:t>
            </a:r>
            <a:r>
              <a:rPr lang="ko-KR" altLang="en-US" dirty="0"/>
              <a:t>양자암호통신 기반 </a:t>
            </a:r>
            <a:r>
              <a:rPr lang="en-US" altLang="ko-KR" dirty="0"/>
              <a:t>VPN 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EF7BD356-F4CB-40B5-9372-1F122DBE7328}"/>
              </a:ext>
            </a:extLst>
          </p:cNvPr>
          <p:cNvSpPr/>
          <p:nvPr/>
        </p:nvSpPr>
        <p:spPr>
          <a:xfrm>
            <a:off x="137501" y="3361806"/>
            <a:ext cx="9586287" cy="551530"/>
          </a:xfrm>
          <a:prstGeom prst="rect">
            <a:avLst/>
          </a:prstGeom>
          <a:solidFill>
            <a:sysClr val="window" lastClr="FFFFFF">
              <a:lumMod val="95000"/>
              <a:alpha val="5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스퀘어"/>
              <a:ea typeface="나눔스퀘어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DE8C5DA-E61A-4E6C-BCEF-8DEC7B1DD822}"/>
              </a:ext>
            </a:extLst>
          </p:cNvPr>
          <p:cNvSpPr/>
          <p:nvPr/>
        </p:nvSpPr>
        <p:spPr>
          <a:xfrm>
            <a:off x="137501" y="2256278"/>
            <a:ext cx="9586287" cy="551530"/>
          </a:xfrm>
          <a:prstGeom prst="rect">
            <a:avLst/>
          </a:prstGeom>
          <a:solidFill>
            <a:sysClr val="window" lastClr="FFFFFF">
              <a:lumMod val="95000"/>
              <a:alpha val="5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스퀘어"/>
              <a:ea typeface="나눔스퀘어"/>
            </a:endParaRPr>
          </a:p>
        </p:txBody>
      </p:sp>
      <p:sp>
        <p:nvSpPr>
          <p:cNvPr id="10" name="직사각형 17">
            <a:extLst>
              <a:ext uri="{FF2B5EF4-FFF2-40B4-BE49-F238E27FC236}">
                <a16:creationId xmlns:a16="http://schemas.microsoft.com/office/drawing/2014/main" id="{C71677A1-8233-43F3-A30C-12AFA2E3C1AD}"/>
              </a:ext>
            </a:extLst>
          </p:cNvPr>
          <p:cNvSpPr/>
          <p:nvPr/>
        </p:nvSpPr>
        <p:spPr>
          <a:xfrm>
            <a:off x="5805376" y="1395515"/>
            <a:ext cx="3918412" cy="309233"/>
          </a:xfrm>
          <a:prstGeom prst="round2SameRect">
            <a:avLst/>
          </a:prstGeom>
          <a:solidFill>
            <a:srgbClr val="95A1BD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 Bold"/>
                <a:ea typeface="나눔스퀘어 Bold"/>
              </a:rPr>
              <a:t>팩트 체크</a:t>
            </a:r>
            <a:endParaRPr kumimoji="0" lang="en-US" altLang="ko-KR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스퀘어 Bold"/>
              <a:ea typeface="나눔스퀘어 Bold"/>
            </a:endParaRPr>
          </a:p>
        </p:txBody>
      </p:sp>
      <p:sp>
        <p:nvSpPr>
          <p:cNvPr id="11" name="모서리가 둥근 직사각형 144">
            <a:extLst>
              <a:ext uri="{FF2B5EF4-FFF2-40B4-BE49-F238E27FC236}">
                <a16:creationId xmlns:a16="http://schemas.microsoft.com/office/drawing/2014/main" id="{4A34704C-4E8E-4D9D-AC0E-FB3032709274}"/>
              </a:ext>
            </a:extLst>
          </p:cNvPr>
          <p:cNvSpPr/>
          <p:nvPr/>
        </p:nvSpPr>
        <p:spPr>
          <a:xfrm>
            <a:off x="183361" y="1826357"/>
            <a:ext cx="1518253" cy="309233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스퀘어"/>
                <a:ea typeface="나눔스퀘어"/>
              </a:rPr>
              <a:t>용도</a:t>
            </a:r>
          </a:p>
        </p:txBody>
      </p:sp>
      <p:sp>
        <p:nvSpPr>
          <p:cNvPr id="12" name="모서리가 둥근 직사각형 145">
            <a:extLst>
              <a:ext uri="{FF2B5EF4-FFF2-40B4-BE49-F238E27FC236}">
                <a16:creationId xmlns:a16="http://schemas.microsoft.com/office/drawing/2014/main" id="{00BC1C4C-D744-4C62-A158-09B963AB0FFA}"/>
              </a:ext>
            </a:extLst>
          </p:cNvPr>
          <p:cNvSpPr/>
          <p:nvPr/>
        </p:nvSpPr>
        <p:spPr>
          <a:xfrm>
            <a:off x="183361" y="2379226"/>
            <a:ext cx="1518253" cy="309233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스퀘어"/>
                <a:ea typeface="나눔스퀘어"/>
              </a:rPr>
              <a:t>성능 표현</a:t>
            </a:r>
          </a:p>
        </p:txBody>
      </p:sp>
      <p:sp>
        <p:nvSpPr>
          <p:cNvPr id="13" name="모서리가 둥근 직사각형 146">
            <a:extLst>
              <a:ext uri="{FF2B5EF4-FFF2-40B4-BE49-F238E27FC236}">
                <a16:creationId xmlns:a16="http://schemas.microsoft.com/office/drawing/2014/main" id="{4341405B-1D3E-4A28-9818-833C22E1C6B6}"/>
              </a:ext>
            </a:extLst>
          </p:cNvPr>
          <p:cNvSpPr/>
          <p:nvPr/>
        </p:nvSpPr>
        <p:spPr>
          <a:xfrm>
            <a:off x="183361" y="2932095"/>
            <a:ext cx="1518253" cy="309233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스퀘어"/>
                <a:ea typeface="나눔스퀘어"/>
              </a:rPr>
              <a:t>특징</a:t>
            </a:r>
          </a:p>
        </p:txBody>
      </p:sp>
      <p:sp>
        <p:nvSpPr>
          <p:cNvPr id="14" name="모서리가 둥근 직사각형 147">
            <a:extLst>
              <a:ext uri="{FF2B5EF4-FFF2-40B4-BE49-F238E27FC236}">
                <a16:creationId xmlns:a16="http://schemas.microsoft.com/office/drawing/2014/main" id="{D1FC361A-9C5B-4CB8-A3FC-3F3B4293975A}"/>
              </a:ext>
            </a:extLst>
          </p:cNvPr>
          <p:cNvSpPr/>
          <p:nvPr/>
        </p:nvSpPr>
        <p:spPr>
          <a:xfrm>
            <a:off x="183361" y="3479344"/>
            <a:ext cx="1518253" cy="309233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스퀘어"/>
                <a:ea typeface="나눔스퀘어"/>
              </a:rPr>
              <a:t>로드맵</a:t>
            </a:r>
          </a:p>
        </p:txBody>
      </p:sp>
      <p:sp>
        <p:nvSpPr>
          <p:cNvPr id="15" name="모서리가 둥근 직사각형 148">
            <a:extLst>
              <a:ext uri="{FF2B5EF4-FFF2-40B4-BE49-F238E27FC236}">
                <a16:creationId xmlns:a16="http://schemas.microsoft.com/office/drawing/2014/main" id="{5443D65F-10A4-4A14-968B-8E36E3EEEBC3}"/>
              </a:ext>
            </a:extLst>
          </p:cNvPr>
          <p:cNvSpPr/>
          <p:nvPr/>
        </p:nvSpPr>
        <p:spPr>
          <a:xfrm>
            <a:off x="183361" y="4026594"/>
            <a:ext cx="1518253" cy="309233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>
              <a:defRPr/>
            </a:pPr>
            <a:endParaRPr lang="ko-KR" altLang="en-US" sz="1200" kern="0" spc="-30" dirty="0">
              <a:solidFill>
                <a:prstClr val="black">
                  <a:lumMod val="75000"/>
                  <a:lumOff val="25000"/>
                </a:prstClr>
              </a:solidFill>
              <a:latin typeface="나눔스퀘어"/>
              <a:ea typeface="나눔스퀘어"/>
            </a:endParaRP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C5096F37-1A5E-4BD9-B6C1-6BFDB9A36CF7}"/>
              </a:ext>
            </a:extLst>
          </p:cNvPr>
          <p:cNvCxnSpPr/>
          <p:nvPr/>
        </p:nvCxnSpPr>
        <p:spPr>
          <a:xfrm>
            <a:off x="137501" y="2256278"/>
            <a:ext cx="9586287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748B9A32-412B-4E80-8A77-591A8588B3D5}"/>
              </a:ext>
            </a:extLst>
          </p:cNvPr>
          <p:cNvCxnSpPr/>
          <p:nvPr/>
        </p:nvCxnSpPr>
        <p:spPr>
          <a:xfrm>
            <a:off x="137501" y="2807808"/>
            <a:ext cx="9586287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2ECBB585-C74D-4CF8-A87B-90ADF8792DC9}"/>
              </a:ext>
            </a:extLst>
          </p:cNvPr>
          <p:cNvCxnSpPr/>
          <p:nvPr/>
        </p:nvCxnSpPr>
        <p:spPr>
          <a:xfrm>
            <a:off x="137501" y="3359338"/>
            <a:ext cx="9586287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787EE112-A351-4538-A889-740CF5D86FE4}"/>
              </a:ext>
            </a:extLst>
          </p:cNvPr>
          <p:cNvCxnSpPr/>
          <p:nvPr/>
        </p:nvCxnSpPr>
        <p:spPr>
          <a:xfrm>
            <a:off x="137501" y="3910868"/>
            <a:ext cx="9586287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2E1AB0FB-63D9-47B2-B801-E71FC66700FE}"/>
              </a:ext>
            </a:extLst>
          </p:cNvPr>
          <p:cNvCxnSpPr/>
          <p:nvPr/>
        </p:nvCxnSpPr>
        <p:spPr>
          <a:xfrm>
            <a:off x="137501" y="4462398"/>
            <a:ext cx="9586287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B9EDA14F-748E-4B63-8AE1-87DD58EA60FB}"/>
              </a:ext>
            </a:extLst>
          </p:cNvPr>
          <p:cNvSpPr txBox="1"/>
          <p:nvPr/>
        </p:nvSpPr>
        <p:spPr>
          <a:xfrm>
            <a:off x="1797241" y="1803666"/>
            <a:ext cx="3941784" cy="3385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나눔스퀘어"/>
                <a:ea typeface="나눔스퀘어"/>
              </a:rPr>
              <a:t>특별한 공식 없이 모든 경우의 수를 탐색하는 연산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000" kern="0" spc="-3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(</a:t>
            </a:r>
            <a:r>
              <a:rPr lang="ko-KR" altLang="en-US" sz="1000" kern="0" spc="-3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난수</a:t>
            </a:r>
            <a:r>
              <a:rPr lang="en-US" altLang="ko-KR" sz="1000" kern="0" spc="-3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, </a:t>
            </a:r>
            <a:r>
              <a:rPr lang="ko-KR" altLang="en-US" sz="1000" kern="0" spc="-3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소인수 분해</a:t>
            </a:r>
            <a:r>
              <a:rPr lang="en-US" altLang="ko-KR" sz="1000" kern="0" spc="-3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, </a:t>
            </a:r>
            <a:r>
              <a:rPr lang="ko-KR" altLang="en-US" sz="1000" kern="0" spc="-3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신약 개발</a:t>
            </a:r>
            <a:r>
              <a:rPr lang="en-US" altLang="ko-KR" sz="1000" kern="0" spc="-3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, AI, </a:t>
            </a:r>
            <a:r>
              <a:rPr lang="ko-KR" altLang="en-US" sz="1000" kern="0" spc="-3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분자구조</a:t>
            </a:r>
            <a:r>
              <a:rPr lang="en-US" altLang="ko-KR" sz="1000" kern="0" spc="-3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/</a:t>
            </a:r>
            <a:r>
              <a:rPr lang="ko-KR" altLang="en-US" sz="1000" kern="0" spc="-3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자연어 분석</a:t>
            </a:r>
            <a:r>
              <a:rPr lang="en-US" altLang="ko-KR" sz="1000" kern="0" spc="-3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, </a:t>
            </a:r>
            <a:r>
              <a:rPr lang="ko-KR" altLang="en-US" sz="1000" kern="0" spc="-3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최적화 경로 탐색 등</a:t>
            </a:r>
            <a:r>
              <a:rPr lang="en-US" altLang="ko-KR" sz="1000" kern="0" spc="-3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D0DDFBF-5606-4A50-9C75-E25A2C41372A}"/>
              </a:ext>
            </a:extLst>
          </p:cNvPr>
          <p:cNvSpPr txBox="1"/>
          <p:nvPr/>
        </p:nvSpPr>
        <p:spPr>
          <a:xfrm>
            <a:off x="6593116" y="1882070"/>
            <a:ext cx="2342949" cy="184666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아직 실용적 활용 가능한 알고리즘 부족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4C774F3-F154-494C-B736-D5858C1F9A91}"/>
              </a:ext>
            </a:extLst>
          </p:cNvPr>
          <p:cNvSpPr txBox="1"/>
          <p:nvPr/>
        </p:nvSpPr>
        <p:spPr>
          <a:xfrm>
            <a:off x="2811459" y="2357009"/>
            <a:ext cx="1913344" cy="3385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>
              <a:defRPr/>
            </a:pP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큐비트 </a:t>
            </a:r>
            <a:r>
              <a:rPr lang="en-US" altLang="ko-KR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(Qubit)</a:t>
            </a:r>
            <a:endParaRPr lang="ko-KR" altLang="en-US" sz="1200" kern="0" spc="-30" dirty="0">
              <a:solidFill>
                <a:prstClr val="black">
                  <a:lumMod val="85000"/>
                  <a:lumOff val="15000"/>
                </a:prstClr>
              </a:solidFill>
              <a:latin typeface="나눔스퀘어"/>
              <a:ea typeface="나눔스퀘어"/>
            </a:endParaRPr>
          </a:p>
          <a:p>
            <a:pPr algn="ctr" latinLnBrk="0">
              <a:defRPr/>
            </a:pPr>
            <a:r>
              <a:rPr lang="en-US" altLang="ko-KR" sz="1000" kern="0" spc="-3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(53</a:t>
            </a:r>
            <a:r>
              <a:rPr lang="ko-KR" altLang="en-US" sz="1000" kern="0" spc="-3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개 큐비트 </a:t>
            </a:r>
            <a:r>
              <a:rPr lang="en-US" altLang="ko-KR" sz="1000" kern="0" spc="-3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= 9,007</a:t>
            </a:r>
            <a:r>
              <a:rPr lang="ko-KR" altLang="en-US" sz="1000" kern="0" spc="-3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조 개 동시 계산</a:t>
            </a:r>
            <a:r>
              <a:rPr lang="en-US" altLang="ko-KR" sz="1000" kern="0" spc="-3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BDD30F1-A497-4714-A16B-4AB07FA239B3}"/>
              </a:ext>
            </a:extLst>
          </p:cNvPr>
          <p:cNvSpPr txBox="1"/>
          <p:nvPr/>
        </p:nvSpPr>
        <p:spPr>
          <a:xfrm>
            <a:off x="6813842" y="2435021"/>
            <a:ext cx="1901483" cy="184666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나눔스퀘어"/>
                <a:ea typeface="나눔스퀘어"/>
              </a:rPr>
              <a:t>오류 정정에 다수의 큐비트 사용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BF77C70-68FF-4B6B-8B70-F43846F782E1}"/>
              </a:ext>
            </a:extLst>
          </p:cNvPr>
          <p:cNvSpPr txBox="1"/>
          <p:nvPr/>
        </p:nvSpPr>
        <p:spPr>
          <a:xfrm>
            <a:off x="2732272" y="2986160"/>
            <a:ext cx="2071721" cy="184666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나눔스퀘어"/>
                <a:ea typeface="나눔스퀘어"/>
              </a:rPr>
              <a:t>큐비트 수에 따라 지수적 성능 증가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F6B669F-0D0B-48F6-A040-1A0EE0ADC9D2}"/>
              </a:ext>
            </a:extLst>
          </p:cNvPr>
          <p:cNvSpPr txBox="1"/>
          <p:nvPr/>
        </p:nvSpPr>
        <p:spPr>
          <a:xfrm>
            <a:off x="6949464" y="2987226"/>
            <a:ext cx="1630253" cy="184666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나눔스퀘어"/>
                <a:ea typeface="나눔스퀘어"/>
              </a:rPr>
              <a:t>양자 상태 유지 난이도 증가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48AE32A-8815-459F-9C37-E98A500385D7}"/>
              </a:ext>
            </a:extLst>
          </p:cNvPr>
          <p:cNvSpPr txBox="1"/>
          <p:nvPr/>
        </p:nvSpPr>
        <p:spPr>
          <a:xfrm>
            <a:off x="2722813" y="3470124"/>
            <a:ext cx="2090637" cy="3385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>
              <a:defRPr/>
            </a:pP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’</a:t>
            </a:r>
            <a:r>
              <a:rPr lang="en-US" altLang="ko-KR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23</a:t>
            </a: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년까지 </a:t>
            </a:r>
            <a:r>
              <a:rPr lang="en-US" altLang="ko-KR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1,000 </a:t>
            </a: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큐비트 개발 계획</a:t>
            </a:r>
            <a:endParaRPr lang="en-US" altLang="ko-KR" sz="1200" kern="0" spc="-30" dirty="0">
              <a:solidFill>
                <a:prstClr val="black">
                  <a:lumMod val="85000"/>
                  <a:lumOff val="15000"/>
                </a:prstClr>
              </a:solidFill>
              <a:latin typeface="나눔스퀘어"/>
              <a:ea typeface="나눔스퀘어"/>
            </a:endParaRPr>
          </a:p>
          <a:p>
            <a:pPr algn="ctr" latinLnBrk="0">
              <a:defRPr/>
            </a:pPr>
            <a:r>
              <a:rPr lang="en-US" altLang="ko-KR" sz="1000" kern="0" spc="-3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(‘21</a:t>
            </a:r>
            <a:r>
              <a:rPr lang="ko-KR" altLang="en-US" sz="1000" kern="0" spc="-3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년 </a:t>
            </a:r>
            <a:r>
              <a:rPr lang="en-US" altLang="ko-KR" sz="1000" kern="0" spc="-3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11</a:t>
            </a:r>
            <a:r>
              <a:rPr lang="ko-KR" altLang="en-US" sz="1000" kern="0" spc="-3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월 </a:t>
            </a:r>
            <a:r>
              <a:rPr lang="en-US" altLang="ko-KR" sz="1000" kern="0" spc="-3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IBM 127</a:t>
            </a:r>
            <a:r>
              <a:rPr lang="ko-KR" altLang="en-US" sz="1000" kern="0" spc="-3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큐비트</a:t>
            </a:r>
            <a:r>
              <a:rPr lang="en-US" altLang="ko-KR" sz="1000" kern="0" spc="-3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)</a:t>
            </a:r>
            <a:endParaRPr lang="en-US" altLang="ko-KR" sz="1200" kern="0" spc="-30" dirty="0">
              <a:solidFill>
                <a:prstClr val="black">
                  <a:lumMod val="85000"/>
                  <a:lumOff val="15000"/>
                </a:prstClr>
              </a:solidFill>
              <a:latin typeface="나눔스퀘어"/>
              <a:ea typeface="나눔스퀘어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2590DE1-0561-432A-9AE8-AEE6F51E96F7}"/>
              </a:ext>
            </a:extLst>
          </p:cNvPr>
          <p:cNvSpPr txBox="1"/>
          <p:nvPr/>
        </p:nvSpPr>
        <p:spPr>
          <a:xfrm>
            <a:off x="6527231" y="3548135"/>
            <a:ext cx="2474716" cy="184666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>
              <a:defRPr/>
            </a:pPr>
            <a:r>
              <a:rPr lang="en-US" altLang="ko-KR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100</a:t>
            </a: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만 큐비트는 되어야 실용적 활용 가능</a:t>
            </a:r>
          </a:p>
        </p:txBody>
      </p: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7480F0CA-10B0-4DA5-8355-537F1B6D5569}"/>
              </a:ext>
            </a:extLst>
          </p:cNvPr>
          <p:cNvCxnSpPr/>
          <p:nvPr/>
        </p:nvCxnSpPr>
        <p:spPr>
          <a:xfrm>
            <a:off x="5766354" y="1815044"/>
            <a:ext cx="0" cy="317928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DEA4B0E5-7445-414F-BBA8-BD6311663175}"/>
              </a:ext>
            </a:extLst>
          </p:cNvPr>
          <p:cNvCxnSpPr/>
          <p:nvPr/>
        </p:nvCxnSpPr>
        <p:spPr>
          <a:xfrm>
            <a:off x="5766354" y="2367932"/>
            <a:ext cx="0" cy="317928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F3ACC324-7B4B-4126-B073-05B0299A1EB1}"/>
              </a:ext>
            </a:extLst>
          </p:cNvPr>
          <p:cNvCxnSpPr/>
          <p:nvPr/>
        </p:nvCxnSpPr>
        <p:spPr>
          <a:xfrm>
            <a:off x="5766354" y="2920819"/>
            <a:ext cx="0" cy="317928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F646D0F7-AA9A-4396-973B-17174611D59F}"/>
              </a:ext>
            </a:extLst>
          </p:cNvPr>
          <p:cNvCxnSpPr/>
          <p:nvPr/>
        </p:nvCxnSpPr>
        <p:spPr>
          <a:xfrm>
            <a:off x="5766354" y="3473707"/>
            <a:ext cx="0" cy="317928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8BDDF156-A9A2-4F3F-A097-A5B27691BC11}"/>
              </a:ext>
            </a:extLst>
          </p:cNvPr>
          <p:cNvCxnSpPr/>
          <p:nvPr/>
        </p:nvCxnSpPr>
        <p:spPr>
          <a:xfrm>
            <a:off x="122121" y="1704002"/>
            <a:ext cx="9586287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6A995DAC-43FA-4A3A-A230-A89452009C75}"/>
              </a:ext>
            </a:extLst>
          </p:cNvPr>
          <p:cNvSpPr txBox="1"/>
          <p:nvPr/>
        </p:nvSpPr>
        <p:spPr>
          <a:xfrm>
            <a:off x="-55803" y="4052555"/>
            <a:ext cx="19798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>
              <a:defRPr/>
            </a:pPr>
            <a:r>
              <a:rPr lang="en-US" altLang="ko-KR" sz="1200" kern="0" spc="-30" dirty="0">
                <a:solidFill>
                  <a:prstClr val="black">
                    <a:lumMod val="75000"/>
                    <a:lumOff val="25000"/>
                  </a:prstClr>
                </a:solidFill>
                <a:latin typeface="나눔스퀘어"/>
                <a:ea typeface="나눔스퀘어"/>
              </a:rPr>
              <a:t>’19</a:t>
            </a:r>
            <a:r>
              <a:rPr lang="ko-KR" altLang="en-US" sz="1200" kern="0" spc="-30" dirty="0">
                <a:solidFill>
                  <a:prstClr val="black">
                    <a:lumMod val="75000"/>
                    <a:lumOff val="25000"/>
                  </a:prstClr>
                </a:solidFill>
                <a:latin typeface="나눔스퀘어"/>
                <a:ea typeface="나눔스퀘어"/>
              </a:rPr>
              <a:t> 구글 양자 우월 달성</a:t>
            </a: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516DCAD7-2E2A-4F2A-AACC-F835A95F8297}"/>
              </a:ext>
            </a:extLst>
          </p:cNvPr>
          <p:cNvSpPr/>
          <p:nvPr/>
        </p:nvSpPr>
        <p:spPr>
          <a:xfrm>
            <a:off x="122121" y="4459929"/>
            <a:ext cx="9586287" cy="730877"/>
          </a:xfrm>
          <a:prstGeom prst="rect">
            <a:avLst/>
          </a:prstGeom>
          <a:solidFill>
            <a:sysClr val="window" lastClr="FFFFFF">
              <a:lumMod val="95000"/>
              <a:alpha val="5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스퀘어"/>
              <a:ea typeface="나눔스퀘어"/>
            </a:endParaRPr>
          </a:p>
        </p:txBody>
      </p:sp>
      <p:sp>
        <p:nvSpPr>
          <p:cNvPr id="39" name="모서리가 둥근 직사각형 147">
            <a:extLst>
              <a:ext uri="{FF2B5EF4-FFF2-40B4-BE49-F238E27FC236}">
                <a16:creationId xmlns:a16="http://schemas.microsoft.com/office/drawing/2014/main" id="{521D8294-31D0-4C11-8518-6CDB966098FE}"/>
              </a:ext>
            </a:extLst>
          </p:cNvPr>
          <p:cNvSpPr/>
          <p:nvPr/>
        </p:nvSpPr>
        <p:spPr>
          <a:xfrm>
            <a:off x="167981" y="4671986"/>
            <a:ext cx="1518253" cy="309233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스퀘어"/>
                <a:ea typeface="나눔스퀘어"/>
              </a:rPr>
              <a:t>위험성</a:t>
            </a:r>
          </a:p>
        </p:txBody>
      </p:sp>
      <p:cxnSp>
        <p:nvCxnSpPr>
          <p:cNvPr id="40" name="직선 연결선 39">
            <a:extLst>
              <a:ext uri="{FF2B5EF4-FFF2-40B4-BE49-F238E27FC236}">
                <a16:creationId xmlns:a16="http://schemas.microsoft.com/office/drawing/2014/main" id="{AEDA2A4A-DC40-42B6-8B23-9FAB7462E7E9}"/>
              </a:ext>
            </a:extLst>
          </p:cNvPr>
          <p:cNvCxnSpPr/>
          <p:nvPr/>
        </p:nvCxnSpPr>
        <p:spPr>
          <a:xfrm>
            <a:off x="137501" y="5190807"/>
            <a:ext cx="9586287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58FE38CE-01B9-4A35-8691-D61A733E418D}"/>
              </a:ext>
            </a:extLst>
          </p:cNvPr>
          <p:cNvSpPr txBox="1"/>
          <p:nvPr/>
        </p:nvSpPr>
        <p:spPr>
          <a:xfrm>
            <a:off x="3034278" y="4011205"/>
            <a:ext cx="1486624" cy="369332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>
              <a:defRPr/>
            </a:pP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구글 시커모어 </a:t>
            </a:r>
            <a:r>
              <a:rPr lang="en-US" altLang="ko-KR" sz="1000" kern="0" spc="-3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(53 Qubits)</a:t>
            </a:r>
          </a:p>
          <a:p>
            <a:pPr algn="ctr" latinLnBrk="0">
              <a:defRPr/>
            </a:pP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난수 증명 </a:t>
            </a:r>
            <a:r>
              <a:rPr lang="en-US" altLang="ko-KR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= 3</a:t>
            </a: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분 </a:t>
            </a:r>
            <a:r>
              <a:rPr lang="en-US" altLang="ko-KR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20</a:t>
            </a: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초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AEA7961-6F45-45C0-9EFD-F62E0F006E78}"/>
              </a:ext>
            </a:extLst>
          </p:cNvPr>
          <p:cNvSpPr txBox="1"/>
          <p:nvPr/>
        </p:nvSpPr>
        <p:spPr>
          <a:xfrm>
            <a:off x="6639594" y="4093067"/>
            <a:ext cx="2249975" cy="184666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>
              <a:defRPr/>
            </a:pP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슈퍼컴퓨터로 알고리즘 튜닝 시 </a:t>
            </a:r>
            <a:r>
              <a:rPr lang="en-US" altLang="ko-KR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2.5</a:t>
            </a: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일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6E932FE-A374-4A21-94B9-596FB5443F8C}"/>
              </a:ext>
            </a:extLst>
          </p:cNvPr>
          <p:cNvSpPr txBox="1"/>
          <p:nvPr/>
        </p:nvSpPr>
        <p:spPr>
          <a:xfrm>
            <a:off x="2784688" y="4732085"/>
            <a:ext cx="1966885" cy="184666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latinLnBrk="0">
              <a:spcAft>
                <a:spcPts val="200"/>
              </a:spcAft>
              <a:defRPr/>
            </a:pPr>
            <a:r>
              <a:rPr lang="ko-KR" altLang="en-US" sz="12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기존 암호 체계 무너뜨릴 가능성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1327D9C-20C4-4835-B105-086432751F85}"/>
              </a:ext>
            </a:extLst>
          </p:cNvPr>
          <p:cNvSpPr txBox="1"/>
          <p:nvPr/>
        </p:nvSpPr>
        <p:spPr>
          <a:xfrm>
            <a:off x="5828475" y="4541792"/>
            <a:ext cx="3872214" cy="553998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>
              <a:defRPr/>
            </a:pP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공개키 방식 알고리즘이 위험</a:t>
            </a:r>
            <a:endParaRPr lang="en-US" altLang="ko-KR" sz="1200" kern="0" spc="-30" dirty="0">
              <a:solidFill>
                <a:prstClr val="black">
                  <a:lumMod val="85000"/>
                  <a:lumOff val="15000"/>
                </a:prstClr>
              </a:solidFill>
              <a:latin typeface="나눔스퀘어"/>
              <a:ea typeface="나눔스퀘어"/>
            </a:endParaRPr>
          </a:p>
          <a:p>
            <a:pPr algn="ctr" latinLnBrk="0">
              <a:defRPr/>
            </a:pP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대칭키 방식은 키 사이즈를 두 배 늘리는 것으로 동일 보안 가능</a:t>
            </a:r>
            <a:endParaRPr lang="en-US" altLang="ko-KR" sz="1200" kern="0" spc="-30" dirty="0">
              <a:solidFill>
                <a:prstClr val="black">
                  <a:lumMod val="85000"/>
                  <a:lumOff val="15000"/>
                </a:prstClr>
              </a:solidFill>
              <a:latin typeface="나눔스퀘어"/>
              <a:ea typeface="나눔스퀘어"/>
            </a:endParaRPr>
          </a:p>
          <a:p>
            <a:pPr algn="ctr" latinLnBrk="0">
              <a:defRPr/>
            </a:pP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쇼어 알고리즘 </a:t>
            </a:r>
            <a:r>
              <a:rPr lang="en-US" altLang="ko-KR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: 2048bits </a:t>
            </a: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기준 </a:t>
            </a:r>
            <a:r>
              <a:rPr lang="en-US" altLang="ko-KR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600 </a:t>
            </a: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여개 큐비트 필요</a:t>
            </a:r>
          </a:p>
        </p:txBody>
      </p:sp>
      <p:cxnSp>
        <p:nvCxnSpPr>
          <p:cNvPr id="51" name="직선 연결선 33">
            <a:extLst>
              <a:ext uri="{FF2B5EF4-FFF2-40B4-BE49-F238E27FC236}">
                <a16:creationId xmlns:a16="http://schemas.microsoft.com/office/drawing/2014/main" id="{E411F54C-C95B-3F4C-9839-211B468C602F}"/>
              </a:ext>
            </a:extLst>
          </p:cNvPr>
          <p:cNvCxnSpPr>
            <a:cxnSpLocks/>
          </p:cNvCxnSpPr>
          <p:nvPr/>
        </p:nvCxnSpPr>
        <p:spPr>
          <a:xfrm>
            <a:off x="5766354" y="4025123"/>
            <a:ext cx="0" cy="327982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52" name="직선 연결선 33">
            <a:extLst>
              <a:ext uri="{FF2B5EF4-FFF2-40B4-BE49-F238E27FC236}">
                <a16:creationId xmlns:a16="http://schemas.microsoft.com/office/drawing/2014/main" id="{7D360C35-D11A-C04B-BEC7-1B88FC01260D}"/>
              </a:ext>
            </a:extLst>
          </p:cNvPr>
          <p:cNvCxnSpPr>
            <a:cxnSpLocks/>
          </p:cNvCxnSpPr>
          <p:nvPr/>
        </p:nvCxnSpPr>
        <p:spPr>
          <a:xfrm>
            <a:off x="5766354" y="4582367"/>
            <a:ext cx="0" cy="48600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sp>
        <p:nvSpPr>
          <p:cNvPr id="66" name="모서리가 둥근 직사각형 147">
            <a:extLst>
              <a:ext uri="{FF2B5EF4-FFF2-40B4-BE49-F238E27FC236}">
                <a16:creationId xmlns:a16="http://schemas.microsoft.com/office/drawing/2014/main" id="{06871C05-12B2-8A40-9E6F-AEE98D46D967}"/>
              </a:ext>
            </a:extLst>
          </p:cNvPr>
          <p:cNvSpPr/>
          <p:nvPr/>
        </p:nvSpPr>
        <p:spPr>
          <a:xfrm>
            <a:off x="167981" y="5394900"/>
            <a:ext cx="1518253" cy="468000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>
              <a:defRPr/>
            </a:pPr>
            <a:r>
              <a:rPr lang="ko-KR" altLang="en-US" sz="1200" b="1" kern="0" spc="-30" dirty="0">
                <a:solidFill>
                  <a:prstClr val="white"/>
                </a:solidFill>
                <a:latin typeface="NanumSquare Bold" panose="020B0600000101010101" pitchFamily="34" charset="-127"/>
                <a:ea typeface="NanumSquare Bold" panose="020B0600000101010101" pitchFamily="34" charset="-127"/>
              </a:rPr>
              <a:t>양자 암호 기술</a:t>
            </a:r>
          </a:p>
        </p:txBody>
      </p:sp>
      <p:sp>
        <p:nvSpPr>
          <p:cNvPr id="69" name="모서리가 둥근 직사각형 68">
            <a:extLst>
              <a:ext uri="{FF2B5EF4-FFF2-40B4-BE49-F238E27FC236}">
                <a16:creationId xmlns:a16="http://schemas.microsoft.com/office/drawing/2014/main" id="{64078A03-F023-B64B-B574-D985A290CD72}"/>
              </a:ext>
            </a:extLst>
          </p:cNvPr>
          <p:cNvSpPr/>
          <p:nvPr/>
        </p:nvSpPr>
        <p:spPr>
          <a:xfrm>
            <a:off x="1797241" y="5394900"/>
            <a:ext cx="7835709" cy="468000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285750" indent="-285750" latinLnBrk="0">
              <a:buFont typeface="Arial" panose="020B0604020202020204" pitchFamily="34" charset="0"/>
              <a:buChar char="•"/>
              <a:defRPr/>
            </a:pPr>
            <a:r>
              <a:rPr lang="en-US" altLang="ko-KR" sz="1200" kern="0" dirty="0">
                <a:solidFill>
                  <a:schemeClr val="bg1"/>
                </a:solidFill>
              </a:rPr>
              <a:t>QKD/QRNG: </a:t>
            </a:r>
            <a:r>
              <a:rPr lang="ko-KR" altLang="en-US" sz="1200" kern="0" dirty="0">
                <a:solidFill>
                  <a:schemeClr val="bg1"/>
                </a:solidFill>
              </a:rPr>
              <a:t>계산을 불가능하게 함</a:t>
            </a:r>
            <a:endParaRPr lang="en-US" altLang="ko-KR" sz="1200" kern="0" dirty="0">
              <a:solidFill>
                <a:schemeClr val="bg1"/>
              </a:solidFill>
            </a:endParaRPr>
          </a:p>
          <a:p>
            <a:pPr marL="285750" indent="-285750" latinLnBrk="0">
              <a:buFont typeface="Arial" panose="020B0604020202020204" pitchFamily="34" charset="0"/>
              <a:buChar char="•"/>
              <a:defRPr/>
            </a:pPr>
            <a:r>
              <a:rPr lang="en-US" altLang="ko-KR" sz="1200" kern="0" dirty="0">
                <a:solidFill>
                  <a:schemeClr val="bg1"/>
                </a:solidFill>
                <a:sym typeface="Wingdings" panose="05000000000000000000" pitchFamily="2" charset="2"/>
              </a:rPr>
              <a:t>PQC/</a:t>
            </a:r>
            <a:r>
              <a:rPr lang="ko-KR" altLang="en-US" sz="1200" kern="0" dirty="0">
                <a:solidFill>
                  <a:schemeClr val="bg1"/>
                </a:solidFill>
                <a:sym typeface="Wingdings" panose="05000000000000000000" pitchFamily="2" charset="2"/>
              </a:rPr>
              <a:t>동형 암호</a:t>
            </a:r>
            <a:r>
              <a:rPr lang="en-US" altLang="ko-KR" sz="1200" kern="0" dirty="0">
                <a:solidFill>
                  <a:schemeClr val="bg1"/>
                </a:solidFill>
                <a:sym typeface="Wingdings" panose="05000000000000000000" pitchFamily="2" charset="2"/>
              </a:rPr>
              <a:t>/zk-STARKs: </a:t>
            </a:r>
            <a:r>
              <a:rPr lang="ko-KR" altLang="en-US" sz="1200" kern="0" dirty="0">
                <a:solidFill>
                  <a:schemeClr val="bg1"/>
                </a:solidFill>
              </a:rPr>
              <a:t>계산을 어렵고 오래 걸리게 함</a:t>
            </a:r>
          </a:p>
        </p:txBody>
      </p:sp>
    </p:spTree>
    <p:extLst>
      <p:ext uri="{BB962C8B-B14F-4D97-AF65-F5344CB8AC3E}">
        <p14:creationId xmlns:p14="http://schemas.microsoft.com/office/powerpoint/2010/main" val="659543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4204ECD3-4F2D-4F43-9A82-95A84E39BA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486220B-EE48-441A-BEE1-7E447193D81B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EEB0AC2C-E569-4514-8C70-388FD6AB0F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일반 </a:t>
            </a:r>
            <a:r>
              <a:rPr lang="en-US" altLang="ko-KR" dirty="0"/>
              <a:t>VPN </a:t>
            </a:r>
            <a:r>
              <a:rPr lang="ko-KR" altLang="en-US" dirty="0"/>
              <a:t>동작 방식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5FF03F4-BCE0-4DDB-8C63-B31CF6F48E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02. </a:t>
            </a:r>
            <a:r>
              <a:rPr lang="ko-KR" altLang="en-US" dirty="0"/>
              <a:t>양자암호통신 기반 </a:t>
            </a:r>
            <a:r>
              <a:rPr lang="en-US" altLang="ko-KR" dirty="0"/>
              <a:t>VPN </a:t>
            </a:r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F544994B-D5C9-4806-A08F-AE61975F8D5B}"/>
              </a:ext>
            </a:extLst>
          </p:cNvPr>
          <p:cNvGrpSpPr/>
          <p:nvPr/>
        </p:nvGrpSpPr>
        <p:grpSpPr>
          <a:xfrm>
            <a:off x="165530" y="1153880"/>
            <a:ext cx="9532569" cy="314326"/>
            <a:chOff x="1359978" y="1004458"/>
            <a:chExt cx="9359900" cy="314326"/>
          </a:xfrm>
        </p:grpSpPr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615325E-D0E6-4906-B063-F0646F77032C}"/>
                </a:ext>
              </a:extLst>
            </p:cNvPr>
            <p:cNvSpPr/>
            <p:nvPr/>
          </p:nvSpPr>
          <p:spPr>
            <a:xfrm>
              <a:off x="6039928" y="1035624"/>
              <a:ext cx="4679950" cy="283159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15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나눔바른고딕"/>
                <a:cs typeface="Arial" panose="020B0604020202020204" pitchFamily="34" charset="0"/>
              </a:endParaRPr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EEE5B5B-C6B5-4FD7-9D00-0D87ED2B1874}"/>
                </a:ext>
              </a:extLst>
            </p:cNvPr>
            <p:cNvSpPr/>
            <p:nvPr/>
          </p:nvSpPr>
          <p:spPr>
            <a:xfrm>
              <a:off x="1359978" y="1004458"/>
              <a:ext cx="4679950" cy="314326"/>
            </a:xfrm>
            <a:prstGeom prst="rect">
              <a:avLst/>
            </a:prstGeom>
            <a:solidFill>
              <a:srgbClr val="95A1BD"/>
            </a:solidFill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15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cap="none" normalizeH="0" baseline="0" noProof="0" dirty="0">
                  <a:ln>
                    <a:noFill/>
                  </a:ln>
                  <a:solidFill>
                    <a:prstClr val="white"/>
                  </a:solidFill>
                  <a:uLnTx/>
                  <a:uFillTx/>
                  <a:latin typeface="Arial" panose="020B0604020202020204" pitchFamily="34" charset="0"/>
                  <a:ea typeface="나눔스퀘어 Bold"/>
                  <a:cs typeface="Arial" panose="020B0604020202020204" pitchFamily="34" charset="0"/>
                </a:rPr>
                <a:t>일반 </a:t>
              </a:r>
              <a:r>
                <a:rPr kumimoji="0" lang="en-US" sz="1400" b="0" i="0" u="none" strike="noStrike" cap="none" normalizeH="0" baseline="0" noProof="0" dirty="0">
                  <a:ln>
                    <a:noFill/>
                  </a:ln>
                  <a:solidFill>
                    <a:prstClr val="white"/>
                  </a:solidFill>
                  <a:uLnTx/>
                  <a:uFillTx/>
                  <a:latin typeface="Arial" panose="020B0604020202020204" pitchFamily="34" charset="0"/>
                  <a:ea typeface="나눔스퀘어 Bold"/>
                  <a:cs typeface="Arial" panose="020B0604020202020204" pitchFamily="34" charset="0"/>
                </a:rPr>
                <a:t>VPN</a:t>
              </a:r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5079519-8298-4EC1-B0EF-C04BCC06B5D1}"/>
              </a:ext>
            </a:extLst>
          </p:cNvPr>
          <p:cNvSpPr/>
          <p:nvPr/>
        </p:nvSpPr>
        <p:spPr>
          <a:xfrm>
            <a:off x="165530" y="1468206"/>
            <a:ext cx="9532569" cy="3619499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algn="ctr" latinLnBrk="0">
              <a:defRPr/>
            </a:pPr>
            <a:endParaRPr lang="ko-KR" altLang="en-US" kern="0" dirty="0">
              <a:solidFill>
                <a:prstClr val="white"/>
              </a:solidFill>
              <a:latin typeface="Arial" panose="020B0604020202020204" pitchFamily="34" charset="0"/>
              <a:ea typeface="나눔바른고딕 Light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CDCA36-952A-44E7-A5A9-8B6709CCF027}"/>
              </a:ext>
            </a:extLst>
          </p:cNvPr>
          <p:cNvSpPr txBox="1"/>
          <p:nvPr/>
        </p:nvSpPr>
        <p:spPr>
          <a:xfrm>
            <a:off x="7671903" y="992167"/>
            <a:ext cx="2026196" cy="13080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r"/>
            <a:r>
              <a:rPr lang="en-US" altLang="ko-KR" sz="85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ea typeface="나눔스퀘어"/>
                <a:cs typeface="Arial" panose="020B0604020202020204" pitchFamily="34" charset="0"/>
              </a:rPr>
              <a:t>※ 1) </a:t>
            </a:r>
            <a:r>
              <a:rPr lang="ko-KR" altLang="en-US" sz="85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ea typeface="나눔스퀘어"/>
                <a:cs typeface="Arial" panose="020B0604020202020204" pitchFamily="34" charset="0"/>
              </a:rPr>
              <a:t>출처</a:t>
            </a:r>
            <a:r>
              <a:rPr lang="en-US" altLang="ko-KR" sz="85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ea typeface="나눔스퀘어"/>
                <a:cs typeface="Arial" panose="020B0604020202020204" pitchFamily="34" charset="0"/>
              </a:rPr>
              <a:t>:</a:t>
            </a:r>
            <a:r>
              <a:rPr lang="ko-KR" altLang="en-US" sz="85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ea typeface="나눔스퀘어"/>
                <a:cs typeface="Arial" panose="020B0604020202020204" pitchFamily="34" charset="0"/>
              </a:rPr>
              <a:t> 에드워드 스노든의 “스노든 문서”</a:t>
            </a: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9A931BB5-18D2-4F45-8A37-B8A7AAE3981B}"/>
              </a:ext>
            </a:extLst>
          </p:cNvPr>
          <p:cNvGrpSpPr/>
          <p:nvPr/>
        </p:nvGrpSpPr>
        <p:grpSpPr>
          <a:xfrm>
            <a:off x="5533799" y="1738677"/>
            <a:ext cx="2872508" cy="2958858"/>
            <a:chOff x="5889095" y="1578993"/>
            <a:chExt cx="3472018" cy="2958858"/>
          </a:xfrm>
        </p:grpSpPr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CE856EDA-C30F-433C-8172-41D35728A3D2}"/>
                </a:ext>
              </a:extLst>
            </p:cNvPr>
            <p:cNvGrpSpPr/>
            <p:nvPr/>
          </p:nvGrpSpPr>
          <p:grpSpPr>
            <a:xfrm>
              <a:off x="5889095" y="1578993"/>
              <a:ext cx="1644567" cy="413437"/>
              <a:chOff x="5769237" y="1562526"/>
              <a:chExt cx="1644567" cy="413437"/>
            </a:xfrm>
          </p:grpSpPr>
          <p:sp>
            <p:nvSpPr>
              <p:cNvPr id="45" name="타원 44">
                <a:extLst>
                  <a:ext uri="{FF2B5EF4-FFF2-40B4-BE49-F238E27FC236}">
                    <a16:creationId xmlns:a16="http://schemas.microsoft.com/office/drawing/2014/main" id="{A4262915-7B1D-4A67-995E-148944D1497D}"/>
                  </a:ext>
                </a:extLst>
              </p:cNvPr>
              <p:cNvSpPr/>
              <p:nvPr/>
            </p:nvSpPr>
            <p:spPr>
              <a:xfrm>
                <a:off x="5769237" y="1562526"/>
                <a:ext cx="261080" cy="216000"/>
              </a:xfrm>
              <a:prstGeom prst="ellipse">
                <a:avLst/>
              </a:prstGeom>
              <a:solidFill>
                <a:srgbClr val="95A1BD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cap="none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uLnTx/>
                    <a:uFillTx/>
                    <a:latin typeface="Arial" panose="020B0604020202020204" pitchFamily="34" charset="0"/>
                    <a:ea typeface="나눔스퀘어"/>
                    <a:cs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3ECFE742-2557-4996-B5A7-97B74BF091FC}"/>
                  </a:ext>
                </a:extLst>
              </p:cNvPr>
              <p:cNvSpPr txBox="1"/>
              <p:nvPr/>
            </p:nvSpPr>
            <p:spPr>
              <a:xfrm>
                <a:off x="6081850" y="1575749"/>
                <a:ext cx="133195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cap="none" normalizeH="0" baseline="0" noProof="0" dirty="0">
                    <a:ln>
                      <a:noFill/>
                    </a:ln>
                    <a:solidFill>
                      <a:srgbClr val="95A1BD">
                        <a:lumMod val="75000"/>
                      </a:srgbClr>
                    </a:solidFill>
                    <a:uLnTx/>
                    <a:uFillTx/>
                    <a:latin typeface="Arial" panose="020B0604020202020204" pitchFamily="34" charset="0"/>
                    <a:ea typeface="나눔스퀘어 Bold"/>
                    <a:cs typeface="Arial" panose="020B0604020202020204" pitchFamily="34" charset="0"/>
                  </a:rPr>
                  <a:t>SSL Handshake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A21CDDDA-EECF-473D-A51B-C70DE13E1FA1}"/>
                  </a:ext>
                </a:extLst>
              </p:cNvPr>
              <p:cNvSpPr txBox="1"/>
              <p:nvPr/>
            </p:nvSpPr>
            <p:spPr>
              <a:xfrm>
                <a:off x="6081849" y="1806686"/>
                <a:ext cx="209256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marL="171450" marR="0" lvl="0" indent="-1714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ko-KR" altLang="en-US" sz="1100" b="0" i="0" u="none" strike="noStrike" kern="0" cap="none" spc="-3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나눔스퀘어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29881D39-B3BE-4684-B245-DF4B0A310036}"/>
                </a:ext>
              </a:extLst>
            </p:cNvPr>
            <p:cNvGrpSpPr/>
            <p:nvPr/>
          </p:nvGrpSpPr>
          <p:grpSpPr>
            <a:xfrm>
              <a:off x="5889095" y="2360336"/>
              <a:ext cx="3273202" cy="575146"/>
              <a:chOff x="5769237" y="1448917"/>
              <a:chExt cx="3273202" cy="575146"/>
            </a:xfrm>
          </p:grpSpPr>
          <p:sp>
            <p:nvSpPr>
              <p:cNvPr id="42" name="타원 41">
                <a:extLst>
                  <a:ext uri="{FF2B5EF4-FFF2-40B4-BE49-F238E27FC236}">
                    <a16:creationId xmlns:a16="http://schemas.microsoft.com/office/drawing/2014/main" id="{EE77A08A-B874-4EDE-A402-3C99CD369E65}"/>
                  </a:ext>
                </a:extLst>
              </p:cNvPr>
              <p:cNvSpPr/>
              <p:nvPr/>
            </p:nvSpPr>
            <p:spPr>
              <a:xfrm>
                <a:off x="5769237" y="1448917"/>
                <a:ext cx="261081" cy="216000"/>
              </a:xfrm>
              <a:prstGeom prst="ellipse">
                <a:avLst/>
              </a:prstGeom>
              <a:solidFill>
                <a:srgbClr val="95A1BD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cap="none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uLnTx/>
                    <a:uFillTx/>
                    <a:latin typeface="Arial" panose="020B0604020202020204" pitchFamily="34" charset="0"/>
                    <a:ea typeface="나눔스퀘어"/>
                    <a:cs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6746157-3530-4CCB-AEAC-C9AFA812F7AA}"/>
                  </a:ext>
                </a:extLst>
              </p:cNvPr>
              <p:cNvSpPr txBox="1"/>
              <p:nvPr/>
            </p:nvSpPr>
            <p:spPr>
              <a:xfrm>
                <a:off x="6081849" y="1464584"/>
                <a:ext cx="238901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1200" dirty="0">
                    <a:solidFill>
                      <a:srgbClr val="95A1BD">
                        <a:lumMod val="75000"/>
                      </a:srgbClr>
                    </a:solidFill>
                    <a:latin typeface="Arial" panose="020B0604020202020204" pitchFamily="34" charset="0"/>
                    <a:ea typeface="나눔스퀘어 Bold"/>
                    <a:cs typeface="Arial" panose="020B0604020202020204" pitchFamily="34" charset="0"/>
                  </a:rPr>
                  <a:t>키 협상 정보 및 인증 정보 교환 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9583E1CE-1D17-440C-B8E9-44A9B9BE9CF1}"/>
                  </a:ext>
                </a:extLst>
              </p:cNvPr>
              <p:cNvSpPr txBox="1"/>
              <p:nvPr/>
            </p:nvSpPr>
            <p:spPr>
              <a:xfrm>
                <a:off x="6081849" y="1685509"/>
                <a:ext cx="296059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marR="0" lvl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ko-KR" altLang="en-US" sz="1100" b="0" i="0" u="none" strike="noStrike" cap="none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uLnTx/>
                    <a:uFillTx/>
                    <a:latin typeface="Arial" panose="020B0604020202020204" pitchFamily="34" charset="0"/>
                    <a:ea typeface="나눔스퀘어"/>
                    <a:cs typeface="Arial" panose="020B0604020202020204" pitchFamily="34" charset="0"/>
                  </a:rPr>
                  <a:t>데이터 채널에 사용할 키 협상 파라미터 및 </a:t>
                </a:r>
              </a:p>
              <a:p>
                <a:pPr marR="0" lvl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US" altLang="ko-KR" sz="1100" b="0" i="0" u="none" strike="noStrike" cap="none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uLnTx/>
                    <a:uFillTx/>
                    <a:latin typeface="Arial" panose="020B0604020202020204" pitchFamily="34" charset="0"/>
                    <a:ea typeface="나눔스퀘어"/>
                    <a:cs typeface="Arial" panose="020B0604020202020204" pitchFamily="34" charset="0"/>
                  </a:rPr>
                  <a:t>VPN </a:t>
                </a:r>
                <a:r>
                  <a:rPr kumimoji="0" lang="ko-KR" altLang="en-US" sz="1100" b="0" i="0" u="none" strike="noStrike" cap="none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uLnTx/>
                    <a:uFillTx/>
                    <a:latin typeface="Arial" panose="020B0604020202020204" pitchFamily="34" charset="0"/>
                    <a:ea typeface="나눔스퀘어"/>
                    <a:cs typeface="Arial" panose="020B0604020202020204" pitchFamily="34" charset="0"/>
                  </a:rPr>
                  <a:t>설정 정보</a:t>
                </a:r>
                <a:r>
                  <a:rPr kumimoji="0" lang="en-US" altLang="ko-KR" sz="1100" b="0" i="0" u="none" strike="noStrike" cap="none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uLnTx/>
                    <a:uFillTx/>
                    <a:latin typeface="Arial" panose="020B0604020202020204" pitchFamily="34" charset="0"/>
                    <a:ea typeface="나눔스퀘어"/>
                    <a:cs typeface="Arial" panose="020B0604020202020204" pitchFamily="34" charset="0"/>
                  </a:rPr>
                  <a:t>, </a:t>
                </a:r>
                <a:r>
                  <a:rPr kumimoji="0" lang="ko-KR" altLang="en-US" sz="1100" b="0" i="0" u="none" strike="noStrike" cap="none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uLnTx/>
                    <a:uFillTx/>
                    <a:latin typeface="Arial" panose="020B0604020202020204" pitchFamily="34" charset="0"/>
                    <a:ea typeface="나눔스퀘어"/>
                    <a:cs typeface="Arial" panose="020B0604020202020204" pitchFamily="34" charset="0"/>
                  </a:rPr>
                  <a:t>인증 정보 송수신</a:t>
                </a:r>
              </a:p>
            </p:txBody>
          </p:sp>
        </p:grpSp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80C51224-8D1E-4284-A14E-60441C678ED1}"/>
                </a:ext>
              </a:extLst>
            </p:cNvPr>
            <p:cNvGrpSpPr/>
            <p:nvPr/>
          </p:nvGrpSpPr>
          <p:grpSpPr>
            <a:xfrm>
              <a:off x="5889095" y="3400083"/>
              <a:ext cx="2815939" cy="403304"/>
              <a:chOff x="5769237" y="1565455"/>
              <a:chExt cx="2815939" cy="403304"/>
            </a:xfrm>
          </p:grpSpPr>
          <p:sp>
            <p:nvSpPr>
              <p:cNvPr id="39" name="타원 38">
                <a:extLst>
                  <a:ext uri="{FF2B5EF4-FFF2-40B4-BE49-F238E27FC236}">
                    <a16:creationId xmlns:a16="http://schemas.microsoft.com/office/drawing/2014/main" id="{07E07CAE-DE8D-4048-8EA5-7287217D49C7}"/>
                  </a:ext>
                </a:extLst>
              </p:cNvPr>
              <p:cNvSpPr/>
              <p:nvPr/>
            </p:nvSpPr>
            <p:spPr>
              <a:xfrm>
                <a:off x="5769237" y="1565455"/>
                <a:ext cx="261081" cy="216000"/>
              </a:xfrm>
              <a:prstGeom prst="ellipse">
                <a:avLst/>
              </a:prstGeom>
              <a:solidFill>
                <a:srgbClr val="95A1BD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cap="none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uLnTx/>
                    <a:uFillTx/>
                    <a:latin typeface="Arial" panose="020B0604020202020204" pitchFamily="34" charset="0"/>
                    <a:ea typeface="나눔스퀘어"/>
                    <a:cs typeface="Arial" panose="020B0604020202020204" pitchFamily="34" charset="0"/>
                  </a:rPr>
                  <a:t>3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48F1CDB-8C2B-45C2-B98B-2489AB23896D}"/>
                  </a:ext>
                </a:extLst>
              </p:cNvPr>
              <p:cNvSpPr txBox="1"/>
              <p:nvPr/>
            </p:nvSpPr>
            <p:spPr>
              <a:xfrm>
                <a:off x="6081849" y="1579407"/>
                <a:ext cx="128460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1200" dirty="0">
                    <a:solidFill>
                      <a:srgbClr val="95A1BD">
                        <a:lumMod val="75000"/>
                      </a:srgbClr>
                    </a:solidFill>
                    <a:latin typeface="Arial" panose="020B0604020202020204" pitchFamily="34" charset="0"/>
                    <a:ea typeface="나눔스퀘어 Bold"/>
                    <a:cs typeface="Arial" panose="020B0604020202020204" pitchFamily="34" charset="0"/>
                  </a:rPr>
                  <a:t>데이터 채널 생성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EEA1B37-AEB2-4FC2-BC28-85E5F3C38B07}"/>
                  </a:ext>
                </a:extLst>
              </p:cNvPr>
              <p:cNvSpPr txBox="1"/>
              <p:nvPr/>
            </p:nvSpPr>
            <p:spPr>
              <a:xfrm>
                <a:off x="6081849" y="1799482"/>
                <a:ext cx="2503327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indent="-171450" latinLnBrk="0">
                  <a:buFont typeface="Arial" panose="020B0604020202020204" pitchFamily="34" charset="0"/>
                  <a:buChar char="•"/>
                  <a:defRPr/>
                </a:pPr>
                <a:r>
                  <a:rPr lang="ko-KR" altLang="en-US" sz="11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Arial" panose="020B0604020202020204" pitchFamily="34" charset="0"/>
                    <a:ea typeface="나눔스퀘어"/>
                    <a:cs typeface="Arial" panose="020B0604020202020204" pitchFamily="34" charset="0"/>
                  </a:rPr>
                  <a:t>키 협상 수행 및 데이터 채널 생성</a:t>
                </a:r>
              </a:p>
            </p:txBody>
          </p:sp>
        </p:grp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A93516F4-5916-4E1D-83FE-FA0ABEECD1E5}"/>
                </a:ext>
              </a:extLst>
            </p:cNvPr>
            <p:cNvGrpSpPr/>
            <p:nvPr/>
          </p:nvGrpSpPr>
          <p:grpSpPr>
            <a:xfrm>
              <a:off x="5889095" y="4321851"/>
              <a:ext cx="1447668" cy="216000"/>
              <a:chOff x="5769237" y="1614647"/>
              <a:chExt cx="1447668" cy="216000"/>
            </a:xfrm>
          </p:grpSpPr>
          <p:sp>
            <p:nvSpPr>
              <p:cNvPr id="37" name="타원 36">
                <a:extLst>
                  <a:ext uri="{FF2B5EF4-FFF2-40B4-BE49-F238E27FC236}">
                    <a16:creationId xmlns:a16="http://schemas.microsoft.com/office/drawing/2014/main" id="{E8BFDFF6-0F99-49CE-A834-2CE889EF0AF4}"/>
                  </a:ext>
                </a:extLst>
              </p:cNvPr>
              <p:cNvSpPr/>
              <p:nvPr/>
            </p:nvSpPr>
            <p:spPr>
              <a:xfrm>
                <a:off x="5769237" y="1614647"/>
                <a:ext cx="261080" cy="216000"/>
              </a:xfrm>
              <a:prstGeom prst="ellipse">
                <a:avLst/>
              </a:prstGeom>
              <a:solidFill>
                <a:srgbClr val="95A1BD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cap="none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uLnTx/>
                    <a:uFillTx/>
                    <a:latin typeface="Arial" panose="020B0604020202020204" pitchFamily="34" charset="0"/>
                    <a:ea typeface="나눔스퀘어"/>
                    <a:cs typeface="Arial" panose="020B0604020202020204" pitchFamily="34" charset="0"/>
                  </a:rPr>
                  <a:t>4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16A752F-8DDD-4AFD-9B78-A4AA750393C4}"/>
                  </a:ext>
                </a:extLst>
              </p:cNvPr>
              <p:cNvSpPr txBox="1"/>
              <p:nvPr/>
            </p:nvSpPr>
            <p:spPr>
              <a:xfrm>
                <a:off x="6094206" y="1630314"/>
                <a:ext cx="1122699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dirty="0">
                    <a:solidFill>
                      <a:srgbClr val="95A1BD">
                        <a:lumMod val="75000"/>
                      </a:srgbClr>
                    </a:solidFill>
                    <a:latin typeface="Arial" panose="020B0604020202020204" pitchFamily="34" charset="0"/>
                    <a:ea typeface="나눔스퀘어 Bold"/>
                    <a:cs typeface="Arial" panose="020B0604020202020204" pitchFamily="34" charset="0"/>
                  </a:rPr>
                  <a:t>SSL </a:t>
                </a:r>
                <a:r>
                  <a:rPr lang="ko-KR" altLang="en-US" sz="1200" dirty="0">
                    <a:solidFill>
                      <a:srgbClr val="95A1BD">
                        <a:lumMod val="75000"/>
                      </a:srgbClr>
                    </a:solidFill>
                    <a:latin typeface="Arial" panose="020B0604020202020204" pitchFamily="34" charset="0"/>
                    <a:ea typeface="나눔스퀘어 Bold"/>
                    <a:cs typeface="Arial" panose="020B0604020202020204" pitchFamily="34" charset="0"/>
                  </a:rPr>
                  <a:t>보안 통신</a:t>
                </a:r>
              </a:p>
            </p:txBody>
          </p:sp>
        </p:grpSp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AFA8328C-8CBD-4D62-A853-D9F4543E90B6}"/>
                </a:ext>
              </a:extLst>
            </p:cNvPr>
            <p:cNvGrpSpPr/>
            <p:nvPr/>
          </p:nvGrpSpPr>
          <p:grpSpPr>
            <a:xfrm>
              <a:off x="5889096" y="2092602"/>
              <a:ext cx="3472017" cy="1987138"/>
              <a:chOff x="5889096" y="2092602"/>
              <a:chExt cx="3938115" cy="1987138"/>
            </a:xfrm>
          </p:grpSpPr>
          <p:cxnSp>
            <p:nvCxnSpPr>
              <p:cNvPr id="34" name="직선 연결선 33">
                <a:extLst>
                  <a:ext uri="{FF2B5EF4-FFF2-40B4-BE49-F238E27FC236}">
                    <a16:creationId xmlns:a16="http://schemas.microsoft.com/office/drawing/2014/main" id="{20F704B9-E5FE-4124-B3B2-928D5B77F610}"/>
                  </a:ext>
                </a:extLst>
              </p:cNvPr>
              <p:cNvCxnSpPr/>
              <p:nvPr/>
            </p:nvCxnSpPr>
            <p:spPr>
              <a:xfrm>
                <a:off x="5889096" y="2092602"/>
                <a:ext cx="3862938" cy="0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5" name="직선 연결선 34">
                <a:extLst>
                  <a:ext uri="{FF2B5EF4-FFF2-40B4-BE49-F238E27FC236}">
                    <a16:creationId xmlns:a16="http://schemas.microsoft.com/office/drawing/2014/main" id="{67244C8C-9514-4B17-8E53-17F9A63BD619}"/>
                  </a:ext>
                </a:extLst>
              </p:cNvPr>
              <p:cNvCxnSpPr/>
              <p:nvPr/>
            </p:nvCxnSpPr>
            <p:spPr>
              <a:xfrm>
                <a:off x="5924574" y="3160063"/>
                <a:ext cx="3862938" cy="0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6" name="직선 연결선 35">
                <a:extLst>
                  <a:ext uri="{FF2B5EF4-FFF2-40B4-BE49-F238E27FC236}">
                    <a16:creationId xmlns:a16="http://schemas.microsoft.com/office/drawing/2014/main" id="{8B69667A-3E2E-4E98-B48B-0E32A2A4C7C6}"/>
                  </a:ext>
                </a:extLst>
              </p:cNvPr>
              <p:cNvCxnSpPr/>
              <p:nvPr/>
            </p:nvCxnSpPr>
            <p:spPr>
              <a:xfrm>
                <a:off x="5964273" y="4079740"/>
                <a:ext cx="3862938" cy="0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  <a:miter lim="800000"/>
              </a:ln>
              <a:effectLst/>
            </p:spPr>
          </p:cxnSp>
        </p:grp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19ED1E88-B74E-4219-8CCD-9532865B5651}"/>
              </a:ext>
            </a:extLst>
          </p:cNvPr>
          <p:cNvSpPr txBox="1"/>
          <p:nvPr/>
        </p:nvSpPr>
        <p:spPr>
          <a:xfrm>
            <a:off x="165530" y="3252921"/>
            <a:ext cx="187556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r"/>
            <a:r>
              <a:rPr lang="en-US" sz="1100" dirty="0">
                <a:solidFill>
                  <a:srgbClr val="00479D"/>
                </a:solidFill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VPN </a:t>
            </a:r>
            <a:r>
              <a:rPr lang="ko-KR" altLang="en-US" sz="1100" dirty="0">
                <a:solidFill>
                  <a:srgbClr val="00479D"/>
                </a:solidFill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통신 터널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8FE71F3-CC04-43D3-9760-2430253E2CF9}"/>
              </a:ext>
            </a:extLst>
          </p:cNvPr>
          <p:cNvSpPr txBox="1"/>
          <p:nvPr/>
        </p:nvSpPr>
        <p:spPr>
          <a:xfrm>
            <a:off x="1293047" y="2809137"/>
            <a:ext cx="642805" cy="14619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r"/>
            <a:r>
              <a:rPr lang="en-US" sz="950" dirty="0">
                <a:solidFill>
                  <a:prstClr val="black">
                    <a:lumMod val="75000"/>
                    <a:lumOff val="25000"/>
                  </a:prstClr>
                </a:solidFill>
                <a:ea typeface="나눔스퀘어"/>
                <a:cs typeface="Arial" panose="020B0604020202020204" pitchFamily="34" charset="0"/>
              </a:rPr>
              <a:t>VPN Server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E914B6C-A66F-48E1-A819-63051E55BC73}"/>
              </a:ext>
            </a:extLst>
          </p:cNvPr>
          <p:cNvSpPr txBox="1"/>
          <p:nvPr/>
        </p:nvSpPr>
        <p:spPr>
          <a:xfrm>
            <a:off x="2258043" y="4711452"/>
            <a:ext cx="596317" cy="14619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r"/>
            <a:r>
              <a:rPr lang="en-US" sz="950" dirty="0">
                <a:solidFill>
                  <a:prstClr val="black">
                    <a:lumMod val="75000"/>
                    <a:lumOff val="25000"/>
                  </a:prstClr>
                </a:solidFill>
                <a:ea typeface="나눔스퀘어"/>
                <a:cs typeface="Arial" panose="020B0604020202020204" pitchFamily="34" charset="0"/>
              </a:rPr>
              <a:t>VPN Client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8E2EB8C-2B66-442B-8BA4-75B68236A952}"/>
              </a:ext>
            </a:extLst>
          </p:cNvPr>
          <p:cNvSpPr txBox="1"/>
          <p:nvPr/>
        </p:nvSpPr>
        <p:spPr>
          <a:xfrm>
            <a:off x="1090649" y="4709639"/>
            <a:ext cx="596317" cy="14619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r"/>
            <a:r>
              <a:rPr lang="en-US" sz="950" dirty="0">
                <a:solidFill>
                  <a:prstClr val="black">
                    <a:lumMod val="75000"/>
                    <a:lumOff val="25000"/>
                  </a:prstClr>
                </a:solidFill>
                <a:ea typeface="나눔스퀘어"/>
                <a:cs typeface="Arial" panose="020B0604020202020204" pitchFamily="34" charset="0"/>
              </a:rPr>
              <a:t>VPN Client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B19E7AA-33D6-401B-99CD-62780F82CD5B}"/>
              </a:ext>
            </a:extLst>
          </p:cNvPr>
          <p:cNvSpPr txBox="1"/>
          <p:nvPr/>
        </p:nvSpPr>
        <p:spPr>
          <a:xfrm>
            <a:off x="3456537" y="4700892"/>
            <a:ext cx="596317" cy="14619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r"/>
            <a:r>
              <a:rPr lang="en-US" sz="950" dirty="0">
                <a:solidFill>
                  <a:prstClr val="black">
                    <a:lumMod val="75000"/>
                    <a:lumOff val="25000"/>
                  </a:prstClr>
                </a:solidFill>
                <a:ea typeface="나눔스퀘어"/>
                <a:cs typeface="Arial" panose="020B0604020202020204" pitchFamily="34" charset="0"/>
              </a:rPr>
              <a:t>VPN Client</a:t>
            </a:r>
          </a:p>
        </p:txBody>
      </p:sp>
      <p:pic>
        <p:nvPicPr>
          <p:cNvPr id="116" name="그림 115">
            <a:extLst>
              <a:ext uri="{FF2B5EF4-FFF2-40B4-BE49-F238E27FC236}">
                <a16:creationId xmlns:a16="http://schemas.microsoft.com/office/drawing/2014/main" id="{94A473BD-0B06-4C85-8157-5BC13E359BB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7954" y="3142003"/>
            <a:ext cx="282222" cy="383822"/>
          </a:xfrm>
          <a:prstGeom prst="rect">
            <a:avLst/>
          </a:prstGeom>
        </p:spPr>
      </p:pic>
      <p:grpSp>
        <p:nvGrpSpPr>
          <p:cNvPr id="136" name="그룹 135">
            <a:extLst>
              <a:ext uri="{FF2B5EF4-FFF2-40B4-BE49-F238E27FC236}">
                <a16:creationId xmlns:a16="http://schemas.microsoft.com/office/drawing/2014/main" id="{759BF274-6AF5-4397-8571-6251D25AE0AE}"/>
              </a:ext>
            </a:extLst>
          </p:cNvPr>
          <p:cNvGrpSpPr/>
          <p:nvPr/>
        </p:nvGrpSpPr>
        <p:grpSpPr>
          <a:xfrm>
            <a:off x="7107120" y="1207964"/>
            <a:ext cx="530195" cy="226685"/>
            <a:chOff x="9960111" y="1695100"/>
            <a:chExt cx="696326" cy="287081"/>
          </a:xfrm>
          <a:solidFill>
            <a:schemeClr val="bg1">
              <a:lumMod val="50000"/>
            </a:schemeClr>
          </a:solidFill>
        </p:grpSpPr>
        <p:sp>
          <p:nvSpPr>
            <p:cNvPr id="137" name="Rectangle 6">
              <a:extLst>
                <a:ext uri="{FF2B5EF4-FFF2-40B4-BE49-F238E27FC236}">
                  <a16:creationId xmlns:a16="http://schemas.microsoft.com/office/drawing/2014/main" id="{49656B88-7B38-421F-96AB-59BA7D3CC6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1382" y="1821843"/>
              <a:ext cx="59554" cy="2595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>
                <a:defRPr/>
              </a:pPr>
              <a:endParaRPr lang="ko-KR" altLang="en-US" kern="0" dirty="0">
                <a:solidFill>
                  <a:prstClr val="black"/>
                </a:solidFill>
                <a:latin typeface="나눔스퀘어"/>
                <a:ea typeface="나눔스퀘어"/>
              </a:endParaRPr>
            </a:p>
          </p:txBody>
        </p:sp>
        <p:sp>
          <p:nvSpPr>
            <p:cNvPr id="138" name="Freeform 7">
              <a:extLst>
                <a:ext uri="{FF2B5EF4-FFF2-40B4-BE49-F238E27FC236}">
                  <a16:creationId xmlns:a16="http://schemas.microsoft.com/office/drawing/2014/main" id="{8235AD6C-E35B-47CF-BA2E-070456E812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68571" y="1739384"/>
              <a:ext cx="131325" cy="160338"/>
            </a:xfrm>
            <a:custGeom>
              <a:avLst/>
              <a:gdLst>
                <a:gd name="T0" fmla="*/ 52 w 86"/>
                <a:gd name="T1" fmla="*/ 105 h 105"/>
                <a:gd name="T2" fmla="*/ 31 w 86"/>
                <a:gd name="T3" fmla="*/ 105 h 105"/>
                <a:gd name="T4" fmla="*/ 0 w 86"/>
                <a:gd name="T5" fmla="*/ 0 h 105"/>
                <a:gd name="T6" fmla="*/ 16 w 86"/>
                <a:gd name="T7" fmla="*/ 0 h 105"/>
                <a:gd name="T8" fmla="*/ 43 w 86"/>
                <a:gd name="T9" fmla="*/ 81 h 105"/>
                <a:gd name="T10" fmla="*/ 67 w 86"/>
                <a:gd name="T11" fmla="*/ 0 h 105"/>
                <a:gd name="T12" fmla="*/ 86 w 86"/>
                <a:gd name="T13" fmla="*/ 0 h 105"/>
                <a:gd name="T14" fmla="*/ 52 w 86"/>
                <a:gd name="T1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" h="105">
                  <a:moveTo>
                    <a:pt x="52" y="105"/>
                  </a:moveTo>
                  <a:lnTo>
                    <a:pt x="31" y="105"/>
                  </a:lnTo>
                  <a:lnTo>
                    <a:pt x="0" y="0"/>
                  </a:lnTo>
                  <a:lnTo>
                    <a:pt x="16" y="0"/>
                  </a:lnTo>
                  <a:lnTo>
                    <a:pt x="43" y="81"/>
                  </a:lnTo>
                  <a:lnTo>
                    <a:pt x="67" y="0"/>
                  </a:lnTo>
                  <a:lnTo>
                    <a:pt x="86" y="0"/>
                  </a:lnTo>
                  <a:lnTo>
                    <a:pt x="52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>
                <a:defRPr/>
              </a:pPr>
              <a:endParaRPr lang="ko-KR" altLang="en-US" kern="0" dirty="0">
                <a:solidFill>
                  <a:prstClr val="black"/>
                </a:solidFill>
                <a:latin typeface="나눔스퀘어"/>
                <a:ea typeface="나눔스퀘어"/>
              </a:endParaRPr>
            </a:p>
          </p:txBody>
        </p:sp>
        <p:sp>
          <p:nvSpPr>
            <p:cNvPr id="139" name="Freeform 8">
              <a:extLst>
                <a:ext uri="{FF2B5EF4-FFF2-40B4-BE49-F238E27FC236}">
                  <a16:creationId xmlns:a16="http://schemas.microsoft.com/office/drawing/2014/main" id="{3A43B0BF-5C3B-4682-B58B-306AD2CC7A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15166" y="1739384"/>
              <a:ext cx="109946" cy="160338"/>
            </a:xfrm>
            <a:custGeom>
              <a:avLst/>
              <a:gdLst>
                <a:gd name="T0" fmla="*/ 28 w 30"/>
                <a:gd name="T1" fmla="*/ 21 h 43"/>
                <a:gd name="T2" fmla="*/ 25 w 30"/>
                <a:gd name="T3" fmla="*/ 24 h 43"/>
                <a:gd name="T4" fmla="*/ 20 w 30"/>
                <a:gd name="T5" fmla="*/ 26 h 43"/>
                <a:gd name="T6" fmla="*/ 7 w 30"/>
                <a:gd name="T7" fmla="*/ 26 h 43"/>
                <a:gd name="T8" fmla="*/ 7 w 30"/>
                <a:gd name="T9" fmla="*/ 43 h 43"/>
                <a:gd name="T10" fmla="*/ 0 w 30"/>
                <a:gd name="T11" fmla="*/ 43 h 43"/>
                <a:gd name="T12" fmla="*/ 0 w 30"/>
                <a:gd name="T13" fmla="*/ 0 h 43"/>
                <a:gd name="T14" fmla="*/ 20 w 30"/>
                <a:gd name="T15" fmla="*/ 0 h 43"/>
                <a:gd name="T16" fmla="*/ 25 w 30"/>
                <a:gd name="T17" fmla="*/ 2 h 43"/>
                <a:gd name="T18" fmla="*/ 28 w 30"/>
                <a:gd name="T19" fmla="*/ 6 h 43"/>
                <a:gd name="T20" fmla="*/ 30 w 30"/>
                <a:gd name="T21" fmla="*/ 10 h 43"/>
                <a:gd name="T22" fmla="*/ 30 w 30"/>
                <a:gd name="T23" fmla="*/ 16 h 43"/>
                <a:gd name="T24" fmla="*/ 28 w 30"/>
                <a:gd name="T25" fmla="*/ 21 h 43"/>
                <a:gd name="T26" fmla="*/ 22 w 30"/>
                <a:gd name="T27" fmla="*/ 10 h 43"/>
                <a:gd name="T28" fmla="*/ 22 w 30"/>
                <a:gd name="T29" fmla="*/ 10 h 43"/>
                <a:gd name="T30" fmla="*/ 20 w 30"/>
                <a:gd name="T31" fmla="*/ 8 h 43"/>
                <a:gd name="T32" fmla="*/ 20 w 30"/>
                <a:gd name="T33" fmla="*/ 8 h 43"/>
                <a:gd name="T34" fmla="*/ 7 w 30"/>
                <a:gd name="T35" fmla="*/ 8 h 43"/>
                <a:gd name="T36" fmla="*/ 7 w 30"/>
                <a:gd name="T37" fmla="*/ 19 h 43"/>
                <a:gd name="T38" fmla="*/ 20 w 30"/>
                <a:gd name="T39" fmla="*/ 19 h 43"/>
                <a:gd name="T40" fmla="*/ 22 w 30"/>
                <a:gd name="T41" fmla="*/ 17 h 43"/>
                <a:gd name="T42" fmla="*/ 22 w 30"/>
                <a:gd name="T43" fmla="*/ 16 h 43"/>
                <a:gd name="T44" fmla="*/ 22 w 30"/>
                <a:gd name="T45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" h="43">
                  <a:moveTo>
                    <a:pt x="28" y="21"/>
                  </a:moveTo>
                  <a:cubicBezTo>
                    <a:pt x="28" y="22"/>
                    <a:pt x="26" y="24"/>
                    <a:pt x="25" y="24"/>
                  </a:cubicBezTo>
                  <a:cubicBezTo>
                    <a:pt x="23" y="25"/>
                    <a:pt x="21" y="26"/>
                    <a:pt x="20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3" y="1"/>
                    <a:pt x="25" y="2"/>
                  </a:cubicBezTo>
                  <a:cubicBezTo>
                    <a:pt x="26" y="3"/>
                    <a:pt x="28" y="5"/>
                    <a:pt x="28" y="6"/>
                  </a:cubicBezTo>
                  <a:cubicBezTo>
                    <a:pt x="29" y="7"/>
                    <a:pt x="30" y="9"/>
                    <a:pt x="30" y="10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8"/>
                    <a:pt x="29" y="19"/>
                    <a:pt x="28" y="21"/>
                  </a:cubicBezTo>
                  <a:close/>
                  <a:moveTo>
                    <a:pt x="22" y="10"/>
                  </a:moveTo>
                  <a:cubicBezTo>
                    <a:pt x="22" y="10"/>
                    <a:pt x="22" y="10"/>
                    <a:pt x="22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2" y="18"/>
                    <a:pt x="22" y="17"/>
                  </a:cubicBezTo>
                  <a:cubicBezTo>
                    <a:pt x="22" y="17"/>
                    <a:pt x="22" y="16"/>
                    <a:pt x="22" y="16"/>
                  </a:cubicBezTo>
                  <a:lnTo>
                    <a:pt x="22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>
                <a:defRPr/>
              </a:pPr>
              <a:endParaRPr lang="ko-KR" altLang="en-US" kern="0" dirty="0">
                <a:solidFill>
                  <a:prstClr val="black"/>
                </a:solidFill>
                <a:latin typeface="나눔스퀘어"/>
                <a:ea typeface="나눔스퀘어"/>
              </a:endParaRPr>
            </a:p>
          </p:txBody>
        </p:sp>
        <p:sp>
          <p:nvSpPr>
            <p:cNvPr id="140" name="Freeform 9">
              <a:extLst>
                <a:ext uri="{FF2B5EF4-FFF2-40B4-BE49-F238E27FC236}">
                  <a16:creationId xmlns:a16="http://schemas.microsoft.com/office/drawing/2014/main" id="{B9B23B46-F276-4C0C-BDB7-C5A5640B3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46491" y="1739384"/>
              <a:ext cx="109946" cy="160338"/>
            </a:xfrm>
            <a:custGeom>
              <a:avLst/>
              <a:gdLst>
                <a:gd name="T0" fmla="*/ 53 w 72"/>
                <a:gd name="T1" fmla="*/ 105 h 105"/>
                <a:gd name="T2" fmla="*/ 19 w 72"/>
                <a:gd name="T3" fmla="*/ 37 h 105"/>
                <a:gd name="T4" fmla="*/ 19 w 72"/>
                <a:gd name="T5" fmla="*/ 105 h 105"/>
                <a:gd name="T6" fmla="*/ 0 w 72"/>
                <a:gd name="T7" fmla="*/ 105 h 105"/>
                <a:gd name="T8" fmla="*/ 0 w 72"/>
                <a:gd name="T9" fmla="*/ 0 h 105"/>
                <a:gd name="T10" fmla="*/ 19 w 72"/>
                <a:gd name="T11" fmla="*/ 0 h 105"/>
                <a:gd name="T12" fmla="*/ 55 w 72"/>
                <a:gd name="T13" fmla="*/ 71 h 105"/>
                <a:gd name="T14" fmla="*/ 55 w 72"/>
                <a:gd name="T15" fmla="*/ 0 h 105"/>
                <a:gd name="T16" fmla="*/ 72 w 72"/>
                <a:gd name="T17" fmla="*/ 0 h 105"/>
                <a:gd name="T18" fmla="*/ 72 w 72"/>
                <a:gd name="T19" fmla="*/ 105 h 105"/>
                <a:gd name="T20" fmla="*/ 53 w 72"/>
                <a:gd name="T21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5">
                  <a:moveTo>
                    <a:pt x="53" y="105"/>
                  </a:moveTo>
                  <a:lnTo>
                    <a:pt x="19" y="37"/>
                  </a:lnTo>
                  <a:lnTo>
                    <a:pt x="19" y="105"/>
                  </a:lnTo>
                  <a:lnTo>
                    <a:pt x="0" y="105"/>
                  </a:lnTo>
                  <a:lnTo>
                    <a:pt x="0" y="0"/>
                  </a:lnTo>
                  <a:lnTo>
                    <a:pt x="19" y="0"/>
                  </a:lnTo>
                  <a:lnTo>
                    <a:pt x="55" y="71"/>
                  </a:lnTo>
                  <a:lnTo>
                    <a:pt x="55" y="0"/>
                  </a:lnTo>
                  <a:lnTo>
                    <a:pt x="72" y="0"/>
                  </a:lnTo>
                  <a:lnTo>
                    <a:pt x="72" y="105"/>
                  </a:lnTo>
                  <a:lnTo>
                    <a:pt x="53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>
                <a:defRPr/>
              </a:pPr>
              <a:endParaRPr lang="ko-KR" altLang="en-US" kern="0" dirty="0">
                <a:solidFill>
                  <a:prstClr val="black"/>
                </a:solidFill>
                <a:latin typeface="나눔스퀘어"/>
                <a:ea typeface="나눔스퀘어"/>
              </a:endParaRPr>
            </a:p>
          </p:txBody>
        </p:sp>
        <p:sp>
          <p:nvSpPr>
            <p:cNvPr id="141" name="Freeform 10">
              <a:extLst>
                <a:ext uri="{FF2B5EF4-FFF2-40B4-BE49-F238E27FC236}">
                  <a16:creationId xmlns:a16="http://schemas.microsoft.com/office/drawing/2014/main" id="{F2BDB457-D911-4555-B022-B98CAEE784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60111" y="1695100"/>
              <a:ext cx="245852" cy="287081"/>
            </a:xfrm>
            <a:custGeom>
              <a:avLst/>
              <a:gdLst>
                <a:gd name="T0" fmla="*/ 67 w 67"/>
                <a:gd name="T1" fmla="*/ 77 h 77"/>
                <a:gd name="T2" fmla="*/ 47 w 67"/>
                <a:gd name="T3" fmla="*/ 57 h 77"/>
                <a:gd name="T4" fmla="*/ 48 w 67"/>
                <a:gd name="T5" fmla="*/ 56 h 77"/>
                <a:gd name="T6" fmla="*/ 50 w 67"/>
                <a:gd name="T7" fmla="*/ 50 h 77"/>
                <a:gd name="T8" fmla="*/ 50 w 67"/>
                <a:gd name="T9" fmla="*/ 16 h 77"/>
                <a:gd name="T10" fmla="*/ 48 w 67"/>
                <a:gd name="T11" fmla="*/ 10 h 77"/>
                <a:gd name="T12" fmla="*/ 40 w 67"/>
                <a:gd name="T13" fmla="*/ 2 h 77"/>
                <a:gd name="T14" fmla="*/ 33 w 67"/>
                <a:gd name="T15" fmla="*/ 0 h 77"/>
                <a:gd name="T16" fmla="*/ 17 w 67"/>
                <a:gd name="T17" fmla="*/ 0 h 77"/>
                <a:gd name="T18" fmla="*/ 10 w 67"/>
                <a:gd name="T19" fmla="*/ 2 h 77"/>
                <a:gd name="T20" fmla="*/ 2 w 67"/>
                <a:gd name="T21" fmla="*/ 10 h 77"/>
                <a:gd name="T22" fmla="*/ 0 w 67"/>
                <a:gd name="T23" fmla="*/ 16 h 77"/>
                <a:gd name="T24" fmla="*/ 0 w 67"/>
                <a:gd name="T25" fmla="*/ 50 h 77"/>
                <a:gd name="T26" fmla="*/ 2 w 67"/>
                <a:gd name="T27" fmla="*/ 56 h 77"/>
                <a:gd name="T28" fmla="*/ 10 w 67"/>
                <a:gd name="T29" fmla="*/ 64 h 77"/>
                <a:gd name="T30" fmla="*/ 17 w 67"/>
                <a:gd name="T31" fmla="*/ 66 h 77"/>
                <a:gd name="T32" fmla="*/ 33 w 67"/>
                <a:gd name="T33" fmla="*/ 66 h 77"/>
                <a:gd name="T34" fmla="*/ 40 w 67"/>
                <a:gd name="T35" fmla="*/ 64 h 77"/>
                <a:gd name="T36" fmla="*/ 41 w 67"/>
                <a:gd name="T37" fmla="*/ 64 h 77"/>
                <a:gd name="T38" fmla="*/ 54 w 67"/>
                <a:gd name="T39" fmla="*/ 77 h 77"/>
                <a:gd name="T40" fmla="*/ 67 w 67"/>
                <a:gd name="T41" fmla="*/ 77 h 77"/>
                <a:gd name="T42" fmla="*/ 17 w 67"/>
                <a:gd name="T43" fmla="*/ 55 h 77"/>
                <a:gd name="T44" fmla="*/ 17 w 67"/>
                <a:gd name="T45" fmla="*/ 55 h 77"/>
                <a:gd name="T46" fmla="*/ 12 w 67"/>
                <a:gd name="T47" fmla="*/ 51 h 77"/>
                <a:gd name="T48" fmla="*/ 12 w 67"/>
                <a:gd name="T49" fmla="*/ 50 h 77"/>
                <a:gd name="T50" fmla="*/ 12 w 67"/>
                <a:gd name="T51" fmla="*/ 16 h 77"/>
                <a:gd name="T52" fmla="*/ 12 w 67"/>
                <a:gd name="T53" fmla="*/ 16 h 77"/>
                <a:gd name="T54" fmla="*/ 17 w 67"/>
                <a:gd name="T55" fmla="*/ 11 h 77"/>
                <a:gd name="T56" fmla="*/ 17 w 67"/>
                <a:gd name="T57" fmla="*/ 11 h 77"/>
                <a:gd name="T58" fmla="*/ 33 w 67"/>
                <a:gd name="T59" fmla="*/ 11 h 77"/>
                <a:gd name="T60" fmla="*/ 33 w 67"/>
                <a:gd name="T61" fmla="*/ 11 h 77"/>
                <a:gd name="T62" fmla="*/ 38 w 67"/>
                <a:gd name="T63" fmla="*/ 16 h 77"/>
                <a:gd name="T64" fmla="*/ 38 w 67"/>
                <a:gd name="T65" fmla="*/ 16 h 77"/>
                <a:gd name="T66" fmla="*/ 38 w 67"/>
                <a:gd name="T67" fmla="*/ 48 h 77"/>
                <a:gd name="T68" fmla="*/ 32 w 67"/>
                <a:gd name="T69" fmla="*/ 42 h 77"/>
                <a:gd name="T70" fmla="*/ 26 w 67"/>
                <a:gd name="T71" fmla="*/ 49 h 77"/>
                <a:gd name="T72" fmla="*/ 32 w 67"/>
                <a:gd name="T73" fmla="*/ 55 h 77"/>
                <a:gd name="T74" fmla="*/ 17 w 67"/>
                <a:gd name="T75" fmla="*/ 5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7" h="77">
                  <a:moveTo>
                    <a:pt x="67" y="77"/>
                  </a:moveTo>
                  <a:cubicBezTo>
                    <a:pt x="47" y="57"/>
                    <a:pt x="47" y="57"/>
                    <a:pt x="47" y="57"/>
                  </a:cubicBezTo>
                  <a:cubicBezTo>
                    <a:pt x="48" y="57"/>
                    <a:pt x="48" y="57"/>
                    <a:pt x="48" y="56"/>
                  </a:cubicBezTo>
                  <a:cubicBezTo>
                    <a:pt x="49" y="54"/>
                    <a:pt x="50" y="52"/>
                    <a:pt x="50" y="50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0" y="14"/>
                    <a:pt x="49" y="12"/>
                    <a:pt x="48" y="10"/>
                  </a:cubicBezTo>
                  <a:cubicBezTo>
                    <a:pt x="47" y="8"/>
                    <a:pt x="42" y="3"/>
                    <a:pt x="40" y="2"/>
                  </a:cubicBezTo>
                  <a:cubicBezTo>
                    <a:pt x="38" y="1"/>
                    <a:pt x="36" y="0"/>
                    <a:pt x="3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4" y="0"/>
                    <a:pt x="12" y="1"/>
                    <a:pt x="10" y="2"/>
                  </a:cubicBezTo>
                  <a:cubicBezTo>
                    <a:pt x="8" y="3"/>
                    <a:pt x="3" y="8"/>
                    <a:pt x="2" y="10"/>
                  </a:cubicBezTo>
                  <a:cubicBezTo>
                    <a:pt x="1" y="12"/>
                    <a:pt x="0" y="14"/>
                    <a:pt x="0" y="16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2"/>
                    <a:pt x="1" y="54"/>
                    <a:pt x="2" y="56"/>
                  </a:cubicBezTo>
                  <a:cubicBezTo>
                    <a:pt x="3" y="58"/>
                    <a:pt x="8" y="63"/>
                    <a:pt x="10" y="64"/>
                  </a:cubicBezTo>
                  <a:cubicBezTo>
                    <a:pt x="12" y="65"/>
                    <a:pt x="14" y="66"/>
                    <a:pt x="17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36" y="66"/>
                    <a:pt x="38" y="65"/>
                    <a:pt x="40" y="64"/>
                  </a:cubicBezTo>
                  <a:cubicBezTo>
                    <a:pt x="40" y="64"/>
                    <a:pt x="41" y="64"/>
                    <a:pt x="41" y="64"/>
                  </a:cubicBezTo>
                  <a:cubicBezTo>
                    <a:pt x="54" y="77"/>
                    <a:pt x="54" y="77"/>
                    <a:pt x="54" y="77"/>
                  </a:cubicBezTo>
                  <a:lnTo>
                    <a:pt x="67" y="77"/>
                  </a:lnTo>
                  <a:close/>
                  <a:moveTo>
                    <a:pt x="17" y="55"/>
                  </a:moveTo>
                  <a:cubicBezTo>
                    <a:pt x="17" y="55"/>
                    <a:pt x="17" y="55"/>
                    <a:pt x="17" y="55"/>
                  </a:cubicBezTo>
                  <a:cubicBezTo>
                    <a:pt x="15" y="55"/>
                    <a:pt x="13" y="53"/>
                    <a:pt x="12" y="51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4"/>
                    <a:pt x="15" y="12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5" y="12"/>
                    <a:pt x="37" y="14"/>
                    <a:pt x="38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32" y="55"/>
                    <a:pt x="32" y="55"/>
                    <a:pt x="32" y="55"/>
                  </a:cubicBezTo>
                  <a:lnTo>
                    <a:pt x="17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>
                <a:defRPr/>
              </a:pPr>
              <a:endParaRPr lang="ko-KR" altLang="en-US" kern="0" dirty="0">
                <a:solidFill>
                  <a:prstClr val="black"/>
                </a:solidFill>
                <a:latin typeface="나눔스퀘어"/>
                <a:ea typeface="나눔스퀘어"/>
              </a:endParaRPr>
            </a:p>
          </p:txBody>
        </p:sp>
      </p:grpSp>
      <p:sp>
        <p:nvSpPr>
          <p:cNvPr id="7" name="직사각형 6">
            <a:extLst>
              <a:ext uri="{FF2B5EF4-FFF2-40B4-BE49-F238E27FC236}">
                <a16:creationId xmlns:a16="http://schemas.microsoft.com/office/drawing/2014/main" id="{5011B21F-AC09-4401-85E1-49698397AECE}"/>
              </a:ext>
            </a:extLst>
          </p:cNvPr>
          <p:cNvSpPr/>
          <p:nvPr/>
        </p:nvSpPr>
        <p:spPr>
          <a:xfrm>
            <a:off x="165530" y="5184962"/>
            <a:ext cx="1137394" cy="1306202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>
              <a:defRPr/>
            </a:pPr>
            <a:endParaRPr lang="ko-KR" altLang="en-US" sz="1400" kern="0" dirty="0">
              <a:solidFill>
                <a:prstClr val="white"/>
              </a:solidFill>
              <a:latin typeface="Arial" panose="020B0604020202020204" pitchFamily="34" charset="0"/>
              <a:ea typeface="나눔스퀘어"/>
              <a:cs typeface="Arial" panose="020B0604020202020204" pitchFamily="34" charset="0"/>
            </a:endParaRPr>
          </a:p>
        </p:txBody>
      </p:sp>
      <p:sp>
        <p:nvSpPr>
          <p:cNvPr id="9" name="오각형 117">
            <a:extLst>
              <a:ext uri="{FF2B5EF4-FFF2-40B4-BE49-F238E27FC236}">
                <a16:creationId xmlns:a16="http://schemas.microsoft.com/office/drawing/2014/main" id="{35129858-D151-422E-A370-3E41A8E6CB21}"/>
              </a:ext>
            </a:extLst>
          </p:cNvPr>
          <p:cNvSpPr/>
          <p:nvPr/>
        </p:nvSpPr>
        <p:spPr>
          <a:xfrm>
            <a:off x="165530" y="5184962"/>
            <a:ext cx="1286426" cy="348482"/>
          </a:xfrm>
          <a:prstGeom prst="homePlate">
            <a:avLst/>
          </a:prstGeom>
          <a:solidFill>
            <a:srgbClr val="F9765D"/>
          </a:solidFill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>
              <a:defRPr/>
            </a:pPr>
            <a:r>
              <a:rPr lang="ko-KR" altLang="en-US" sz="1200" dirty="0">
                <a:solidFill>
                  <a:prstClr val="white"/>
                </a:solidFill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공격 방법</a:t>
            </a:r>
          </a:p>
        </p:txBody>
      </p:sp>
      <p:cxnSp>
        <p:nvCxnSpPr>
          <p:cNvPr id="53" name="직선 연결선 52">
            <a:extLst>
              <a:ext uri="{FF2B5EF4-FFF2-40B4-BE49-F238E27FC236}">
                <a16:creationId xmlns:a16="http://schemas.microsoft.com/office/drawing/2014/main" id="{98361C14-CC52-41F5-82A0-1E430A6FE937}"/>
              </a:ext>
            </a:extLst>
          </p:cNvPr>
          <p:cNvCxnSpPr/>
          <p:nvPr/>
        </p:nvCxnSpPr>
        <p:spPr>
          <a:xfrm>
            <a:off x="165530" y="5184962"/>
            <a:ext cx="9532569" cy="0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</p:cxn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F56FC097-C4F0-4ED3-A4C7-DA217561562C}"/>
              </a:ext>
            </a:extLst>
          </p:cNvPr>
          <p:cNvCxnSpPr/>
          <p:nvPr/>
        </p:nvCxnSpPr>
        <p:spPr>
          <a:xfrm>
            <a:off x="165530" y="6500042"/>
            <a:ext cx="9532569" cy="0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</p:cxn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DEC9F31-B66F-45A8-961D-97B3435CBE04}"/>
              </a:ext>
            </a:extLst>
          </p:cNvPr>
          <p:cNvGrpSpPr/>
          <p:nvPr/>
        </p:nvGrpSpPr>
        <p:grpSpPr>
          <a:xfrm>
            <a:off x="1625599" y="5402547"/>
            <a:ext cx="4463656" cy="843712"/>
            <a:chOff x="5693368" y="1608401"/>
            <a:chExt cx="5395249" cy="843712"/>
          </a:xfrm>
        </p:grpSpPr>
        <p:sp>
          <p:nvSpPr>
            <p:cNvPr id="50" name="타원 49">
              <a:extLst>
                <a:ext uri="{FF2B5EF4-FFF2-40B4-BE49-F238E27FC236}">
                  <a16:creationId xmlns:a16="http://schemas.microsoft.com/office/drawing/2014/main" id="{4C595F08-9407-49F7-B893-0E3A28E35341}"/>
                </a:ext>
              </a:extLst>
            </p:cNvPr>
            <p:cNvSpPr/>
            <p:nvPr/>
          </p:nvSpPr>
          <p:spPr>
            <a:xfrm>
              <a:off x="5693368" y="1608401"/>
              <a:ext cx="261081" cy="216000"/>
            </a:xfrm>
            <a:prstGeom prst="ellipse">
              <a:avLst/>
            </a:prstGeom>
            <a:solidFill>
              <a:srgbClr val="F976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latinLnBrk="0">
                <a:defRPr/>
              </a:pPr>
              <a:r>
                <a:rPr lang="en-US" sz="1200" dirty="0">
                  <a:solidFill>
                    <a:prstClr val="white"/>
                  </a:solidFill>
                  <a:latin typeface="Arial" panose="020B0604020202020204" pitchFamily="34" charset="0"/>
                  <a:ea typeface="나눔스퀘어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CB2C4D7-16AA-4DD6-AA9F-3E2C98144BD7}"/>
                </a:ext>
              </a:extLst>
            </p:cNvPr>
            <p:cNvSpPr txBox="1"/>
            <p:nvPr/>
          </p:nvSpPr>
          <p:spPr>
            <a:xfrm>
              <a:off x="6027323" y="1617503"/>
              <a:ext cx="4989216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latinLnBrk="0">
                <a:defRPr/>
              </a:pPr>
              <a:r>
                <a:rPr lang="ko-KR" altLang="en-US" sz="1200" dirty="0">
                  <a:solidFill>
                    <a:srgbClr val="F9765D"/>
                  </a:solidFill>
                  <a:latin typeface="Arial" panose="020B0604020202020204" pitchFamily="34" charset="0"/>
                  <a:ea typeface="나눔스퀘어 Bold"/>
                  <a:cs typeface="Arial" panose="020B0604020202020204" pitchFamily="34" charset="0"/>
                </a:rPr>
                <a:t>알려진 취약점</a:t>
              </a:r>
              <a:r>
                <a:rPr lang="en-US" altLang="ko-KR" sz="1200" dirty="0">
                  <a:solidFill>
                    <a:srgbClr val="F9765D"/>
                  </a:solidFill>
                  <a:latin typeface="Arial" panose="020B0604020202020204" pitchFamily="34" charset="0"/>
                  <a:ea typeface="나눔스퀘어 Bold"/>
                  <a:cs typeface="Arial" panose="020B0604020202020204" pitchFamily="34" charset="0"/>
                </a:rPr>
                <a:t>(</a:t>
              </a:r>
              <a:r>
                <a:rPr lang="ko-KR" altLang="en-US" sz="1200" dirty="0">
                  <a:solidFill>
                    <a:srgbClr val="F9765D"/>
                  </a:solidFill>
                  <a:latin typeface="Arial" panose="020B0604020202020204" pitchFamily="34" charset="0"/>
                  <a:ea typeface="나눔스퀘어 Bold"/>
                  <a:cs typeface="Arial" panose="020B0604020202020204" pitchFamily="34" charset="0"/>
                </a:rPr>
                <a:t>디피헬만 알고리즘</a:t>
              </a:r>
              <a:r>
                <a:rPr lang="en-US" altLang="ko-KR" sz="1200" dirty="0">
                  <a:solidFill>
                    <a:srgbClr val="F9765D"/>
                  </a:solidFill>
                  <a:latin typeface="Arial" panose="020B0604020202020204" pitchFamily="34" charset="0"/>
                  <a:ea typeface="나눔스퀘어 Bold"/>
                  <a:cs typeface="Arial" panose="020B0604020202020204" pitchFamily="34" charset="0"/>
                </a:rPr>
                <a:t>)</a:t>
              </a:r>
              <a:r>
                <a:rPr lang="ko-KR" altLang="en-US" sz="1200" dirty="0">
                  <a:solidFill>
                    <a:srgbClr val="F9765D"/>
                  </a:solidFill>
                  <a:latin typeface="Arial" panose="020B0604020202020204" pitchFamily="34" charset="0"/>
                  <a:ea typeface="나눔스퀘어 Bold"/>
                  <a:cs typeface="Arial" panose="020B0604020202020204" pitchFamily="34" charset="0"/>
                </a:rPr>
                <a:t>을 공략해 암호를 해독하여 공격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C173FF9-721E-4958-B773-14EFC8703626}"/>
                </a:ext>
              </a:extLst>
            </p:cNvPr>
            <p:cNvSpPr txBox="1"/>
            <p:nvPr/>
          </p:nvSpPr>
          <p:spPr>
            <a:xfrm>
              <a:off x="6027323" y="1867338"/>
              <a:ext cx="5061294" cy="58477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171450" indent="-171450" latinLnBrk="0"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ko-KR" altLang="en-US" sz="1100" kern="0" spc="-3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스퀘어"/>
                  <a:ea typeface="나눔스퀘어"/>
                </a:rPr>
                <a:t>정형화된 소수</a:t>
              </a:r>
              <a:r>
                <a:rPr lang="en-US" altLang="ko-KR" sz="1000" kern="0" spc="-30" dirty="0">
                  <a:solidFill>
                    <a:prstClr val="white">
                      <a:lumMod val="50000"/>
                    </a:prstClr>
                  </a:solidFill>
                  <a:latin typeface="나눔스퀘어"/>
                  <a:ea typeface="나눔스퀘어"/>
                </a:rPr>
                <a:t>(Prime Number)</a:t>
              </a:r>
              <a:r>
                <a:rPr lang="ko-KR" altLang="en-US" sz="1100" kern="0" spc="-3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스퀘어"/>
                  <a:ea typeface="나눔스퀘어"/>
                </a:rPr>
                <a:t>와 유사 난수</a:t>
              </a:r>
              <a:r>
                <a:rPr lang="en-US" altLang="ko-KR" sz="1000" kern="0" spc="-30" dirty="0">
                  <a:solidFill>
                    <a:prstClr val="white">
                      <a:lumMod val="50000"/>
                    </a:prstClr>
                  </a:solidFill>
                  <a:latin typeface="나눔스퀘어"/>
                  <a:ea typeface="나눔스퀘어"/>
                </a:rPr>
                <a:t>(Pseudo Random Number)</a:t>
              </a:r>
            </a:p>
            <a:p>
              <a:pPr marL="171450" indent="-171450" latinLnBrk="0"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altLang="ko-KR" sz="1100" kern="0" spc="-3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스퀘어"/>
                  <a:ea typeface="나눔스퀘어"/>
                </a:rPr>
                <a:t>1024bit </a:t>
              </a:r>
              <a:r>
                <a:rPr lang="ko-KR" altLang="en-US" sz="1100" kern="0" spc="-3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스퀘어"/>
                  <a:ea typeface="나눔스퀘어"/>
                </a:rPr>
                <a:t>소수는 충분한 비용</a:t>
              </a:r>
              <a:r>
                <a:rPr lang="en-US" altLang="ko-KR" sz="1000" kern="0" spc="-30" dirty="0">
                  <a:solidFill>
                    <a:prstClr val="white">
                      <a:lumMod val="50000"/>
                    </a:prstClr>
                  </a:solidFill>
                  <a:latin typeface="나눔스퀘어"/>
                  <a:ea typeface="나눔스퀘어"/>
                </a:rPr>
                <a:t>(1</a:t>
              </a:r>
              <a:r>
                <a:rPr lang="ko-KR" altLang="en-US" sz="1000" kern="0" spc="-30" dirty="0">
                  <a:solidFill>
                    <a:prstClr val="white">
                      <a:lumMod val="50000"/>
                    </a:prstClr>
                  </a:solidFill>
                  <a:latin typeface="나눔스퀘어"/>
                  <a:ea typeface="나눔스퀘어"/>
                </a:rPr>
                <a:t>억달러</a:t>
              </a:r>
              <a:r>
                <a:rPr lang="en-US" altLang="ko-KR" sz="1000" kern="0" spc="-30" dirty="0">
                  <a:solidFill>
                    <a:prstClr val="white">
                      <a:lumMod val="50000"/>
                    </a:prstClr>
                  </a:solidFill>
                  <a:latin typeface="나눔스퀘어"/>
                  <a:ea typeface="나눔스퀘어"/>
                </a:rPr>
                <a:t>)</a:t>
              </a:r>
              <a:r>
                <a:rPr lang="ko-KR" altLang="en-US" sz="1100" kern="0" spc="-3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스퀘어"/>
                  <a:ea typeface="나눔스퀘어"/>
                </a:rPr>
                <a:t>과 충분한 시간</a:t>
              </a:r>
              <a:r>
                <a:rPr lang="en-US" altLang="ko-KR" sz="1000" kern="0" spc="-30" dirty="0">
                  <a:solidFill>
                    <a:prstClr val="white">
                      <a:lumMod val="50000"/>
                    </a:prstClr>
                  </a:solidFill>
                  <a:latin typeface="나눔스퀘어"/>
                  <a:ea typeface="나눔스퀘어"/>
                </a:rPr>
                <a:t>(1</a:t>
              </a:r>
              <a:r>
                <a:rPr lang="ko-KR" altLang="en-US" sz="1000" kern="0" spc="-30" dirty="0">
                  <a:solidFill>
                    <a:prstClr val="white">
                      <a:lumMod val="50000"/>
                    </a:prstClr>
                  </a:solidFill>
                  <a:latin typeface="나눔스퀘어"/>
                  <a:ea typeface="나눔스퀘어"/>
                </a:rPr>
                <a:t>년</a:t>
              </a:r>
              <a:r>
                <a:rPr lang="en-US" altLang="ko-KR" sz="1000" kern="0" spc="-30" dirty="0">
                  <a:solidFill>
                    <a:prstClr val="white">
                      <a:lumMod val="50000"/>
                    </a:prstClr>
                  </a:solidFill>
                  <a:latin typeface="나눔스퀘어"/>
                  <a:ea typeface="나눔스퀘어"/>
                </a:rPr>
                <a:t>)</a:t>
              </a:r>
              <a:r>
                <a:rPr lang="ko-KR" altLang="en-US" sz="1100" kern="0" spc="-3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스퀘어"/>
                  <a:ea typeface="나눔스퀘어"/>
                </a:rPr>
                <a:t>으로 해독 가능</a:t>
              </a:r>
              <a:r>
                <a:rPr lang="en-US" altLang="ko-KR" sz="1100" kern="0" spc="-30" baseline="300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스퀘어"/>
                  <a:ea typeface="나눔스퀘어"/>
                </a:rPr>
                <a:t>1)</a:t>
              </a:r>
              <a:endParaRPr lang="ko-KR" altLang="en-US" sz="1100" kern="0" spc="-30" baseline="3000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endParaRPr>
            </a:p>
            <a:p>
              <a:pPr marL="171450" indent="-171450" latinLnBrk="0"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ko-KR" altLang="en-US" sz="1100" kern="0" spc="-3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스퀘어"/>
                  <a:ea typeface="나눔스퀘어"/>
                </a:rPr>
                <a:t>양자컴퓨터라면 이 시간이 극단적으로 더욱 단축됨</a:t>
              </a:r>
              <a:r>
                <a:rPr lang="en-US" altLang="ko-KR" sz="1100" kern="0" spc="-3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스퀘어"/>
                  <a:ea typeface="나눔스퀘어"/>
                </a:rPr>
                <a:t>. </a:t>
              </a:r>
              <a:r>
                <a:rPr lang="en-US" altLang="ko-KR" sz="1000" kern="0" spc="-30" dirty="0">
                  <a:solidFill>
                    <a:prstClr val="white">
                      <a:lumMod val="50000"/>
                    </a:prstClr>
                  </a:solidFill>
                  <a:latin typeface="나눔스퀘어"/>
                  <a:ea typeface="나눔스퀘어"/>
                </a:rPr>
                <a:t>(ex. </a:t>
              </a:r>
              <a:r>
                <a:rPr lang="ko-KR" altLang="en-US" sz="1000" kern="0" spc="-30" dirty="0">
                  <a:solidFill>
                    <a:prstClr val="white">
                      <a:lumMod val="50000"/>
                    </a:prstClr>
                  </a:solidFill>
                  <a:latin typeface="나눔스퀘어"/>
                  <a:ea typeface="나눔스퀘어"/>
                </a:rPr>
                <a:t>구글의 시커모어</a:t>
              </a:r>
              <a:r>
                <a:rPr lang="en-US" altLang="ko-KR" sz="1000" kern="0" spc="-30" dirty="0">
                  <a:solidFill>
                    <a:prstClr val="white">
                      <a:lumMod val="50000"/>
                    </a:prstClr>
                  </a:solidFill>
                  <a:latin typeface="나눔스퀘어"/>
                  <a:ea typeface="나눔스퀘어"/>
                </a:rPr>
                <a:t>)</a:t>
              </a:r>
              <a:endParaRPr lang="ko-KR" altLang="en-US" sz="1000" kern="0" spc="-3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endParaRP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0C53E153-AC60-4659-B879-8D06B85D8EB0}"/>
              </a:ext>
            </a:extLst>
          </p:cNvPr>
          <p:cNvGrpSpPr/>
          <p:nvPr/>
        </p:nvGrpSpPr>
        <p:grpSpPr>
          <a:xfrm>
            <a:off x="6523179" y="5402547"/>
            <a:ext cx="2418324" cy="216000"/>
            <a:chOff x="6252867" y="1608401"/>
            <a:chExt cx="2923043" cy="216000"/>
          </a:xfrm>
        </p:grpSpPr>
        <p:sp>
          <p:nvSpPr>
            <p:cNvPr id="48" name="타원 47">
              <a:extLst>
                <a:ext uri="{FF2B5EF4-FFF2-40B4-BE49-F238E27FC236}">
                  <a16:creationId xmlns:a16="http://schemas.microsoft.com/office/drawing/2014/main" id="{D049B5E7-2DFE-48EB-9113-ABD2BAE8F153}"/>
                </a:ext>
              </a:extLst>
            </p:cNvPr>
            <p:cNvSpPr/>
            <p:nvPr/>
          </p:nvSpPr>
          <p:spPr>
            <a:xfrm>
              <a:off x="6252867" y="1608401"/>
              <a:ext cx="261081" cy="216000"/>
            </a:xfrm>
            <a:prstGeom prst="ellipse">
              <a:avLst/>
            </a:prstGeom>
            <a:solidFill>
              <a:srgbClr val="F976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latinLnBrk="0">
                <a:defRPr/>
              </a:pPr>
              <a:r>
                <a:rPr lang="en-US" sz="1200" dirty="0">
                  <a:solidFill>
                    <a:prstClr val="white"/>
                  </a:solidFill>
                  <a:latin typeface="Arial" panose="020B0604020202020204" pitchFamily="34" charset="0"/>
                  <a:ea typeface="나눔스퀘어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E232234-2132-46DC-903E-0DB08FE242C7}"/>
                </a:ext>
              </a:extLst>
            </p:cNvPr>
            <p:cNvSpPr txBox="1"/>
            <p:nvPr/>
          </p:nvSpPr>
          <p:spPr>
            <a:xfrm>
              <a:off x="6606706" y="1624068"/>
              <a:ext cx="256920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latinLnBrk="0">
                <a:defRPr/>
              </a:pPr>
              <a:r>
                <a:rPr lang="ko-KR" altLang="en-US" sz="1200" dirty="0">
                  <a:solidFill>
                    <a:srgbClr val="F9765D"/>
                  </a:solidFill>
                  <a:latin typeface="Arial" panose="020B0604020202020204" pitchFamily="34" charset="0"/>
                  <a:ea typeface="나눔스퀘어 Bold"/>
                  <a:cs typeface="Arial" panose="020B0604020202020204" pitchFamily="34" charset="0"/>
                </a:rPr>
                <a:t>복호화 키를 훔치는 방법으로 공격</a:t>
              </a:r>
            </a:p>
          </p:txBody>
        </p:sp>
      </p:grpSp>
      <p:pic>
        <p:nvPicPr>
          <p:cNvPr id="69" name="그림 68">
            <a:extLst>
              <a:ext uri="{FF2B5EF4-FFF2-40B4-BE49-F238E27FC236}">
                <a16:creationId xmlns:a16="http://schemas.microsoft.com/office/drawing/2014/main" id="{5B9F3B54-BE61-F24E-B704-FA750248B1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995" y="5623611"/>
            <a:ext cx="594885" cy="780385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3476C23A-388D-FD4F-AD17-92197959D8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690" y="1697166"/>
            <a:ext cx="833112" cy="478800"/>
          </a:xfrm>
          <a:prstGeom prst="rect">
            <a:avLst/>
          </a:prstGeom>
        </p:spPr>
      </p:pic>
      <p:pic>
        <p:nvPicPr>
          <p:cNvPr id="63" name="그림 62">
            <a:extLst>
              <a:ext uri="{FF2B5EF4-FFF2-40B4-BE49-F238E27FC236}">
                <a16:creationId xmlns:a16="http://schemas.microsoft.com/office/drawing/2014/main" id="{9B546956-8BBA-2242-A1A2-F898239A9B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67" y="1609287"/>
            <a:ext cx="826650" cy="601200"/>
          </a:xfrm>
          <a:prstGeom prst="rect">
            <a:avLst/>
          </a:prstGeom>
        </p:spPr>
      </p:pic>
      <p:pic>
        <p:nvPicPr>
          <p:cNvPr id="64" name="그림 63">
            <a:extLst>
              <a:ext uri="{FF2B5EF4-FFF2-40B4-BE49-F238E27FC236}">
                <a16:creationId xmlns:a16="http://schemas.microsoft.com/office/drawing/2014/main" id="{95265EB8-3980-814A-B035-BBBAAD742B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8916" y="1628551"/>
            <a:ext cx="634072" cy="568800"/>
          </a:xfrm>
          <a:prstGeom prst="rect">
            <a:avLst/>
          </a:prstGeom>
        </p:spPr>
      </p:pic>
      <p:grpSp>
        <p:nvGrpSpPr>
          <p:cNvPr id="68" name="그룹 67">
            <a:extLst>
              <a:ext uri="{FF2B5EF4-FFF2-40B4-BE49-F238E27FC236}">
                <a16:creationId xmlns:a16="http://schemas.microsoft.com/office/drawing/2014/main" id="{97B589FE-35D0-914C-8899-CF731EE48583}"/>
              </a:ext>
            </a:extLst>
          </p:cNvPr>
          <p:cNvGrpSpPr/>
          <p:nvPr/>
        </p:nvGrpSpPr>
        <p:grpSpPr>
          <a:xfrm>
            <a:off x="1388809" y="2239023"/>
            <a:ext cx="2347911" cy="510742"/>
            <a:chOff x="1098840" y="2239948"/>
            <a:chExt cx="2446726" cy="532237"/>
          </a:xfrm>
        </p:grpSpPr>
        <p:cxnSp>
          <p:nvCxnSpPr>
            <p:cNvPr id="70" name="꺾인 연결선 191">
              <a:extLst>
                <a:ext uri="{FF2B5EF4-FFF2-40B4-BE49-F238E27FC236}">
                  <a16:creationId xmlns:a16="http://schemas.microsoft.com/office/drawing/2014/main" id="{294E72E9-19FA-384B-93BB-D66409710D2B}"/>
                </a:ext>
              </a:extLst>
            </p:cNvPr>
            <p:cNvCxnSpPr/>
            <p:nvPr/>
          </p:nvCxnSpPr>
          <p:spPr>
            <a:xfrm rot="16200000" flipH="1">
              <a:off x="2315424" y="1065207"/>
              <a:ext cx="13558" cy="2446726"/>
            </a:xfrm>
            <a:prstGeom prst="bentConnector3">
              <a:avLst>
                <a:gd name="adj1" fmla="val 1786089"/>
              </a:avLst>
            </a:prstGeom>
            <a:noFill/>
            <a:ln w="1905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71" name="직선 연결선 192">
              <a:extLst>
                <a:ext uri="{FF2B5EF4-FFF2-40B4-BE49-F238E27FC236}">
                  <a16:creationId xmlns:a16="http://schemas.microsoft.com/office/drawing/2014/main" id="{042C9F76-B00C-234D-A549-8DF8944F0C99}"/>
                </a:ext>
              </a:extLst>
            </p:cNvPr>
            <p:cNvCxnSpPr/>
            <p:nvPr/>
          </p:nvCxnSpPr>
          <p:spPr>
            <a:xfrm>
              <a:off x="2309992" y="2239948"/>
              <a:ext cx="0" cy="532237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</a:ln>
            <a:effectLst/>
          </p:spPr>
        </p:cxn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C6E8F6FC-5162-AE4F-8C44-BFB6C4606279}"/>
              </a:ext>
            </a:extLst>
          </p:cNvPr>
          <p:cNvGrpSpPr/>
          <p:nvPr/>
        </p:nvGrpSpPr>
        <p:grpSpPr>
          <a:xfrm rot="10800000">
            <a:off x="1388808" y="3000341"/>
            <a:ext cx="2338773" cy="1176321"/>
            <a:chOff x="1089314" y="2274288"/>
            <a:chExt cx="2437203" cy="1225827"/>
          </a:xfrm>
        </p:grpSpPr>
        <p:cxnSp>
          <p:nvCxnSpPr>
            <p:cNvPr id="73" name="꺾인 연결선 188">
              <a:extLst>
                <a:ext uri="{FF2B5EF4-FFF2-40B4-BE49-F238E27FC236}">
                  <a16:creationId xmlns:a16="http://schemas.microsoft.com/office/drawing/2014/main" id="{273F1464-0FD4-394E-9CDB-DD893138C481}"/>
                </a:ext>
              </a:extLst>
            </p:cNvPr>
            <p:cNvCxnSpPr/>
            <p:nvPr/>
          </p:nvCxnSpPr>
          <p:spPr>
            <a:xfrm rot="5400000" flipH="1" flipV="1">
              <a:off x="2251020" y="1125192"/>
              <a:ext cx="113791" cy="2437203"/>
            </a:xfrm>
            <a:prstGeom prst="bentConnector3">
              <a:avLst>
                <a:gd name="adj1" fmla="val -209350"/>
              </a:avLst>
            </a:prstGeom>
            <a:noFill/>
            <a:ln w="7620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74" name="직선 연결선 189">
              <a:extLst>
                <a:ext uri="{FF2B5EF4-FFF2-40B4-BE49-F238E27FC236}">
                  <a16:creationId xmlns:a16="http://schemas.microsoft.com/office/drawing/2014/main" id="{E593D3E1-28A1-A44D-8858-69621680E444}"/>
                </a:ext>
              </a:extLst>
            </p:cNvPr>
            <p:cNvCxnSpPr/>
            <p:nvPr/>
          </p:nvCxnSpPr>
          <p:spPr>
            <a:xfrm rot="10800000" flipV="1">
              <a:off x="2307783" y="2274288"/>
              <a:ext cx="2209" cy="1225827"/>
            </a:xfrm>
            <a:prstGeom prst="line">
              <a:avLst/>
            </a:prstGeom>
            <a:noFill/>
            <a:ln w="7620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</p:grpSp>
      <p:pic>
        <p:nvPicPr>
          <p:cNvPr id="65" name="그림 64">
            <a:extLst>
              <a:ext uri="{FF2B5EF4-FFF2-40B4-BE49-F238E27FC236}">
                <a16:creationId xmlns:a16="http://schemas.microsoft.com/office/drawing/2014/main" id="{11AD02E5-AA5E-1F43-9A52-9BB46953B1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99904" y="2748453"/>
            <a:ext cx="1081523" cy="262800"/>
          </a:xfrm>
          <a:prstGeom prst="rect">
            <a:avLst/>
          </a:prstGeom>
        </p:spPr>
      </p:pic>
      <p:pic>
        <p:nvPicPr>
          <p:cNvPr id="62" name="그림 61">
            <a:extLst>
              <a:ext uri="{FF2B5EF4-FFF2-40B4-BE49-F238E27FC236}">
                <a16:creationId xmlns:a16="http://schemas.microsoft.com/office/drawing/2014/main" id="{900FBE81-1F45-4A7D-B7DE-3947A5A71C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8011" y="4059054"/>
            <a:ext cx="542996" cy="542996"/>
          </a:xfrm>
          <a:prstGeom prst="rect">
            <a:avLst/>
          </a:prstGeom>
        </p:spPr>
      </p:pic>
      <p:pic>
        <p:nvPicPr>
          <p:cNvPr id="66" name="그림 65">
            <a:extLst>
              <a:ext uri="{FF2B5EF4-FFF2-40B4-BE49-F238E27FC236}">
                <a16:creationId xmlns:a16="http://schemas.microsoft.com/office/drawing/2014/main" id="{79B8DE97-CAED-FD49-A5DD-56A71798599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80674" y="4068354"/>
            <a:ext cx="710400" cy="53280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25FE993-DBC4-44BF-9BB6-6751E74332E2}"/>
              </a:ext>
            </a:extLst>
          </p:cNvPr>
          <p:cNvSpPr txBox="1"/>
          <p:nvPr/>
        </p:nvSpPr>
        <p:spPr>
          <a:xfrm>
            <a:off x="4064736" y="4344787"/>
            <a:ext cx="418384" cy="14619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r"/>
            <a:r>
              <a:rPr lang="en-US" sz="950" dirty="0">
                <a:solidFill>
                  <a:prstClr val="black">
                    <a:lumMod val="75000"/>
                    <a:lumOff val="25000"/>
                  </a:prstClr>
                </a:solidFill>
                <a:ea typeface="나눔스퀘어"/>
                <a:cs typeface="Arial" panose="020B0604020202020204" pitchFamily="34" charset="0"/>
              </a:rPr>
              <a:t>LTE/5G</a:t>
            </a:r>
          </a:p>
        </p:txBody>
      </p:sp>
      <p:pic>
        <p:nvPicPr>
          <p:cNvPr id="67" name="그림 66">
            <a:extLst>
              <a:ext uri="{FF2B5EF4-FFF2-40B4-BE49-F238E27FC236}">
                <a16:creationId xmlns:a16="http://schemas.microsoft.com/office/drawing/2014/main" id="{33B6B1D8-F935-F042-B502-5FC626EC33C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47437" y="4184578"/>
            <a:ext cx="577029" cy="428400"/>
          </a:xfrm>
          <a:prstGeom prst="rect">
            <a:avLst/>
          </a:prstGeom>
        </p:spPr>
      </p:pic>
      <p:pic>
        <p:nvPicPr>
          <p:cNvPr id="79" name="그림 78">
            <a:extLst>
              <a:ext uri="{FF2B5EF4-FFF2-40B4-BE49-F238E27FC236}">
                <a16:creationId xmlns:a16="http://schemas.microsoft.com/office/drawing/2014/main" id="{EE9BE95F-0970-9A4B-8BAC-C82996A3164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22029" y="4043811"/>
            <a:ext cx="403626" cy="30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2216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직사각형 135">
            <a:extLst>
              <a:ext uri="{FF2B5EF4-FFF2-40B4-BE49-F238E27FC236}">
                <a16:creationId xmlns:a16="http://schemas.microsoft.com/office/drawing/2014/main" id="{30DFEA9C-D935-114B-A4EC-1D720D52ECAB}"/>
              </a:ext>
            </a:extLst>
          </p:cNvPr>
          <p:cNvSpPr/>
          <p:nvPr/>
        </p:nvSpPr>
        <p:spPr>
          <a:xfrm>
            <a:off x="165530" y="1468206"/>
            <a:ext cx="9532569" cy="3619499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algn="ctr" latinLnBrk="0">
              <a:defRPr/>
            </a:pPr>
            <a:endParaRPr lang="ko-KR" altLang="en-US" kern="0" dirty="0">
              <a:solidFill>
                <a:prstClr val="white"/>
              </a:solidFill>
              <a:latin typeface="Arial" panose="020B0604020202020204" pitchFamily="34" charset="0"/>
              <a:ea typeface="나눔바른고딕 Light"/>
              <a:cs typeface="Arial" panose="020B0604020202020204" pitchFamily="34" charset="0"/>
            </a:endParaRP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4204ECD3-4F2D-4F43-9A82-95A84E39BA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86220B-EE48-441A-BEE1-7E447193D81B}" type="slidenum">
              <a:rPr kumimoji="0" lang="ko-KR" altLang="en-US" sz="1001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나눔스퀘어"/>
                <a:ea typeface="나눔스퀘어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ko-KR" altLang="en-US" sz="1001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나눔스퀘어"/>
              <a:ea typeface="나눔스퀘어"/>
              <a:cs typeface="+mn-cs"/>
            </a:endParaRPr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EEB0AC2C-E569-4514-8C70-388FD6AB0F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AhnLab TrusGuard Q-VPN </a:t>
            </a:r>
            <a:r>
              <a:rPr lang="ko-KR" altLang="en-US" dirty="0"/>
              <a:t>동작 방식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5FF03F4-BCE0-4DDB-8C63-B31CF6F48E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02. </a:t>
            </a:r>
            <a:r>
              <a:rPr lang="ko-KR" altLang="en-US" dirty="0"/>
              <a:t>양자암호통신 기반 </a:t>
            </a:r>
            <a:r>
              <a:rPr lang="en-US" altLang="ko-KR" dirty="0"/>
              <a:t>VPN </a:t>
            </a:r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C0623447-581B-4AB3-BA63-832AE144EF64}"/>
              </a:ext>
            </a:extLst>
          </p:cNvPr>
          <p:cNvSpPr/>
          <p:nvPr/>
        </p:nvSpPr>
        <p:spPr>
          <a:xfrm>
            <a:off x="167059" y="5188508"/>
            <a:ext cx="1137394" cy="1306202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>
              <a:defRPr/>
            </a:pPr>
            <a:endParaRPr lang="ko-KR" altLang="en-US" sz="1400" kern="0" dirty="0">
              <a:solidFill>
                <a:prstClr val="white"/>
              </a:solidFill>
              <a:latin typeface="Arial" panose="020B0604020202020204" pitchFamily="34" charset="0"/>
              <a:ea typeface="나눔스퀘어"/>
              <a:cs typeface="Arial" panose="020B0604020202020204" pitchFamily="34" charset="0"/>
            </a:endParaRPr>
          </a:p>
        </p:txBody>
      </p: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9D4F5858-B9CE-4FCA-B552-220832CDC2E0}"/>
              </a:ext>
            </a:extLst>
          </p:cNvPr>
          <p:cNvGrpSpPr/>
          <p:nvPr/>
        </p:nvGrpSpPr>
        <p:grpSpPr>
          <a:xfrm>
            <a:off x="165530" y="1148926"/>
            <a:ext cx="9532569" cy="319279"/>
            <a:chOff x="1359978" y="999504"/>
            <a:chExt cx="9359900" cy="319279"/>
          </a:xfrm>
        </p:grpSpPr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5AD50CC7-161F-457A-8789-74ECA38DFA28}"/>
                </a:ext>
              </a:extLst>
            </p:cNvPr>
            <p:cNvSpPr/>
            <p:nvPr/>
          </p:nvSpPr>
          <p:spPr>
            <a:xfrm>
              <a:off x="6039928" y="999504"/>
              <a:ext cx="4679950" cy="319279"/>
            </a:xfrm>
            <a:prstGeom prst="rect">
              <a:avLst/>
            </a:prstGeom>
            <a:solidFill>
              <a:srgbClr val="1671FD"/>
            </a:solidFill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15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나눔바른고딕"/>
                <a:cs typeface="Arial" panose="020B0604020202020204" pitchFamily="34" charset="0"/>
              </a:endParaRPr>
            </a:p>
          </p:txBody>
        </p:sp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D0186E78-3FF9-405E-9D46-ADFAA3682CD8}"/>
                </a:ext>
              </a:extLst>
            </p:cNvPr>
            <p:cNvSpPr/>
            <p:nvPr/>
          </p:nvSpPr>
          <p:spPr>
            <a:xfrm>
              <a:off x="1359978" y="1017468"/>
              <a:ext cx="4679950" cy="301315"/>
            </a:xfrm>
            <a:prstGeom prst="rect">
              <a:avLst/>
            </a:prstGeom>
            <a:solidFill>
              <a:srgbClr val="F2F2F2"/>
            </a:solidFill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15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cap="none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uLnTx/>
                  <a:uFillTx/>
                  <a:latin typeface="Arial" panose="020B0604020202020204" pitchFamily="34" charset="0"/>
                  <a:ea typeface="나눔스퀘어 Bold"/>
                  <a:cs typeface="Arial" panose="020B0604020202020204" pitchFamily="34" charset="0"/>
                </a:rPr>
                <a:t>일반</a:t>
              </a:r>
              <a:r>
                <a:rPr kumimoji="0" lang="en-US" sz="1400" b="0" i="0" u="none" strike="noStrike" cap="none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uLnTx/>
                  <a:uFillTx/>
                  <a:latin typeface="Arial" panose="020B0604020202020204" pitchFamily="34" charset="0"/>
                  <a:ea typeface="나눔스퀘어 Bold"/>
                  <a:cs typeface="Arial" panose="020B0604020202020204" pitchFamily="34" charset="0"/>
                </a:rPr>
                <a:t> VPN</a:t>
              </a:r>
            </a:p>
          </p:txBody>
        </p:sp>
      </p:grpSp>
      <p:sp>
        <p:nvSpPr>
          <p:cNvPr id="74" name="오각형 117">
            <a:extLst>
              <a:ext uri="{FF2B5EF4-FFF2-40B4-BE49-F238E27FC236}">
                <a16:creationId xmlns:a16="http://schemas.microsoft.com/office/drawing/2014/main" id="{25D689CF-90C6-4EEA-8379-0DD0FB0F7597}"/>
              </a:ext>
            </a:extLst>
          </p:cNvPr>
          <p:cNvSpPr/>
          <p:nvPr/>
        </p:nvSpPr>
        <p:spPr>
          <a:xfrm>
            <a:off x="167059" y="5188508"/>
            <a:ext cx="1286426" cy="348482"/>
          </a:xfrm>
          <a:prstGeom prst="homePlate">
            <a:avLst/>
          </a:prstGeom>
          <a:solidFill>
            <a:srgbClr val="1671FD"/>
          </a:solidFill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>
              <a:defRPr/>
            </a:pPr>
            <a:r>
              <a:rPr lang="ko-KR" altLang="en-US" sz="1200" dirty="0">
                <a:solidFill>
                  <a:prstClr val="white"/>
                </a:solidFill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보안성 강화</a:t>
            </a:r>
          </a:p>
        </p:txBody>
      </p: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25FDEDCB-B2C5-4A69-B9A9-FD1F7A60A4DF}"/>
              </a:ext>
            </a:extLst>
          </p:cNvPr>
          <p:cNvGrpSpPr/>
          <p:nvPr/>
        </p:nvGrpSpPr>
        <p:grpSpPr>
          <a:xfrm>
            <a:off x="167059" y="5188508"/>
            <a:ext cx="9532569" cy="1306202"/>
            <a:chOff x="1359978" y="5080030"/>
            <a:chExt cx="9359900" cy="1306202"/>
          </a:xfrm>
        </p:grpSpPr>
        <p:cxnSp>
          <p:nvCxnSpPr>
            <p:cNvPr id="77" name="직선 연결선 76">
              <a:extLst>
                <a:ext uri="{FF2B5EF4-FFF2-40B4-BE49-F238E27FC236}">
                  <a16:creationId xmlns:a16="http://schemas.microsoft.com/office/drawing/2014/main" id="{42F7EB56-B1E5-490B-A521-F17A785C71BB}"/>
                </a:ext>
              </a:extLst>
            </p:cNvPr>
            <p:cNvCxnSpPr/>
            <p:nvPr/>
          </p:nvCxnSpPr>
          <p:spPr>
            <a:xfrm>
              <a:off x="1359978" y="5080030"/>
              <a:ext cx="9359900" cy="0"/>
            </a:xfrm>
            <a:prstGeom prst="line">
              <a:avLst/>
            </a:prstGeom>
            <a:noFill/>
            <a:ln w="190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</p:cxnSp>
        <p:cxnSp>
          <p:nvCxnSpPr>
            <p:cNvPr id="78" name="직선 연결선 77">
              <a:extLst>
                <a:ext uri="{FF2B5EF4-FFF2-40B4-BE49-F238E27FC236}">
                  <a16:creationId xmlns:a16="http://schemas.microsoft.com/office/drawing/2014/main" id="{D37C7E06-CD12-449B-B2CF-A5C34E43D22C}"/>
                </a:ext>
              </a:extLst>
            </p:cNvPr>
            <p:cNvCxnSpPr/>
            <p:nvPr/>
          </p:nvCxnSpPr>
          <p:spPr>
            <a:xfrm>
              <a:off x="1359978" y="6386232"/>
              <a:ext cx="9359900" cy="0"/>
            </a:xfrm>
            <a:prstGeom prst="line">
              <a:avLst/>
            </a:prstGeom>
            <a:noFill/>
            <a:ln w="190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</p:cxnSp>
      </p:grpSp>
      <p:sp>
        <p:nvSpPr>
          <p:cNvPr id="79" name="타원 78">
            <a:extLst>
              <a:ext uri="{FF2B5EF4-FFF2-40B4-BE49-F238E27FC236}">
                <a16:creationId xmlns:a16="http://schemas.microsoft.com/office/drawing/2014/main" id="{4BD36EEB-5C60-475B-A89B-CF542E2BA151}"/>
              </a:ext>
            </a:extLst>
          </p:cNvPr>
          <p:cNvSpPr/>
          <p:nvPr/>
        </p:nvSpPr>
        <p:spPr>
          <a:xfrm>
            <a:off x="1627128" y="5406093"/>
            <a:ext cx="216000" cy="216000"/>
          </a:xfrm>
          <a:prstGeom prst="ellipse">
            <a:avLst/>
          </a:prstGeom>
          <a:solidFill>
            <a:srgbClr val="1671F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latinLnBrk="0">
              <a:defRPr/>
            </a:pPr>
            <a:r>
              <a:rPr lang="en-US" sz="1200" dirty="0">
                <a:solidFill>
                  <a:prstClr val="white"/>
                </a:solidFill>
                <a:latin typeface="Arial" panose="020B0604020202020204" pitchFamily="34" charset="0"/>
                <a:ea typeface="나눔스퀘어"/>
                <a:cs typeface="Arial" panose="020B0604020202020204" pitchFamily="34" charset="0"/>
              </a:rPr>
              <a:t>1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D08F1E5-3CEA-4243-830E-32A98682271C}"/>
              </a:ext>
            </a:extLst>
          </p:cNvPr>
          <p:cNvSpPr txBox="1"/>
          <p:nvPr/>
        </p:nvSpPr>
        <p:spPr>
          <a:xfrm>
            <a:off x="1903418" y="5415195"/>
            <a:ext cx="4502071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latinLnBrk="0">
              <a:defRPr/>
            </a:pPr>
            <a:r>
              <a:rPr lang="ko-KR" altLang="en-US" sz="1200" dirty="0">
                <a:solidFill>
                  <a:srgbClr val="1671FD"/>
                </a:solidFill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양자 키는 이론적</a:t>
            </a:r>
            <a:r>
              <a:rPr lang="en-US" altLang="ko-KR" sz="1200" dirty="0">
                <a:solidFill>
                  <a:srgbClr val="1671FD"/>
                </a:solidFill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/ </a:t>
            </a:r>
            <a:r>
              <a:rPr lang="ko-KR" altLang="en-US" sz="1200" dirty="0">
                <a:solidFill>
                  <a:srgbClr val="1671FD"/>
                </a:solidFill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수학적으로 예측과 재생성이 불가능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1F9987D-C1D5-408E-A72E-06FA9DAF3BF2}"/>
              </a:ext>
            </a:extLst>
          </p:cNvPr>
          <p:cNvSpPr txBox="1"/>
          <p:nvPr/>
        </p:nvSpPr>
        <p:spPr>
          <a:xfrm>
            <a:off x="1903418" y="5665030"/>
            <a:ext cx="4789307" cy="5847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171450" indent="-171450" latinLnBrk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1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알고리즘 기반의 유사 난수가 아닌 순수 난수인 양자난수 활용</a:t>
            </a:r>
          </a:p>
          <a:p>
            <a:pPr marL="171450" indent="-171450" latinLnBrk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1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아무리 많은 시간과 비용이 있더라도 해독 불가</a:t>
            </a:r>
          </a:p>
          <a:p>
            <a:pPr marL="171450" indent="-171450" latinLnBrk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1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양자컴퓨터로도 해독이 불가능</a:t>
            </a:r>
          </a:p>
        </p:txBody>
      </p:sp>
      <p:grpSp>
        <p:nvGrpSpPr>
          <p:cNvPr id="85" name="그룹 84">
            <a:extLst>
              <a:ext uri="{FF2B5EF4-FFF2-40B4-BE49-F238E27FC236}">
                <a16:creationId xmlns:a16="http://schemas.microsoft.com/office/drawing/2014/main" id="{B35A9EFE-8178-4D6C-B3D9-FABC1BEE11AE}"/>
              </a:ext>
            </a:extLst>
          </p:cNvPr>
          <p:cNvGrpSpPr/>
          <p:nvPr/>
        </p:nvGrpSpPr>
        <p:grpSpPr>
          <a:xfrm>
            <a:off x="5522076" y="1738677"/>
            <a:ext cx="1360601" cy="413437"/>
            <a:chOff x="5769237" y="1562526"/>
            <a:chExt cx="1644567" cy="413437"/>
          </a:xfrm>
        </p:grpSpPr>
        <p:sp>
          <p:nvSpPr>
            <p:cNvPr id="86" name="타원 85">
              <a:extLst>
                <a:ext uri="{FF2B5EF4-FFF2-40B4-BE49-F238E27FC236}">
                  <a16:creationId xmlns:a16="http://schemas.microsoft.com/office/drawing/2014/main" id="{19C5BF41-3EA8-469B-B25A-E9FBA79CFC9A}"/>
                </a:ext>
              </a:extLst>
            </p:cNvPr>
            <p:cNvSpPr/>
            <p:nvPr/>
          </p:nvSpPr>
          <p:spPr>
            <a:xfrm>
              <a:off x="5769237" y="1562526"/>
              <a:ext cx="261080" cy="216000"/>
            </a:xfrm>
            <a:prstGeom prst="ellipse">
              <a:avLst/>
            </a:prstGeom>
            <a:solidFill>
              <a:srgbClr val="1671F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cap="none" normalizeH="0" baseline="0" noProof="0" dirty="0">
                  <a:ln>
                    <a:noFill/>
                  </a:ln>
                  <a:solidFill>
                    <a:prstClr val="white"/>
                  </a:solidFill>
                  <a:uLnTx/>
                  <a:uFillTx/>
                  <a:latin typeface="Arial" panose="020B0604020202020204" pitchFamily="34" charset="0"/>
                  <a:ea typeface="나눔스퀘어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0F5D6CD-BACC-4E0E-A47F-FF7DB311F87A}"/>
                </a:ext>
              </a:extLst>
            </p:cNvPr>
            <p:cNvSpPr txBox="1"/>
            <p:nvPr/>
          </p:nvSpPr>
          <p:spPr>
            <a:xfrm>
              <a:off x="6081850" y="1575749"/>
              <a:ext cx="133195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cap="none" normalizeH="0" baseline="0" noProof="0" dirty="0">
                  <a:ln>
                    <a:noFill/>
                  </a:ln>
                  <a:solidFill>
                    <a:srgbClr val="1671FD"/>
                  </a:solidFill>
                  <a:uLnTx/>
                  <a:uFillTx/>
                  <a:latin typeface="Arial" panose="020B0604020202020204" pitchFamily="34" charset="0"/>
                  <a:ea typeface="나눔스퀘어 Bold"/>
                  <a:cs typeface="Arial" panose="020B0604020202020204" pitchFamily="34" charset="0"/>
                </a:rPr>
                <a:t>SSL Handshake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B9C8B768-FB96-4FD1-8F82-1F631DAC65BE}"/>
                </a:ext>
              </a:extLst>
            </p:cNvPr>
            <p:cNvSpPr txBox="1"/>
            <p:nvPr/>
          </p:nvSpPr>
          <p:spPr>
            <a:xfrm>
              <a:off x="6081849" y="1806686"/>
              <a:ext cx="209256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171450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ko-KR" altLang="en-US" sz="1100" b="0" i="0" u="none" strike="noStrike" kern="0" cap="none" spc="-3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</p:grpSp>
      <p:grpSp>
        <p:nvGrpSpPr>
          <p:cNvPr id="89" name="그룹 88">
            <a:extLst>
              <a:ext uri="{FF2B5EF4-FFF2-40B4-BE49-F238E27FC236}">
                <a16:creationId xmlns:a16="http://schemas.microsoft.com/office/drawing/2014/main" id="{3A17C6BE-68AD-4FB2-949D-BF66E3D50A0E}"/>
              </a:ext>
            </a:extLst>
          </p:cNvPr>
          <p:cNvGrpSpPr/>
          <p:nvPr/>
        </p:nvGrpSpPr>
        <p:grpSpPr>
          <a:xfrm>
            <a:off x="5522078" y="2724487"/>
            <a:ext cx="1181965" cy="216000"/>
            <a:chOff x="5769237" y="1705638"/>
            <a:chExt cx="1428648" cy="216000"/>
          </a:xfrm>
        </p:grpSpPr>
        <p:sp>
          <p:nvSpPr>
            <p:cNvPr id="90" name="타원 89">
              <a:extLst>
                <a:ext uri="{FF2B5EF4-FFF2-40B4-BE49-F238E27FC236}">
                  <a16:creationId xmlns:a16="http://schemas.microsoft.com/office/drawing/2014/main" id="{4B9D35F3-B6F5-4F4D-9B09-763392BE346A}"/>
                </a:ext>
              </a:extLst>
            </p:cNvPr>
            <p:cNvSpPr/>
            <p:nvPr/>
          </p:nvSpPr>
          <p:spPr>
            <a:xfrm>
              <a:off x="5769237" y="1705638"/>
              <a:ext cx="261081" cy="216000"/>
            </a:xfrm>
            <a:prstGeom prst="ellipse">
              <a:avLst/>
            </a:prstGeom>
            <a:solidFill>
              <a:srgbClr val="1671F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cap="none" normalizeH="0" baseline="0" noProof="0" dirty="0">
                  <a:ln>
                    <a:noFill/>
                  </a:ln>
                  <a:solidFill>
                    <a:prstClr val="white"/>
                  </a:solidFill>
                  <a:uLnTx/>
                  <a:uFillTx/>
                  <a:latin typeface="Arial" panose="020B0604020202020204" pitchFamily="34" charset="0"/>
                  <a:ea typeface="나눔스퀘어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2386900F-B17F-43E7-83BB-2594CFA13E33}"/>
                </a:ext>
              </a:extLst>
            </p:cNvPr>
            <p:cNvSpPr txBox="1"/>
            <p:nvPr/>
          </p:nvSpPr>
          <p:spPr>
            <a:xfrm>
              <a:off x="6081850" y="1721305"/>
              <a:ext cx="1116035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200" dirty="0">
                  <a:solidFill>
                    <a:srgbClr val="1671FD"/>
                  </a:solidFill>
                  <a:latin typeface="Arial" panose="020B0604020202020204" pitchFamily="34" charset="0"/>
                  <a:ea typeface="나눔스퀘어 Bold"/>
                  <a:cs typeface="Arial" panose="020B0604020202020204" pitchFamily="34" charset="0"/>
                </a:rPr>
                <a:t>인증 정보 교환</a:t>
              </a:r>
            </a:p>
          </p:txBody>
        </p:sp>
      </p:grpSp>
      <p:grpSp>
        <p:nvGrpSpPr>
          <p:cNvPr id="92" name="그룹 91">
            <a:extLst>
              <a:ext uri="{FF2B5EF4-FFF2-40B4-BE49-F238E27FC236}">
                <a16:creationId xmlns:a16="http://schemas.microsoft.com/office/drawing/2014/main" id="{35E9FEB3-E435-40C5-9783-772DC055CE91}"/>
              </a:ext>
            </a:extLst>
          </p:cNvPr>
          <p:cNvGrpSpPr/>
          <p:nvPr/>
        </p:nvGrpSpPr>
        <p:grpSpPr>
          <a:xfrm>
            <a:off x="5522077" y="3723318"/>
            <a:ext cx="1321425" cy="216000"/>
            <a:chOff x="5769237" y="1789969"/>
            <a:chExt cx="1597214" cy="216000"/>
          </a:xfrm>
        </p:grpSpPr>
        <p:sp>
          <p:nvSpPr>
            <p:cNvPr id="93" name="타원 92">
              <a:extLst>
                <a:ext uri="{FF2B5EF4-FFF2-40B4-BE49-F238E27FC236}">
                  <a16:creationId xmlns:a16="http://schemas.microsoft.com/office/drawing/2014/main" id="{DBBC98DC-3239-4B20-9366-87BD1AC6F60A}"/>
                </a:ext>
              </a:extLst>
            </p:cNvPr>
            <p:cNvSpPr/>
            <p:nvPr/>
          </p:nvSpPr>
          <p:spPr>
            <a:xfrm>
              <a:off x="5769237" y="1789969"/>
              <a:ext cx="261080" cy="216000"/>
            </a:xfrm>
            <a:prstGeom prst="ellipse">
              <a:avLst/>
            </a:prstGeom>
            <a:solidFill>
              <a:srgbClr val="1671F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cap="none" normalizeH="0" baseline="0" noProof="0" dirty="0">
                  <a:ln>
                    <a:noFill/>
                  </a:ln>
                  <a:solidFill>
                    <a:prstClr val="white"/>
                  </a:solidFill>
                  <a:uLnTx/>
                  <a:uFillTx/>
                  <a:latin typeface="Arial" panose="020B0604020202020204" pitchFamily="34" charset="0"/>
                  <a:ea typeface="나눔스퀘어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CD4616C1-0530-4EDB-9DC9-59C658F76363}"/>
                </a:ext>
              </a:extLst>
            </p:cNvPr>
            <p:cNvSpPr txBox="1"/>
            <p:nvPr/>
          </p:nvSpPr>
          <p:spPr>
            <a:xfrm>
              <a:off x="6081849" y="1803921"/>
              <a:ext cx="1284602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200" dirty="0">
                  <a:solidFill>
                    <a:srgbClr val="1671FD"/>
                  </a:solidFill>
                  <a:latin typeface="Arial" panose="020B0604020202020204" pitchFamily="34" charset="0"/>
                  <a:ea typeface="나눔스퀘어 Bold"/>
                  <a:cs typeface="Arial" panose="020B0604020202020204" pitchFamily="34" charset="0"/>
                </a:rPr>
                <a:t>데이터 채널 생성</a:t>
              </a:r>
            </a:p>
          </p:txBody>
        </p:sp>
      </p:grpSp>
      <p:grpSp>
        <p:nvGrpSpPr>
          <p:cNvPr id="95" name="그룹 94">
            <a:extLst>
              <a:ext uri="{FF2B5EF4-FFF2-40B4-BE49-F238E27FC236}">
                <a16:creationId xmlns:a16="http://schemas.microsoft.com/office/drawing/2014/main" id="{037973D8-613E-44C5-A5B3-281B9E62B45A}"/>
              </a:ext>
            </a:extLst>
          </p:cNvPr>
          <p:cNvGrpSpPr/>
          <p:nvPr/>
        </p:nvGrpSpPr>
        <p:grpSpPr>
          <a:xfrm>
            <a:off x="5522078" y="4709569"/>
            <a:ext cx="1197701" cy="216000"/>
            <a:chOff x="5769237" y="1903644"/>
            <a:chExt cx="1447668" cy="216000"/>
          </a:xfrm>
        </p:grpSpPr>
        <p:sp>
          <p:nvSpPr>
            <p:cNvPr id="96" name="타원 95">
              <a:extLst>
                <a:ext uri="{FF2B5EF4-FFF2-40B4-BE49-F238E27FC236}">
                  <a16:creationId xmlns:a16="http://schemas.microsoft.com/office/drawing/2014/main" id="{D83FB47D-081E-437B-8B37-FFA8A08643BB}"/>
                </a:ext>
              </a:extLst>
            </p:cNvPr>
            <p:cNvSpPr/>
            <p:nvPr/>
          </p:nvSpPr>
          <p:spPr>
            <a:xfrm>
              <a:off x="5769237" y="1903644"/>
              <a:ext cx="261081" cy="216000"/>
            </a:xfrm>
            <a:prstGeom prst="ellipse">
              <a:avLst/>
            </a:prstGeom>
            <a:solidFill>
              <a:srgbClr val="1671F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cap="none" normalizeH="0" baseline="0" noProof="0" dirty="0">
                  <a:ln>
                    <a:noFill/>
                  </a:ln>
                  <a:solidFill>
                    <a:prstClr val="white"/>
                  </a:solidFill>
                  <a:uLnTx/>
                  <a:uFillTx/>
                  <a:latin typeface="Arial" panose="020B0604020202020204" pitchFamily="34" charset="0"/>
                  <a:ea typeface="나눔스퀘어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AA3E140-7AFD-41D1-BAF1-B7719F04CC32}"/>
                </a:ext>
              </a:extLst>
            </p:cNvPr>
            <p:cNvSpPr txBox="1"/>
            <p:nvPr/>
          </p:nvSpPr>
          <p:spPr>
            <a:xfrm>
              <a:off x="6094206" y="1919311"/>
              <a:ext cx="1122699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dirty="0">
                  <a:solidFill>
                    <a:srgbClr val="1671FD"/>
                  </a:solidFill>
                  <a:latin typeface="Arial" panose="020B0604020202020204" pitchFamily="34" charset="0"/>
                  <a:ea typeface="나눔스퀘어 Bold"/>
                  <a:cs typeface="Arial" panose="020B0604020202020204" pitchFamily="34" charset="0"/>
                </a:rPr>
                <a:t>SSL </a:t>
              </a:r>
              <a:r>
                <a:rPr lang="ko-KR" altLang="en-US" sz="1200" dirty="0">
                  <a:solidFill>
                    <a:srgbClr val="1671FD"/>
                  </a:solidFill>
                  <a:latin typeface="Arial" panose="020B0604020202020204" pitchFamily="34" charset="0"/>
                  <a:ea typeface="나눔스퀘어 Bold"/>
                  <a:cs typeface="Arial" panose="020B0604020202020204" pitchFamily="34" charset="0"/>
                </a:rPr>
                <a:t>보안 통신</a:t>
              </a:r>
            </a:p>
          </p:txBody>
        </p:sp>
      </p:grpSp>
      <p:cxnSp>
        <p:nvCxnSpPr>
          <p:cNvPr id="98" name="직선 연결선 97">
            <a:extLst>
              <a:ext uri="{FF2B5EF4-FFF2-40B4-BE49-F238E27FC236}">
                <a16:creationId xmlns:a16="http://schemas.microsoft.com/office/drawing/2014/main" id="{63EA8E82-A86C-43D3-8ECA-A0FAA4262AA9}"/>
              </a:ext>
            </a:extLst>
          </p:cNvPr>
          <p:cNvCxnSpPr/>
          <p:nvPr/>
        </p:nvCxnSpPr>
        <p:spPr>
          <a:xfrm>
            <a:off x="5522077" y="2595136"/>
            <a:ext cx="2817672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99" name="직선 연결선 98">
            <a:extLst>
              <a:ext uri="{FF2B5EF4-FFF2-40B4-BE49-F238E27FC236}">
                <a16:creationId xmlns:a16="http://schemas.microsoft.com/office/drawing/2014/main" id="{9657515C-C7CF-4858-BF4D-528D56C5A102}"/>
              </a:ext>
            </a:extLst>
          </p:cNvPr>
          <p:cNvCxnSpPr/>
          <p:nvPr/>
        </p:nvCxnSpPr>
        <p:spPr>
          <a:xfrm>
            <a:off x="5547955" y="3594595"/>
            <a:ext cx="2817672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100" name="직선 연결선 99">
            <a:extLst>
              <a:ext uri="{FF2B5EF4-FFF2-40B4-BE49-F238E27FC236}">
                <a16:creationId xmlns:a16="http://schemas.microsoft.com/office/drawing/2014/main" id="{AC565D9E-A9AE-4916-8055-21D270CEFD24}"/>
              </a:ext>
            </a:extLst>
          </p:cNvPr>
          <p:cNvCxnSpPr/>
          <p:nvPr/>
        </p:nvCxnSpPr>
        <p:spPr>
          <a:xfrm>
            <a:off x="5576912" y="4589704"/>
            <a:ext cx="2817672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58536242-9275-4F52-9544-BC687E642B0B}"/>
              </a:ext>
            </a:extLst>
          </p:cNvPr>
          <p:cNvGrpSpPr/>
          <p:nvPr/>
        </p:nvGrpSpPr>
        <p:grpSpPr>
          <a:xfrm>
            <a:off x="5738076" y="2196108"/>
            <a:ext cx="3163679" cy="249971"/>
            <a:chOff x="5780711" y="2216024"/>
            <a:chExt cx="3163679" cy="249971"/>
          </a:xfrm>
        </p:grpSpPr>
        <p:sp>
          <p:nvSpPr>
            <p:cNvPr id="142" name="모서리가 둥근 직사각형 308">
              <a:extLst>
                <a:ext uri="{FF2B5EF4-FFF2-40B4-BE49-F238E27FC236}">
                  <a16:creationId xmlns:a16="http://schemas.microsoft.com/office/drawing/2014/main" id="{7B0C3789-2EDE-4BD7-A865-69A84780591D}"/>
                </a:ext>
              </a:extLst>
            </p:cNvPr>
            <p:cNvSpPr/>
            <p:nvPr/>
          </p:nvSpPr>
          <p:spPr>
            <a:xfrm>
              <a:off x="5780711" y="2216024"/>
              <a:ext cx="3163679" cy="249971"/>
            </a:xfrm>
            <a:prstGeom prst="roundRect">
              <a:avLst>
                <a:gd name="adj" fmla="val 50000"/>
              </a:avLst>
            </a:prstGeom>
            <a:solidFill>
              <a:sysClr val="windowText" lastClr="000000">
                <a:lumMod val="85000"/>
                <a:lumOff val="15000"/>
              </a:sysClr>
            </a:solidFill>
            <a:ln w="1270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15000"/>
                </a:prstClr>
              </a:outerShdw>
            </a:effectLst>
          </p:spPr>
          <p:txBody>
            <a:bodyPr rot="0" spcFirstLastPara="0" vertOverflow="overflow" horzOverflow="overflow" vert="horz" wrap="square" lIns="28800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나눔스퀘어"/>
                  <a:cs typeface="Arial" panose="020B0604020202020204" pitchFamily="34" charset="0"/>
                </a:rPr>
                <a:t>양자 키 분배를 위한 세션</a:t>
              </a:r>
            </a:p>
          </p:txBody>
        </p:sp>
        <p:sp>
          <p:nvSpPr>
            <p:cNvPr id="143" name="타원 142">
              <a:extLst>
                <a:ext uri="{FF2B5EF4-FFF2-40B4-BE49-F238E27FC236}">
                  <a16:creationId xmlns:a16="http://schemas.microsoft.com/office/drawing/2014/main" id="{70AEB0BC-4D4B-427B-B5BC-D55C170BF6C5}"/>
                </a:ext>
              </a:extLst>
            </p:cNvPr>
            <p:cNvSpPr/>
            <p:nvPr/>
          </p:nvSpPr>
          <p:spPr>
            <a:xfrm>
              <a:off x="5815278" y="2248222"/>
              <a:ext cx="185621" cy="185621"/>
            </a:xfrm>
            <a:prstGeom prst="ellipse">
              <a:avLst/>
            </a:prstGeom>
            <a:solidFill>
              <a:srgbClr val="95A1B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나눔스퀘어 Bold"/>
                <a:cs typeface="Arial" panose="020B0604020202020204" pitchFamily="34" charset="0"/>
              </a:endParaRPr>
            </a:p>
          </p:txBody>
        </p:sp>
        <p:sp>
          <p:nvSpPr>
            <p:cNvPr id="144" name="오른쪽 화살표 311">
              <a:extLst>
                <a:ext uri="{FF2B5EF4-FFF2-40B4-BE49-F238E27FC236}">
                  <a16:creationId xmlns:a16="http://schemas.microsoft.com/office/drawing/2014/main" id="{517F7814-47E2-4489-81A1-9F965BB6AE28}"/>
                </a:ext>
              </a:extLst>
            </p:cNvPr>
            <p:cNvSpPr/>
            <p:nvPr/>
          </p:nvSpPr>
          <p:spPr>
            <a:xfrm>
              <a:off x="5848615" y="2295016"/>
              <a:ext cx="118946" cy="97823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나눔스퀘어 Bold"/>
                <a:cs typeface="Arial" panose="020B0604020202020204" pitchFamily="34" charset="0"/>
              </a:endParaRPr>
            </a:p>
          </p:txBody>
        </p:sp>
      </p:grpSp>
      <p:sp>
        <p:nvSpPr>
          <p:cNvPr id="145" name="TextBox 144">
            <a:extLst>
              <a:ext uri="{FF2B5EF4-FFF2-40B4-BE49-F238E27FC236}">
                <a16:creationId xmlns:a16="http://schemas.microsoft.com/office/drawing/2014/main" id="{1B8A4734-042A-4CD6-AEAA-DBE9A4DFC769}"/>
              </a:ext>
            </a:extLst>
          </p:cNvPr>
          <p:cNvSpPr txBox="1"/>
          <p:nvPr/>
        </p:nvSpPr>
        <p:spPr>
          <a:xfrm>
            <a:off x="5780710" y="1980487"/>
            <a:ext cx="2327560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indent="-171450" latinLnBrk="0">
              <a:buFont typeface="Arial" panose="020B0604020202020204" pitchFamily="34" charset="0"/>
              <a:buChar char="•"/>
              <a:defRPr/>
            </a:pPr>
            <a:r>
              <a:rPr lang="ko-KR" altLang="en-US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나눔스퀘어"/>
                <a:cs typeface="Arial" panose="020B0604020202020204" pitchFamily="34" charset="0"/>
              </a:rPr>
              <a:t>양자 키 분배를 위한 컨트롤 채널 생성</a:t>
            </a:r>
          </a:p>
        </p:txBody>
      </p:sp>
      <p:grpSp>
        <p:nvGrpSpPr>
          <p:cNvPr id="146" name="그룹 145">
            <a:extLst>
              <a:ext uri="{FF2B5EF4-FFF2-40B4-BE49-F238E27FC236}">
                <a16:creationId xmlns:a16="http://schemas.microsoft.com/office/drawing/2014/main" id="{4F2068CF-4F22-4D34-8E59-7609ABC2CEA7}"/>
              </a:ext>
            </a:extLst>
          </p:cNvPr>
          <p:cNvGrpSpPr/>
          <p:nvPr/>
        </p:nvGrpSpPr>
        <p:grpSpPr>
          <a:xfrm>
            <a:off x="5738076" y="3182676"/>
            <a:ext cx="3163679" cy="249971"/>
            <a:chOff x="5780711" y="2216024"/>
            <a:chExt cx="3163679" cy="249971"/>
          </a:xfrm>
        </p:grpSpPr>
        <p:sp>
          <p:nvSpPr>
            <p:cNvPr id="147" name="모서리가 둥근 직사각형 308">
              <a:extLst>
                <a:ext uri="{FF2B5EF4-FFF2-40B4-BE49-F238E27FC236}">
                  <a16:creationId xmlns:a16="http://schemas.microsoft.com/office/drawing/2014/main" id="{DBA80290-8F99-4BF9-A18C-57BE6EAD7C5A}"/>
                </a:ext>
              </a:extLst>
            </p:cNvPr>
            <p:cNvSpPr/>
            <p:nvPr/>
          </p:nvSpPr>
          <p:spPr>
            <a:xfrm>
              <a:off x="5780711" y="2216024"/>
              <a:ext cx="3163679" cy="249971"/>
            </a:xfrm>
            <a:prstGeom prst="roundRect">
              <a:avLst>
                <a:gd name="adj" fmla="val 50000"/>
              </a:avLst>
            </a:prstGeom>
            <a:solidFill>
              <a:sysClr val="windowText" lastClr="000000">
                <a:lumMod val="85000"/>
                <a:lumOff val="15000"/>
              </a:sysClr>
            </a:solidFill>
            <a:ln w="1270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15000"/>
                </a:prstClr>
              </a:outerShdw>
            </a:effectLst>
          </p:spPr>
          <p:txBody>
            <a:bodyPr rot="0" spcFirstLastPara="0" vertOverflow="overflow" horzOverflow="overflow" vert="horz" wrap="square" lIns="28800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나눔스퀘어"/>
                  <a:cs typeface="Arial" panose="020B0604020202020204" pitchFamily="34" charset="0"/>
                </a:rPr>
                <a:t>키 협상 정보 교환 불필요</a:t>
              </a:r>
            </a:p>
          </p:txBody>
        </p:sp>
        <p:sp>
          <p:nvSpPr>
            <p:cNvPr id="148" name="타원 147">
              <a:extLst>
                <a:ext uri="{FF2B5EF4-FFF2-40B4-BE49-F238E27FC236}">
                  <a16:creationId xmlns:a16="http://schemas.microsoft.com/office/drawing/2014/main" id="{BD797A91-9986-4C63-8A7A-6462274D6ABE}"/>
                </a:ext>
              </a:extLst>
            </p:cNvPr>
            <p:cNvSpPr/>
            <p:nvPr/>
          </p:nvSpPr>
          <p:spPr>
            <a:xfrm>
              <a:off x="5815278" y="2248222"/>
              <a:ext cx="185621" cy="185621"/>
            </a:xfrm>
            <a:prstGeom prst="ellipse">
              <a:avLst/>
            </a:prstGeom>
            <a:solidFill>
              <a:srgbClr val="95A1B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나눔스퀘어 Bold"/>
                <a:cs typeface="Arial" panose="020B0604020202020204" pitchFamily="34" charset="0"/>
              </a:endParaRPr>
            </a:p>
          </p:txBody>
        </p:sp>
        <p:sp>
          <p:nvSpPr>
            <p:cNvPr id="149" name="오른쪽 화살표 311">
              <a:extLst>
                <a:ext uri="{FF2B5EF4-FFF2-40B4-BE49-F238E27FC236}">
                  <a16:creationId xmlns:a16="http://schemas.microsoft.com/office/drawing/2014/main" id="{1D4C061C-465C-4505-9C02-4190F29B3124}"/>
                </a:ext>
              </a:extLst>
            </p:cNvPr>
            <p:cNvSpPr/>
            <p:nvPr/>
          </p:nvSpPr>
          <p:spPr>
            <a:xfrm>
              <a:off x="5848615" y="2295016"/>
              <a:ext cx="118946" cy="97823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나눔스퀘어 Bold"/>
                <a:cs typeface="Arial" panose="020B0604020202020204" pitchFamily="34" charset="0"/>
              </a:endParaRPr>
            </a:p>
          </p:txBody>
        </p:sp>
      </p:grpSp>
      <p:sp>
        <p:nvSpPr>
          <p:cNvPr id="150" name="TextBox 149">
            <a:extLst>
              <a:ext uri="{FF2B5EF4-FFF2-40B4-BE49-F238E27FC236}">
                <a16:creationId xmlns:a16="http://schemas.microsoft.com/office/drawing/2014/main" id="{C04D1E2D-61AF-4C97-8705-2DEB7C06DF70}"/>
              </a:ext>
            </a:extLst>
          </p:cNvPr>
          <p:cNvSpPr txBox="1"/>
          <p:nvPr/>
        </p:nvSpPr>
        <p:spPr>
          <a:xfrm>
            <a:off x="5780710" y="2967055"/>
            <a:ext cx="337592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indent="-171450" latinLnBrk="0">
              <a:buFont typeface="Arial" panose="020B0604020202020204" pitchFamily="34" charset="0"/>
              <a:buChar char="•"/>
              <a:defRPr/>
            </a:pPr>
            <a:r>
              <a:rPr lang="ko-KR" altLang="en-US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나눔스퀘어"/>
                <a:cs typeface="Arial" panose="020B0604020202020204" pitchFamily="34" charset="0"/>
              </a:rPr>
              <a:t>데이터 채널에 사용할 </a:t>
            </a:r>
            <a:r>
              <a:rPr lang="en-US" altLang="ko-KR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나눔스퀘어"/>
                <a:cs typeface="Arial" panose="020B0604020202020204" pitchFamily="34" charset="0"/>
              </a:rPr>
              <a:t>VPN </a:t>
            </a:r>
            <a:r>
              <a:rPr lang="ko-KR" altLang="en-US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나눔스퀘어"/>
                <a:cs typeface="Arial" panose="020B0604020202020204" pitchFamily="34" charset="0"/>
              </a:rPr>
              <a:t>설정 정보</a:t>
            </a:r>
            <a:r>
              <a:rPr lang="en-US" altLang="ko-KR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나눔스퀘어"/>
                <a:cs typeface="Arial" panose="020B0604020202020204" pitchFamily="34" charset="0"/>
              </a:rPr>
              <a:t>, </a:t>
            </a:r>
            <a:r>
              <a:rPr lang="ko-KR" altLang="en-US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나눔스퀘어"/>
                <a:cs typeface="Arial" panose="020B0604020202020204" pitchFamily="34" charset="0"/>
              </a:rPr>
              <a:t>인증 정보 송수신</a:t>
            </a:r>
          </a:p>
        </p:txBody>
      </p:sp>
      <p:grpSp>
        <p:nvGrpSpPr>
          <p:cNvPr id="151" name="그룹 150">
            <a:extLst>
              <a:ext uri="{FF2B5EF4-FFF2-40B4-BE49-F238E27FC236}">
                <a16:creationId xmlns:a16="http://schemas.microsoft.com/office/drawing/2014/main" id="{FF3ADAF1-0B87-4A6B-AFFE-0CEC38226118}"/>
              </a:ext>
            </a:extLst>
          </p:cNvPr>
          <p:cNvGrpSpPr/>
          <p:nvPr/>
        </p:nvGrpSpPr>
        <p:grpSpPr>
          <a:xfrm>
            <a:off x="5787452" y="4205892"/>
            <a:ext cx="3163679" cy="249971"/>
            <a:chOff x="5780711" y="2216024"/>
            <a:chExt cx="3163679" cy="249971"/>
          </a:xfrm>
        </p:grpSpPr>
        <p:sp>
          <p:nvSpPr>
            <p:cNvPr id="152" name="모서리가 둥근 직사각형 308">
              <a:extLst>
                <a:ext uri="{FF2B5EF4-FFF2-40B4-BE49-F238E27FC236}">
                  <a16:creationId xmlns:a16="http://schemas.microsoft.com/office/drawing/2014/main" id="{B4461F72-D707-4EEC-BDE1-6CA8AA287D02}"/>
                </a:ext>
              </a:extLst>
            </p:cNvPr>
            <p:cNvSpPr/>
            <p:nvPr/>
          </p:nvSpPr>
          <p:spPr>
            <a:xfrm>
              <a:off x="5780711" y="2216024"/>
              <a:ext cx="3163679" cy="249971"/>
            </a:xfrm>
            <a:prstGeom prst="roundRect">
              <a:avLst>
                <a:gd name="adj" fmla="val 50000"/>
              </a:avLst>
            </a:prstGeom>
            <a:solidFill>
              <a:sysClr val="windowText" lastClr="000000">
                <a:lumMod val="85000"/>
                <a:lumOff val="15000"/>
              </a:sysClr>
            </a:solidFill>
            <a:ln w="1270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>
              <a:outerShdw blurRad="63500" algn="ctr" rotWithShape="0">
                <a:prstClr val="black">
                  <a:alpha val="15000"/>
                </a:prstClr>
              </a:outerShdw>
            </a:effectLst>
          </p:spPr>
          <p:txBody>
            <a:bodyPr rot="0" spcFirstLastPara="0" vertOverflow="overflow" horzOverflow="overflow" vert="horz" wrap="square" lIns="28800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나눔스퀘어"/>
                  <a:cs typeface="Arial" panose="020B0604020202020204" pitchFamily="34" charset="0"/>
                </a:rPr>
                <a:t>키 협상 불필요</a:t>
              </a:r>
            </a:p>
          </p:txBody>
        </p:sp>
        <p:sp>
          <p:nvSpPr>
            <p:cNvPr id="153" name="타원 152">
              <a:extLst>
                <a:ext uri="{FF2B5EF4-FFF2-40B4-BE49-F238E27FC236}">
                  <a16:creationId xmlns:a16="http://schemas.microsoft.com/office/drawing/2014/main" id="{9C20020B-9CFE-4F7B-97A5-16049D6DE6A4}"/>
                </a:ext>
              </a:extLst>
            </p:cNvPr>
            <p:cNvSpPr/>
            <p:nvPr/>
          </p:nvSpPr>
          <p:spPr>
            <a:xfrm>
              <a:off x="5815278" y="2248222"/>
              <a:ext cx="185621" cy="185621"/>
            </a:xfrm>
            <a:prstGeom prst="ellipse">
              <a:avLst/>
            </a:prstGeom>
            <a:solidFill>
              <a:srgbClr val="95A1B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나눔스퀘어 Bold"/>
                <a:cs typeface="Arial" panose="020B0604020202020204" pitchFamily="34" charset="0"/>
              </a:endParaRPr>
            </a:p>
          </p:txBody>
        </p:sp>
        <p:sp>
          <p:nvSpPr>
            <p:cNvPr id="154" name="오른쪽 화살표 311">
              <a:extLst>
                <a:ext uri="{FF2B5EF4-FFF2-40B4-BE49-F238E27FC236}">
                  <a16:creationId xmlns:a16="http://schemas.microsoft.com/office/drawing/2014/main" id="{DE07D16B-FDFC-4F11-909C-1B01045ED1C3}"/>
                </a:ext>
              </a:extLst>
            </p:cNvPr>
            <p:cNvSpPr/>
            <p:nvPr/>
          </p:nvSpPr>
          <p:spPr>
            <a:xfrm>
              <a:off x="5848615" y="2295016"/>
              <a:ext cx="118946" cy="97823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나눔스퀘어 Bold"/>
                <a:cs typeface="Arial" panose="020B0604020202020204" pitchFamily="34" charset="0"/>
              </a:endParaRPr>
            </a:p>
          </p:txBody>
        </p:sp>
      </p:grpSp>
      <p:sp>
        <p:nvSpPr>
          <p:cNvPr id="155" name="TextBox 154">
            <a:extLst>
              <a:ext uri="{FF2B5EF4-FFF2-40B4-BE49-F238E27FC236}">
                <a16:creationId xmlns:a16="http://schemas.microsoft.com/office/drawing/2014/main" id="{6E2A8E2E-36B7-48D9-B816-05458495CD8F}"/>
              </a:ext>
            </a:extLst>
          </p:cNvPr>
          <p:cNvSpPr txBox="1"/>
          <p:nvPr/>
        </p:nvSpPr>
        <p:spPr>
          <a:xfrm>
            <a:off x="5830086" y="3965104"/>
            <a:ext cx="253274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indent="-171450" latinLnBrk="0">
              <a:buFont typeface="Arial" panose="020B0604020202020204" pitchFamily="34" charset="0"/>
              <a:buChar char="•"/>
              <a:defRPr/>
            </a:pPr>
            <a:r>
              <a:rPr lang="ko-KR" altLang="en-US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나눔스퀘어"/>
                <a:cs typeface="Arial" panose="020B0604020202020204" pitchFamily="34" charset="0"/>
              </a:rPr>
              <a:t>양자 키 생성 및 전달 후 데이터 채널 생성</a:t>
            </a:r>
          </a:p>
        </p:txBody>
      </p:sp>
      <p:pic>
        <p:nvPicPr>
          <p:cNvPr id="156" name="그림 155">
            <a:extLst>
              <a:ext uri="{FF2B5EF4-FFF2-40B4-BE49-F238E27FC236}">
                <a16:creationId xmlns:a16="http://schemas.microsoft.com/office/drawing/2014/main" id="{51272DE5-A7A5-4915-ACDF-16D4308C1E5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rgbClr val="012F75">
                <a:shade val="45000"/>
                <a:satMod val="135000"/>
              </a:srgbClr>
              <a:prstClr val="white"/>
            </a:duotone>
          </a:blip>
          <a:stretch>
            <a:fillRect/>
          </a:stretch>
        </p:blipFill>
        <p:spPr>
          <a:xfrm>
            <a:off x="329998" y="5613759"/>
            <a:ext cx="811515" cy="811515"/>
          </a:xfrm>
          <a:prstGeom prst="rect">
            <a:avLst/>
          </a:prstGeom>
        </p:spPr>
      </p:pic>
      <p:grpSp>
        <p:nvGrpSpPr>
          <p:cNvPr id="158" name="그룹 157">
            <a:extLst>
              <a:ext uri="{FF2B5EF4-FFF2-40B4-BE49-F238E27FC236}">
                <a16:creationId xmlns:a16="http://schemas.microsoft.com/office/drawing/2014/main" id="{7D6687E9-7700-4E84-A467-2E3CC38501D4}"/>
              </a:ext>
            </a:extLst>
          </p:cNvPr>
          <p:cNvGrpSpPr/>
          <p:nvPr/>
        </p:nvGrpSpPr>
        <p:grpSpPr>
          <a:xfrm>
            <a:off x="7095397" y="1207964"/>
            <a:ext cx="530195" cy="226685"/>
            <a:chOff x="9960111" y="1695100"/>
            <a:chExt cx="696326" cy="287081"/>
          </a:xfrm>
          <a:solidFill>
            <a:schemeClr val="bg1"/>
          </a:solidFill>
        </p:grpSpPr>
        <p:sp>
          <p:nvSpPr>
            <p:cNvPr id="159" name="Rectangle 6">
              <a:extLst>
                <a:ext uri="{FF2B5EF4-FFF2-40B4-BE49-F238E27FC236}">
                  <a16:creationId xmlns:a16="http://schemas.microsoft.com/office/drawing/2014/main" id="{6C1DE72E-94C1-4731-83EF-99FB8D4CFD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1382" y="1821843"/>
              <a:ext cx="59554" cy="2595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>
                <a:defRPr/>
              </a:pPr>
              <a:endParaRPr lang="ko-KR" altLang="en-US" kern="0" dirty="0">
                <a:solidFill>
                  <a:prstClr val="black"/>
                </a:solidFill>
                <a:latin typeface="나눔스퀘어"/>
                <a:ea typeface="나눔스퀘어"/>
              </a:endParaRPr>
            </a:p>
          </p:txBody>
        </p:sp>
        <p:sp>
          <p:nvSpPr>
            <p:cNvPr id="160" name="Freeform 7">
              <a:extLst>
                <a:ext uri="{FF2B5EF4-FFF2-40B4-BE49-F238E27FC236}">
                  <a16:creationId xmlns:a16="http://schemas.microsoft.com/office/drawing/2014/main" id="{75FE46E7-2CAB-4BBA-AADB-B9B457704F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68571" y="1739384"/>
              <a:ext cx="131325" cy="160338"/>
            </a:xfrm>
            <a:custGeom>
              <a:avLst/>
              <a:gdLst>
                <a:gd name="T0" fmla="*/ 52 w 86"/>
                <a:gd name="T1" fmla="*/ 105 h 105"/>
                <a:gd name="T2" fmla="*/ 31 w 86"/>
                <a:gd name="T3" fmla="*/ 105 h 105"/>
                <a:gd name="T4" fmla="*/ 0 w 86"/>
                <a:gd name="T5" fmla="*/ 0 h 105"/>
                <a:gd name="T6" fmla="*/ 16 w 86"/>
                <a:gd name="T7" fmla="*/ 0 h 105"/>
                <a:gd name="T8" fmla="*/ 43 w 86"/>
                <a:gd name="T9" fmla="*/ 81 h 105"/>
                <a:gd name="T10" fmla="*/ 67 w 86"/>
                <a:gd name="T11" fmla="*/ 0 h 105"/>
                <a:gd name="T12" fmla="*/ 86 w 86"/>
                <a:gd name="T13" fmla="*/ 0 h 105"/>
                <a:gd name="T14" fmla="*/ 52 w 86"/>
                <a:gd name="T1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" h="105">
                  <a:moveTo>
                    <a:pt x="52" y="105"/>
                  </a:moveTo>
                  <a:lnTo>
                    <a:pt x="31" y="105"/>
                  </a:lnTo>
                  <a:lnTo>
                    <a:pt x="0" y="0"/>
                  </a:lnTo>
                  <a:lnTo>
                    <a:pt x="16" y="0"/>
                  </a:lnTo>
                  <a:lnTo>
                    <a:pt x="43" y="81"/>
                  </a:lnTo>
                  <a:lnTo>
                    <a:pt x="67" y="0"/>
                  </a:lnTo>
                  <a:lnTo>
                    <a:pt x="86" y="0"/>
                  </a:lnTo>
                  <a:lnTo>
                    <a:pt x="52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>
                <a:defRPr/>
              </a:pPr>
              <a:endParaRPr lang="ko-KR" altLang="en-US" kern="0" dirty="0">
                <a:solidFill>
                  <a:prstClr val="black"/>
                </a:solidFill>
                <a:latin typeface="나눔스퀘어"/>
                <a:ea typeface="나눔스퀘어"/>
              </a:endParaRPr>
            </a:p>
          </p:txBody>
        </p:sp>
        <p:sp>
          <p:nvSpPr>
            <p:cNvPr id="161" name="Freeform 8">
              <a:extLst>
                <a:ext uri="{FF2B5EF4-FFF2-40B4-BE49-F238E27FC236}">
                  <a16:creationId xmlns:a16="http://schemas.microsoft.com/office/drawing/2014/main" id="{97E008A8-989D-4B0C-A7F7-71D8FA1070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15166" y="1739384"/>
              <a:ext cx="109946" cy="160338"/>
            </a:xfrm>
            <a:custGeom>
              <a:avLst/>
              <a:gdLst>
                <a:gd name="T0" fmla="*/ 28 w 30"/>
                <a:gd name="T1" fmla="*/ 21 h 43"/>
                <a:gd name="T2" fmla="*/ 25 w 30"/>
                <a:gd name="T3" fmla="*/ 24 h 43"/>
                <a:gd name="T4" fmla="*/ 20 w 30"/>
                <a:gd name="T5" fmla="*/ 26 h 43"/>
                <a:gd name="T6" fmla="*/ 7 w 30"/>
                <a:gd name="T7" fmla="*/ 26 h 43"/>
                <a:gd name="T8" fmla="*/ 7 w 30"/>
                <a:gd name="T9" fmla="*/ 43 h 43"/>
                <a:gd name="T10" fmla="*/ 0 w 30"/>
                <a:gd name="T11" fmla="*/ 43 h 43"/>
                <a:gd name="T12" fmla="*/ 0 w 30"/>
                <a:gd name="T13" fmla="*/ 0 h 43"/>
                <a:gd name="T14" fmla="*/ 20 w 30"/>
                <a:gd name="T15" fmla="*/ 0 h 43"/>
                <a:gd name="T16" fmla="*/ 25 w 30"/>
                <a:gd name="T17" fmla="*/ 2 h 43"/>
                <a:gd name="T18" fmla="*/ 28 w 30"/>
                <a:gd name="T19" fmla="*/ 6 h 43"/>
                <a:gd name="T20" fmla="*/ 30 w 30"/>
                <a:gd name="T21" fmla="*/ 10 h 43"/>
                <a:gd name="T22" fmla="*/ 30 w 30"/>
                <a:gd name="T23" fmla="*/ 16 h 43"/>
                <a:gd name="T24" fmla="*/ 28 w 30"/>
                <a:gd name="T25" fmla="*/ 21 h 43"/>
                <a:gd name="T26" fmla="*/ 22 w 30"/>
                <a:gd name="T27" fmla="*/ 10 h 43"/>
                <a:gd name="T28" fmla="*/ 22 w 30"/>
                <a:gd name="T29" fmla="*/ 10 h 43"/>
                <a:gd name="T30" fmla="*/ 20 w 30"/>
                <a:gd name="T31" fmla="*/ 8 h 43"/>
                <a:gd name="T32" fmla="*/ 20 w 30"/>
                <a:gd name="T33" fmla="*/ 8 h 43"/>
                <a:gd name="T34" fmla="*/ 7 w 30"/>
                <a:gd name="T35" fmla="*/ 8 h 43"/>
                <a:gd name="T36" fmla="*/ 7 w 30"/>
                <a:gd name="T37" fmla="*/ 19 h 43"/>
                <a:gd name="T38" fmla="*/ 20 w 30"/>
                <a:gd name="T39" fmla="*/ 19 h 43"/>
                <a:gd name="T40" fmla="*/ 22 w 30"/>
                <a:gd name="T41" fmla="*/ 17 h 43"/>
                <a:gd name="T42" fmla="*/ 22 w 30"/>
                <a:gd name="T43" fmla="*/ 16 h 43"/>
                <a:gd name="T44" fmla="*/ 22 w 30"/>
                <a:gd name="T45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" h="43">
                  <a:moveTo>
                    <a:pt x="28" y="21"/>
                  </a:moveTo>
                  <a:cubicBezTo>
                    <a:pt x="28" y="22"/>
                    <a:pt x="26" y="24"/>
                    <a:pt x="25" y="24"/>
                  </a:cubicBezTo>
                  <a:cubicBezTo>
                    <a:pt x="23" y="25"/>
                    <a:pt x="21" y="26"/>
                    <a:pt x="20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3" y="1"/>
                    <a:pt x="25" y="2"/>
                  </a:cubicBezTo>
                  <a:cubicBezTo>
                    <a:pt x="26" y="3"/>
                    <a:pt x="28" y="5"/>
                    <a:pt x="28" y="6"/>
                  </a:cubicBezTo>
                  <a:cubicBezTo>
                    <a:pt x="29" y="7"/>
                    <a:pt x="30" y="9"/>
                    <a:pt x="30" y="10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8"/>
                    <a:pt x="29" y="19"/>
                    <a:pt x="28" y="21"/>
                  </a:cubicBezTo>
                  <a:close/>
                  <a:moveTo>
                    <a:pt x="22" y="10"/>
                  </a:moveTo>
                  <a:cubicBezTo>
                    <a:pt x="22" y="10"/>
                    <a:pt x="22" y="10"/>
                    <a:pt x="22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2" y="18"/>
                    <a:pt x="22" y="17"/>
                  </a:cubicBezTo>
                  <a:cubicBezTo>
                    <a:pt x="22" y="17"/>
                    <a:pt x="22" y="16"/>
                    <a:pt x="22" y="16"/>
                  </a:cubicBezTo>
                  <a:lnTo>
                    <a:pt x="22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>
                <a:defRPr/>
              </a:pPr>
              <a:endParaRPr lang="ko-KR" altLang="en-US" kern="0" dirty="0">
                <a:solidFill>
                  <a:prstClr val="black"/>
                </a:solidFill>
                <a:latin typeface="나눔스퀘어"/>
                <a:ea typeface="나눔스퀘어"/>
              </a:endParaRPr>
            </a:p>
          </p:txBody>
        </p:sp>
        <p:sp>
          <p:nvSpPr>
            <p:cNvPr id="162" name="Freeform 9">
              <a:extLst>
                <a:ext uri="{FF2B5EF4-FFF2-40B4-BE49-F238E27FC236}">
                  <a16:creationId xmlns:a16="http://schemas.microsoft.com/office/drawing/2014/main" id="{E8F99B85-2F35-4C9B-A286-780CF1B120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46491" y="1739384"/>
              <a:ext cx="109946" cy="160338"/>
            </a:xfrm>
            <a:custGeom>
              <a:avLst/>
              <a:gdLst>
                <a:gd name="T0" fmla="*/ 53 w 72"/>
                <a:gd name="T1" fmla="*/ 105 h 105"/>
                <a:gd name="T2" fmla="*/ 19 w 72"/>
                <a:gd name="T3" fmla="*/ 37 h 105"/>
                <a:gd name="T4" fmla="*/ 19 w 72"/>
                <a:gd name="T5" fmla="*/ 105 h 105"/>
                <a:gd name="T6" fmla="*/ 0 w 72"/>
                <a:gd name="T7" fmla="*/ 105 h 105"/>
                <a:gd name="T8" fmla="*/ 0 w 72"/>
                <a:gd name="T9" fmla="*/ 0 h 105"/>
                <a:gd name="T10" fmla="*/ 19 w 72"/>
                <a:gd name="T11" fmla="*/ 0 h 105"/>
                <a:gd name="T12" fmla="*/ 55 w 72"/>
                <a:gd name="T13" fmla="*/ 71 h 105"/>
                <a:gd name="T14" fmla="*/ 55 w 72"/>
                <a:gd name="T15" fmla="*/ 0 h 105"/>
                <a:gd name="T16" fmla="*/ 72 w 72"/>
                <a:gd name="T17" fmla="*/ 0 h 105"/>
                <a:gd name="T18" fmla="*/ 72 w 72"/>
                <a:gd name="T19" fmla="*/ 105 h 105"/>
                <a:gd name="T20" fmla="*/ 53 w 72"/>
                <a:gd name="T21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5">
                  <a:moveTo>
                    <a:pt x="53" y="105"/>
                  </a:moveTo>
                  <a:lnTo>
                    <a:pt x="19" y="37"/>
                  </a:lnTo>
                  <a:lnTo>
                    <a:pt x="19" y="105"/>
                  </a:lnTo>
                  <a:lnTo>
                    <a:pt x="0" y="105"/>
                  </a:lnTo>
                  <a:lnTo>
                    <a:pt x="0" y="0"/>
                  </a:lnTo>
                  <a:lnTo>
                    <a:pt x="19" y="0"/>
                  </a:lnTo>
                  <a:lnTo>
                    <a:pt x="55" y="71"/>
                  </a:lnTo>
                  <a:lnTo>
                    <a:pt x="55" y="0"/>
                  </a:lnTo>
                  <a:lnTo>
                    <a:pt x="72" y="0"/>
                  </a:lnTo>
                  <a:lnTo>
                    <a:pt x="72" y="105"/>
                  </a:lnTo>
                  <a:lnTo>
                    <a:pt x="53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>
                <a:defRPr/>
              </a:pPr>
              <a:endParaRPr lang="ko-KR" altLang="en-US" kern="0" dirty="0">
                <a:solidFill>
                  <a:prstClr val="black"/>
                </a:solidFill>
                <a:latin typeface="나눔스퀘어"/>
                <a:ea typeface="나눔스퀘어"/>
              </a:endParaRPr>
            </a:p>
          </p:txBody>
        </p:sp>
        <p:sp>
          <p:nvSpPr>
            <p:cNvPr id="163" name="Freeform 10">
              <a:extLst>
                <a:ext uri="{FF2B5EF4-FFF2-40B4-BE49-F238E27FC236}">
                  <a16:creationId xmlns:a16="http://schemas.microsoft.com/office/drawing/2014/main" id="{E569DB58-E130-42FE-A0FC-35210D8B28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60111" y="1695100"/>
              <a:ext cx="245852" cy="287081"/>
            </a:xfrm>
            <a:custGeom>
              <a:avLst/>
              <a:gdLst>
                <a:gd name="T0" fmla="*/ 67 w 67"/>
                <a:gd name="T1" fmla="*/ 77 h 77"/>
                <a:gd name="T2" fmla="*/ 47 w 67"/>
                <a:gd name="T3" fmla="*/ 57 h 77"/>
                <a:gd name="T4" fmla="*/ 48 w 67"/>
                <a:gd name="T5" fmla="*/ 56 h 77"/>
                <a:gd name="T6" fmla="*/ 50 w 67"/>
                <a:gd name="T7" fmla="*/ 50 h 77"/>
                <a:gd name="T8" fmla="*/ 50 w 67"/>
                <a:gd name="T9" fmla="*/ 16 h 77"/>
                <a:gd name="T10" fmla="*/ 48 w 67"/>
                <a:gd name="T11" fmla="*/ 10 h 77"/>
                <a:gd name="T12" fmla="*/ 40 w 67"/>
                <a:gd name="T13" fmla="*/ 2 h 77"/>
                <a:gd name="T14" fmla="*/ 33 w 67"/>
                <a:gd name="T15" fmla="*/ 0 h 77"/>
                <a:gd name="T16" fmla="*/ 17 w 67"/>
                <a:gd name="T17" fmla="*/ 0 h 77"/>
                <a:gd name="T18" fmla="*/ 10 w 67"/>
                <a:gd name="T19" fmla="*/ 2 h 77"/>
                <a:gd name="T20" fmla="*/ 2 w 67"/>
                <a:gd name="T21" fmla="*/ 10 h 77"/>
                <a:gd name="T22" fmla="*/ 0 w 67"/>
                <a:gd name="T23" fmla="*/ 16 h 77"/>
                <a:gd name="T24" fmla="*/ 0 w 67"/>
                <a:gd name="T25" fmla="*/ 50 h 77"/>
                <a:gd name="T26" fmla="*/ 2 w 67"/>
                <a:gd name="T27" fmla="*/ 56 h 77"/>
                <a:gd name="T28" fmla="*/ 10 w 67"/>
                <a:gd name="T29" fmla="*/ 64 h 77"/>
                <a:gd name="T30" fmla="*/ 17 w 67"/>
                <a:gd name="T31" fmla="*/ 66 h 77"/>
                <a:gd name="T32" fmla="*/ 33 w 67"/>
                <a:gd name="T33" fmla="*/ 66 h 77"/>
                <a:gd name="T34" fmla="*/ 40 w 67"/>
                <a:gd name="T35" fmla="*/ 64 h 77"/>
                <a:gd name="T36" fmla="*/ 41 w 67"/>
                <a:gd name="T37" fmla="*/ 64 h 77"/>
                <a:gd name="T38" fmla="*/ 54 w 67"/>
                <a:gd name="T39" fmla="*/ 77 h 77"/>
                <a:gd name="T40" fmla="*/ 67 w 67"/>
                <a:gd name="T41" fmla="*/ 77 h 77"/>
                <a:gd name="T42" fmla="*/ 17 w 67"/>
                <a:gd name="T43" fmla="*/ 55 h 77"/>
                <a:gd name="T44" fmla="*/ 17 w 67"/>
                <a:gd name="T45" fmla="*/ 55 h 77"/>
                <a:gd name="T46" fmla="*/ 12 w 67"/>
                <a:gd name="T47" fmla="*/ 51 h 77"/>
                <a:gd name="T48" fmla="*/ 12 w 67"/>
                <a:gd name="T49" fmla="*/ 50 h 77"/>
                <a:gd name="T50" fmla="*/ 12 w 67"/>
                <a:gd name="T51" fmla="*/ 16 h 77"/>
                <a:gd name="T52" fmla="*/ 12 w 67"/>
                <a:gd name="T53" fmla="*/ 16 h 77"/>
                <a:gd name="T54" fmla="*/ 17 w 67"/>
                <a:gd name="T55" fmla="*/ 11 h 77"/>
                <a:gd name="T56" fmla="*/ 17 w 67"/>
                <a:gd name="T57" fmla="*/ 11 h 77"/>
                <a:gd name="T58" fmla="*/ 33 w 67"/>
                <a:gd name="T59" fmla="*/ 11 h 77"/>
                <a:gd name="T60" fmla="*/ 33 w 67"/>
                <a:gd name="T61" fmla="*/ 11 h 77"/>
                <a:gd name="T62" fmla="*/ 38 w 67"/>
                <a:gd name="T63" fmla="*/ 16 h 77"/>
                <a:gd name="T64" fmla="*/ 38 w 67"/>
                <a:gd name="T65" fmla="*/ 16 h 77"/>
                <a:gd name="T66" fmla="*/ 38 w 67"/>
                <a:gd name="T67" fmla="*/ 48 h 77"/>
                <a:gd name="T68" fmla="*/ 32 w 67"/>
                <a:gd name="T69" fmla="*/ 42 h 77"/>
                <a:gd name="T70" fmla="*/ 26 w 67"/>
                <a:gd name="T71" fmla="*/ 49 h 77"/>
                <a:gd name="T72" fmla="*/ 32 w 67"/>
                <a:gd name="T73" fmla="*/ 55 h 77"/>
                <a:gd name="T74" fmla="*/ 17 w 67"/>
                <a:gd name="T75" fmla="*/ 5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7" h="77">
                  <a:moveTo>
                    <a:pt x="67" y="77"/>
                  </a:moveTo>
                  <a:cubicBezTo>
                    <a:pt x="47" y="57"/>
                    <a:pt x="47" y="57"/>
                    <a:pt x="47" y="57"/>
                  </a:cubicBezTo>
                  <a:cubicBezTo>
                    <a:pt x="48" y="57"/>
                    <a:pt x="48" y="57"/>
                    <a:pt x="48" y="56"/>
                  </a:cubicBezTo>
                  <a:cubicBezTo>
                    <a:pt x="49" y="54"/>
                    <a:pt x="50" y="52"/>
                    <a:pt x="50" y="50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0" y="14"/>
                    <a:pt x="49" y="12"/>
                    <a:pt x="48" y="10"/>
                  </a:cubicBezTo>
                  <a:cubicBezTo>
                    <a:pt x="47" y="8"/>
                    <a:pt x="42" y="3"/>
                    <a:pt x="40" y="2"/>
                  </a:cubicBezTo>
                  <a:cubicBezTo>
                    <a:pt x="38" y="1"/>
                    <a:pt x="36" y="0"/>
                    <a:pt x="3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4" y="0"/>
                    <a:pt x="12" y="1"/>
                    <a:pt x="10" y="2"/>
                  </a:cubicBezTo>
                  <a:cubicBezTo>
                    <a:pt x="8" y="3"/>
                    <a:pt x="3" y="8"/>
                    <a:pt x="2" y="10"/>
                  </a:cubicBezTo>
                  <a:cubicBezTo>
                    <a:pt x="1" y="12"/>
                    <a:pt x="0" y="14"/>
                    <a:pt x="0" y="16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2"/>
                    <a:pt x="1" y="54"/>
                    <a:pt x="2" y="56"/>
                  </a:cubicBezTo>
                  <a:cubicBezTo>
                    <a:pt x="3" y="58"/>
                    <a:pt x="8" y="63"/>
                    <a:pt x="10" y="64"/>
                  </a:cubicBezTo>
                  <a:cubicBezTo>
                    <a:pt x="12" y="65"/>
                    <a:pt x="14" y="66"/>
                    <a:pt x="17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36" y="66"/>
                    <a:pt x="38" y="65"/>
                    <a:pt x="40" y="64"/>
                  </a:cubicBezTo>
                  <a:cubicBezTo>
                    <a:pt x="40" y="64"/>
                    <a:pt x="41" y="64"/>
                    <a:pt x="41" y="64"/>
                  </a:cubicBezTo>
                  <a:cubicBezTo>
                    <a:pt x="54" y="77"/>
                    <a:pt x="54" y="77"/>
                    <a:pt x="54" y="77"/>
                  </a:cubicBezTo>
                  <a:lnTo>
                    <a:pt x="67" y="77"/>
                  </a:lnTo>
                  <a:close/>
                  <a:moveTo>
                    <a:pt x="17" y="55"/>
                  </a:moveTo>
                  <a:cubicBezTo>
                    <a:pt x="17" y="55"/>
                    <a:pt x="17" y="55"/>
                    <a:pt x="17" y="55"/>
                  </a:cubicBezTo>
                  <a:cubicBezTo>
                    <a:pt x="15" y="55"/>
                    <a:pt x="13" y="53"/>
                    <a:pt x="12" y="51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4"/>
                    <a:pt x="15" y="12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5" y="12"/>
                    <a:pt x="37" y="14"/>
                    <a:pt x="38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32" y="55"/>
                    <a:pt x="32" y="55"/>
                    <a:pt x="32" y="55"/>
                  </a:cubicBezTo>
                  <a:lnTo>
                    <a:pt x="17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>
                <a:defRPr/>
              </a:pPr>
              <a:endParaRPr lang="ko-KR" altLang="en-US" kern="0" dirty="0">
                <a:solidFill>
                  <a:prstClr val="black"/>
                </a:solidFill>
                <a:latin typeface="나눔스퀘어"/>
                <a:ea typeface="나눔스퀘어"/>
              </a:endParaRPr>
            </a:p>
          </p:txBody>
        </p:sp>
      </p:grpSp>
      <p:grpSp>
        <p:nvGrpSpPr>
          <p:cNvPr id="168" name="그룹 167">
            <a:extLst>
              <a:ext uri="{FF2B5EF4-FFF2-40B4-BE49-F238E27FC236}">
                <a16:creationId xmlns:a16="http://schemas.microsoft.com/office/drawing/2014/main" id="{EC7B6BA8-F976-4575-92A1-D7630A80CCA2}"/>
              </a:ext>
            </a:extLst>
          </p:cNvPr>
          <p:cNvGrpSpPr/>
          <p:nvPr/>
        </p:nvGrpSpPr>
        <p:grpSpPr>
          <a:xfrm>
            <a:off x="5905916" y="5406093"/>
            <a:ext cx="2983086" cy="378434"/>
            <a:chOff x="6759867" y="1608401"/>
            <a:chExt cx="3605677" cy="378434"/>
          </a:xfrm>
        </p:grpSpPr>
        <p:sp>
          <p:nvSpPr>
            <p:cNvPr id="169" name="타원 168">
              <a:extLst>
                <a:ext uri="{FF2B5EF4-FFF2-40B4-BE49-F238E27FC236}">
                  <a16:creationId xmlns:a16="http://schemas.microsoft.com/office/drawing/2014/main" id="{2CDEDB3C-8ED2-4FC5-9DCB-726CE4E8DA35}"/>
                </a:ext>
              </a:extLst>
            </p:cNvPr>
            <p:cNvSpPr/>
            <p:nvPr/>
          </p:nvSpPr>
          <p:spPr>
            <a:xfrm>
              <a:off x="6759867" y="1608401"/>
              <a:ext cx="261081" cy="216000"/>
            </a:xfrm>
            <a:prstGeom prst="ellipse">
              <a:avLst/>
            </a:prstGeom>
            <a:solidFill>
              <a:srgbClr val="1671F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latinLnBrk="0">
                <a:defRPr/>
              </a:pPr>
              <a:r>
                <a:rPr lang="en-US" sz="1200" dirty="0">
                  <a:solidFill>
                    <a:prstClr val="white"/>
                  </a:solidFill>
                  <a:latin typeface="Arial" panose="020B0604020202020204" pitchFamily="34" charset="0"/>
                  <a:ea typeface="나눔스퀘어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F7A794A3-40A9-4EDF-8AE5-26645E63FFD4}"/>
                </a:ext>
              </a:extLst>
            </p:cNvPr>
            <p:cNvSpPr txBox="1"/>
            <p:nvPr/>
          </p:nvSpPr>
          <p:spPr>
            <a:xfrm>
              <a:off x="7133693" y="1617503"/>
              <a:ext cx="3231851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latinLnBrk="0">
                <a:defRPr/>
              </a:pPr>
              <a:r>
                <a:rPr lang="ko-KR" altLang="en-US" sz="1200" dirty="0">
                  <a:solidFill>
                    <a:srgbClr val="1671FD"/>
                  </a:solidFill>
                  <a:latin typeface="Arial" panose="020B0604020202020204" pitchFamily="34" charset="0"/>
                  <a:ea typeface="나눔스퀘어 Bold"/>
                  <a:cs typeface="Arial" panose="020B0604020202020204" pitchFamily="34" charset="0"/>
                </a:rPr>
                <a:t>주기적인 양자 키 갱신을 통해 복호화 키를 </a:t>
              </a:r>
            </a:p>
            <a:p>
              <a:pPr latinLnBrk="0">
                <a:defRPr/>
              </a:pPr>
              <a:r>
                <a:rPr lang="ko-KR" altLang="en-US" sz="1200" dirty="0">
                  <a:solidFill>
                    <a:srgbClr val="1671FD"/>
                  </a:solidFill>
                  <a:latin typeface="Arial" panose="020B0604020202020204" pitchFamily="34" charset="0"/>
                  <a:ea typeface="나눔스퀘어 Bold"/>
                  <a:cs typeface="Arial" panose="020B0604020202020204" pitchFamily="34" charset="0"/>
                </a:rPr>
                <a:t>훔치는 행위</a:t>
              </a:r>
              <a:r>
                <a:rPr lang="en-US" altLang="ko-KR" sz="1200" dirty="0">
                  <a:solidFill>
                    <a:srgbClr val="1671FD"/>
                  </a:solidFill>
                  <a:latin typeface="Arial" panose="020B0604020202020204" pitchFamily="34" charset="0"/>
                  <a:ea typeface="나눔스퀘어 Bold"/>
                  <a:cs typeface="Arial" panose="020B0604020202020204" pitchFamily="34" charset="0"/>
                </a:rPr>
                <a:t>(</a:t>
              </a:r>
              <a:r>
                <a:rPr lang="ko-KR" altLang="en-US" sz="1200" dirty="0">
                  <a:solidFill>
                    <a:srgbClr val="1671FD"/>
                  </a:solidFill>
                  <a:latin typeface="Arial" panose="020B0604020202020204" pitchFamily="34" charset="0"/>
                  <a:ea typeface="나눔스퀘어 Bold"/>
                  <a:cs typeface="Arial" panose="020B0604020202020204" pitchFamily="34" charset="0"/>
                </a:rPr>
                <a:t>도청</a:t>
              </a:r>
              <a:r>
                <a:rPr lang="en-US" altLang="ko-KR" sz="1200" dirty="0">
                  <a:solidFill>
                    <a:srgbClr val="1671FD"/>
                  </a:solidFill>
                  <a:latin typeface="Arial" panose="020B0604020202020204" pitchFamily="34" charset="0"/>
                  <a:ea typeface="나눔스퀘어 Bold"/>
                  <a:cs typeface="Arial" panose="020B0604020202020204" pitchFamily="34" charset="0"/>
                </a:rPr>
                <a:t>)</a:t>
              </a:r>
              <a:r>
                <a:rPr lang="ko-KR" altLang="en-US" sz="1200" dirty="0">
                  <a:solidFill>
                    <a:srgbClr val="1671FD"/>
                  </a:solidFill>
                  <a:latin typeface="Arial" panose="020B0604020202020204" pitchFamily="34" charset="0"/>
                  <a:ea typeface="나눔스퀘어 Bold"/>
                  <a:cs typeface="Arial" panose="020B0604020202020204" pitchFamily="34" charset="0"/>
                </a:rPr>
                <a:t>는 사실 상 무용지물</a:t>
              </a:r>
            </a:p>
          </p:txBody>
        </p:sp>
      </p:grpSp>
      <p:sp>
        <p:nvSpPr>
          <p:cNvPr id="174" name="TextBox 173">
            <a:extLst>
              <a:ext uri="{FF2B5EF4-FFF2-40B4-BE49-F238E27FC236}">
                <a16:creationId xmlns:a16="http://schemas.microsoft.com/office/drawing/2014/main" id="{BE1B1189-8059-47C8-B441-1D3DEE19D909}"/>
              </a:ext>
            </a:extLst>
          </p:cNvPr>
          <p:cNvSpPr txBox="1"/>
          <p:nvPr/>
        </p:nvSpPr>
        <p:spPr>
          <a:xfrm>
            <a:off x="6231999" y="5854876"/>
            <a:ext cx="263213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ko-KR" altLang="en-US" sz="11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다수 양자 키 획득 시에도 패턴 파악이 불가능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A0DE2B6D-D654-439C-B0F3-B1EC315BECDF}"/>
              </a:ext>
            </a:extLst>
          </p:cNvPr>
          <p:cNvSpPr txBox="1"/>
          <p:nvPr/>
        </p:nvSpPr>
        <p:spPr>
          <a:xfrm>
            <a:off x="3181196" y="3243253"/>
            <a:ext cx="716543" cy="2923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>
            <a:defPPr>
              <a:defRPr lang="ko-KR"/>
            </a:defPPr>
            <a:lvl1pPr algn="r">
              <a:defRPr sz="9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en-US" altLang="ko-KR" dirty="0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  <a:ea typeface="나눔스퀘어"/>
                <a:cs typeface="Arial" panose="020B0604020202020204" pitchFamily="34" charset="0"/>
              </a:rPr>
              <a:t>QRNG</a:t>
            </a:r>
          </a:p>
          <a:p>
            <a:pPr algn="ctr"/>
            <a:r>
              <a:rPr lang="en-US" altLang="ko-KR" dirty="0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  <a:ea typeface="나눔스퀘어"/>
                <a:cs typeface="Arial" panose="020B0604020202020204" pitchFamily="34" charset="0"/>
              </a:rPr>
              <a:t>(USB / PCI-E)</a:t>
            </a:r>
          </a:p>
        </p:txBody>
      </p:sp>
      <p:pic>
        <p:nvPicPr>
          <p:cNvPr id="123" name="그림 122">
            <a:extLst>
              <a:ext uri="{FF2B5EF4-FFF2-40B4-BE49-F238E27FC236}">
                <a16:creationId xmlns:a16="http://schemas.microsoft.com/office/drawing/2014/main" id="{14545031-FA2C-426D-A51C-18B2F9F0A89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4094" y="2680665"/>
            <a:ext cx="388335" cy="399995"/>
          </a:xfrm>
          <a:prstGeom prst="rect">
            <a:avLst/>
          </a:prstGeom>
        </p:spPr>
      </p:pic>
      <p:pic>
        <p:nvPicPr>
          <p:cNvPr id="124" name="그림 123">
            <a:extLst>
              <a:ext uri="{FF2B5EF4-FFF2-40B4-BE49-F238E27FC236}">
                <a16:creationId xmlns:a16="http://schemas.microsoft.com/office/drawing/2014/main" id="{2EC0AD8E-3FB3-4489-BC85-180BD7A6AB3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8731" y="2661543"/>
            <a:ext cx="529533" cy="428737"/>
          </a:xfrm>
          <a:prstGeom prst="rect">
            <a:avLst/>
          </a:prstGeom>
        </p:spPr>
      </p:pic>
      <p:grpSp>
        <p:nvGrpSpPr>
          <p:cNvPr id="125" name="Group 4">
            <a:extLst>
              <a:ext uri="{FF2B5EF4-FFF2-40B4-BE49-F238E27FC236}">
                <a16:creationId xmlns:a16="http://schemas.microsoft.com/office/drawing/2014/main" id="{248608A3-641D-47CE-9E80-8AD494B4CC6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123604" y="3156641"/>
            <a:ext cx="255588" cy="352425"/>
            <a:chOff x="1777" y="1926"/>
            <a:chExt cx="161" cy="222"/>
          </a:xfrm>
        </p:grpSpPr>
        <p:sp>
          <p:nvSpPr>
            <p:cNvPr id="126" name="Freeform 5">
              <a:extLst>
                <a:ext uri="{FF2B5EF4-FFF2-40B4-BE49-F238E27FC236}">
                  <a16:creationId xmlns:a16="http://schemas.microsoft.com/office/drawing/2014/main" id="{9EA856C7-A306-46FA-91F2-16DD859170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7" y="2005"/>
              <a:ext cx="161" cy="142"/>
            </a:xfrm>
            <a:custGeom>
              <a:avLst/>
              <a:gdLst>
                <a:gd name="T0" fmla="*/ 29 w 136"/>
                <a:gd name="T1" fmla="*/ 0 h 120"/>
                <a:gd name="T2" fmla="*/ 0 w 136"/>
                <a:gd name="T3" fmla="*/ 16 h 120"/>
                <a:gd name="T4" fmla="*/ 0 w 136"/>
                <a:gd name="T5" fmla="*/ 67 h 120"/>
                <a:gd name="T6" fmla="*/ 68 w 136"/>
                <a:gd name="T7" fmla="*/ 120 h 120"/>
                <a:gd name="T8" fmla="*/ 136 w 136"/>
                <a:gd name="T9" fmla="*/ 67 h 120"/>
                <a:gd name="T10" fmla="*/ 136 w 136"/>
                <a:gd name="T11" fmla="*/ 16 h 120"/>
                <a:gd name="T12" fmla="*/ 108 w 136"/>
                <a:gd name="T13" fmla="*/ 0 h 120"/>
                <a:gd name="T14" fmla="*/ 37 w 136"/>
                <a:gd name="T15" fmla="*/ 0 h 120"/>
                <a:gd name="T16" fmla="*/ 29 w 136"/>
                <a:gd name="T1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6" h="120">
                  <a:moveTo>
                    <a:pt x="29" y="0"/>
                  </a:moveTo>
                  <a:cubicBezTo>
                    <a:pt x="0" y="0"/>
                    <a:pt x="0" y="8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91"/>
                    <a:pt x="12" y="120"/>
                    <a:pt x="68" y="120"/>
                  </a:cubicBezTo>
                  <a:cubicBezTo>
                    <a:pt x="125" y="120"/>
                    <a:pt x="136" y="91"/>
                    <a:pt x="136" y="67"/>
                  </a:cubicBezTo>
                  <a:cubicBezTo>
                    <a:pt x="136" y="16"/>
                    <a:pt x="136" y="16"/>
                    <a:pt x="136" y="16"/>
                  </a:cubicBezTo>
                  <a:cubicBezTo>
                    <a:pt x="136" y="8"/>
                    <a:pt x="136" y="0"/>
                    <a:pt x="108" y="0"/>
                  </a:cubicBezTo>
                  <a:cubicBezTo>
                    <a:pt x="37" y="0"/>
                    <a:pt x="37" y="0"/>
                    <a:pt x="37" y="0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rgbClr val="012F75">
                <a:lumMod val="60000"/>
                <a:lumOff val="40000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127" name="Freeform 6">
              <a:extLst>
                <a:ext uri="{FF2B5EF4-FFF2-40B4-BE49-F238E27FC236}">
                  <a16:creationId xmlns:a16="http://schemas.microsoft.com/office/drawing/2014/main" id="{AFAAD129-B9CA-41D6-8E30-C73B51778B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7" y="1926"/>
              <a:ext cx="161" cy="222"/>
            </a:xfrm>
            <a:custGeom>
              <a:avLst/>
              <a:gdLst>
                <a:gd name="T0" fmla="*/ 108 w 136"/>
                <a:gd name="T1" fmla="*/ 66 h 188"/>
                <a:gd name="T2" fmla="*/ 108 w 136"/>
                <a:gd name="T3" fmla="*/ 23 h 188"/>
                <a:gd name="T4" fmla="*/ 68 w 136"/>
                <a:gd name="T5" fmla="*/ 0 h 188"/>
                <a:gd name="T6" fmla="*/ 29 w 136"/>
                <a:gd name="T7" fmla="*/ 23 h 188"/>
                <a:gd name="T8" fmla="*/ 29 w 136"/>
                <a:gd name="T9" fmla="*/ 68 h 188"/>
                <a:gd name="T10" fmla="*/ 29 w 136"/>
                <a:gd name="T11" fmla="*/ 68 h 188"/>
                <a:gd name="T12" fmla="*/ 29 w 136"/>
                <a:gd name="T13" fmla="*/ 68 h 188"/>
                <a:gd name="T14" fmla="*/ 0 w 136"/>
                <a:gd name="T15" fmla="*/ 84 h 188"/>
                <a:gd name="T16" fmla="*/ 0 w 136"/>
                <a:gd name="T17" fmla="*/ 135 h 188"/>
                <a:gd name="T18" fmla="*/ 68 w 136"/>
                <a:gd name="T19" fmla="*/ 188 h 188"/>
                <a:gd name="T20" fmla="*/ 136 w 136"/>
                <a:gd name="T21" fmla="*/ 135 h 188"/>
                <a:gd name="T22" fmla="*/ 136 w 136"/>
                <a:gd name="T23" fmla="*/ 84 h 188"/>
                <a:gd name="T24" fmla="*/ 108 w 136"/>
                <a:gd name="T25" fmla="*/ 68 h 188"/>
                <a:gd name="T26" fmla="*/ 33 w 136"/>
                <a:gd name="T27" fmla="*/ 6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6" h="188">
                  <a:moveTo>
                    <a:pt x="108" y="66"/>
                  </a:moveTo>
                  <a:cubicBezTo>
                    <a:pt x="108" y="23"/>
                    <a:pt x="108" y="23"/>
                    <a:pt x="108" y="23"/>
                  </a:cubicBezTo>
                  <a:cubicBezTo>
                    <a:pt x="108" y="12"/>
                    <a:pt x="108" y="0"/>
                    <a:pt x="68" y="0"/>
                  </a:cubicBezTo>
                  <a:cubicBezTo>
                    <a:pt x="29" y="0"/>
                    <a:pt x="29" y="12"/>
                    <a:pt x="29" y="23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0" y="68"/>
                    <a:pt x="0" y="76"/>
                    <a:pt x="0" y="84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59"/>
                    <a:pt x="12" y="188"/>
                    <a:pt x="68" y="188"/>
                  </a:cubicBezTo>
                  <a:cubicBezTo>
                    <a:pt x="125" y="188"/>
                    <a:pt x="136" y="159"/>
                    <a:pt x="136" y="135"/>
                  </a:cubicBezTo>
                  <a:cubicBezTo>
                    <a:pt x="136" y="84"/>
                    <a:pt x="136" y="84"/>
                    <a:pt x="136" y="84"/>
                  </a:cubicBezTo>
                  <a:cubicBezTo>
                    <a:pt x="136" y="76"/>
                    <a:pt x="136" y="68"/>
                    <a:pt x="108" y="68"/>
                  </a:cubicBezTo>
                  <a:cubicBezTo>
                    <a:pt x="33" y="68"/>
                    <a:pt x="33" y="68"/>
                    <a:pt x="33" y="68"/>
                  </a:cubicBezTo>
                </a:path>
              </a:pathLst>
            </a:custGeom>
            <a:noFill/>
            <a:ln w="23813" cap="rnd">
              <a:solidFill>
                <a:srgbClr val="012F75">
                  <a:lumMod val="60000"/>
                  <a:lumOff val="40000"/>
                </a:srgb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128" name="Freeform 7">
              <a:extLst>
                <a:ext uri="{FF2B5EF4-FFF2-40B4-BE49-F238E27FC236}">
                  <a16:creationId xmlns:a16="http://schemas.microsoft.com/office/drawing/2014/main" id="{2280C433-E9FB-4495-9DB1-3688BD735C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2031"/>
              <a:ext cx="68" cy="91"/>
            </a:xfrm>
            <a:custGeom>
              <a:avLst/>
              <a:gdLst>
                <a:gd name="T0" fmla="*/ 57 w 57"/>
                <a:gd name="T1" fmla="*/ 19 h 77"/>
                <a:gd name="T2" fmla="*/ 57 w 57"/>
                <a:gd name="T3" fmla="*/ 47 h 77"/>
                <a:gd name="T4" fmla="*/ 55 w 57"/>
                <a:gd name="T5" fmla="*/ 54 h 77"/>
                <a:gd name="T6" fmla="*/ 31 w 57"/>
                <a:gd name="T7" fmla="*/ 76 h 77"/>
                <a:gd name="T8" fmla="*/ 28 w 57"/>
                <a:gd name="T9" fmla="*/ 77 h 77"/>
                <a:gd name="T10" fmla="*/ 26 w 57"/>
                <a:gd name="T11" fmla="*/ 76 h 77"/>
                <a:gd name="T12" fmla="*/ 2 w 57"/>
                <a:gd name="T13" fmla="*/ 54 h 77"/>
                <a:gd name="T14" fmla="*/ 0 w 57"/>
                <a:gd name="T15" fmla="*/ 47 h 77"/>
                <a:gd name="T16" fmla="*/ 0 w 57"/>
                <a:gd name="T17" fmla="*/ 16 h 77"/>
                <a:gd name="T18" fmla="*/ 22 w 57"/>
                <a:gd name="T19" fmla="*/ 0 h 77"/>
                <a:gd name="T20" fmla="*/ 28 w 57"/>
                <a:gd name="T21" fmla="*/ 0 h 77"/>
                <a:gd name="T22" fmla="*/ 56 w 57"/>
                <a:gd name="T23" fmla="*/ 9 h 77"/>
                <a:gd name="T24" fmla="*/ 28 w 57"/>
                <a:gd name="T25" fmla="*/ 23 h 77"/>
                <a:gd name="T26" fmla="*/ 28 w 57"/>
                <a:gd name="T27" fmla="*/ 6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7" h="77">
                  <a:moveTo>
                    <a:pt x="57" y="19"/>
                  </a:moveTo>
                  <a:cubicBezTo>
                    <a:pt x="57" y="47"/>
                    <a:pt x="57" y="47"/>
                    <a:pt x="57" y="47"/>
                  </a:cubicBezTo>
                  <a:cubicBezTo>
                    <a:pt x="57" y="50"/>
                    <a:pt x="57" y="52"/>
                    <a:pt x="55" y="54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30" y="77"/>
                    <a:pt x="29" y="77"/>
                    <a:pt x="28" y="77"/>
                  </a:cubicBezTo>
                  <a:cubicBezTo>
                    <a:pt x="27" y="77"/>
                    <a:pt x="27" y="77"/>
                    <a:pt x="26" y="76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0" y="52"/>
                    <a:pt x="0" y="50"/>
                    <a:pt x="0" y="4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8"/>
                    <a:pt x="0" y="1"/>
                    <a:pt x="22" y="0"/>
                  </a:cubicBezTo>
                  <a:cubicBezTo>
                    <a:pt x="22" y="0"/>
                    <a:pt x="27" y="0"/>
                    <a:pt x="28" y="0"/>
                  </a:cubicBezTo>
                  <a:cubicBezTo>
                    <a:pt x="49" y="0"/>
                    <a:pt x="55" y="4"/>
                    <a:pt x="56" y="9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65"/>
                    <a:pt x="28" y="65"/>
                    <a:pt x="28" y="65"/>
                  </a:cubicBezTo>
                </a:path>
              </a:pathLst>
            </a:custGeom>
            <a:noFill/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</p:grpSp>
      <p:sp>
        <p:nvSpPr>
          <p:cNvPr id="167" name="TextBox 166">
            <a:extLst>
              <a:ext uri="{FF2B5EF4-FFF2-40B4-BE49-F238E27FC236}">
                <a16:creationId xmlns:a16="http://schemas.microsoft.com/office/drawing/2014/main" id="{F5B90C33-A3E3-5040-94E2-82C7527FE476}"/>
              </a:ext>
            </a:extLst>
          </p:cNvPr>
          <p:cNvSpPr txBox="1"/>
          <p:nvPr/>
        </p:nvSpPr>
        <p:spPr>
          <a:xfrm>
            <a:off x="3940894" y="3900808"/>
            <a:ext cx="352661" cy="14619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>
            <a:defPPr>
              <a:defRPr lang="ko-KR"/>
            </a:defPPr>
            <a:lvl1pPr algn="r">
              <a:defRPr sz="95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ko-KR" altLang="en-US" dirty="0"/>
              <a:t>양자 키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F1AEFEC4-0B96-4342-8288-4BB57A5387D4}"/>
              </a:ext>
            </a:extLst>
          </p:cNvPr>
          <p:cNvSpPr txBox="1"/>
          <p:nvPr/>
        </p:nvSpPr>
        <p:spPr>
          <a:xfrm>
            <a:off x="1293047" y="2809137"/>
            <a:ext cx="642805" cy="14619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r"/>
            <a:r>
              <a:rPr lang="en-US" sz="950" dirty="0">
                <a:solidFill>
                  <a:prstClr val="black">
                    <a:lumMod val="75000"/>
                    <a:lumOff val="25000"/>
                  </a:prstClr>
                </a:solidFill>
                <a:ea typeface="나눔스퀘어"/>
                <a:cs typeface="Arial" panose="020B0604020202020204" pitchFamily="34" charset="0"/>
              </a:rPr>
              <a:t>VPN Server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7D2A0320-D146-9349-8BCA-A6A3D455BCB5}"/>
              </a:ext>
            </a:extLst>
          </p:cNvPr>
          <p:cNvSpPr txBox="1"/>
          <p:nvPr/>
        </p:nvSpPr>
        <p:spPr>
          <a:xfrm>
            <a:off x="165530" y="3252921"/>
            <a:ext cx="187556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r"/>
            <a:r>
              <a:rPr lang="en-US" sz="11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VPN </a:t>
            </a:r>
            <a:r>
              <a:rPr lang="ko-KR" altLang="en-US" sz="11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통신 터널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5B3A3A3E-E384-C345-8A5F-1766752B82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0524" y="3601003"/>
            <a:ext cx="533400" cy="266700"/>
          </a:xfrm>
          <a:prstGeom prst="rect">
            <a:avLst/>
          </a:prstGeom>
        </p:spPr>
      </p:pic>
      <p:sp>
        <p:nvSpPr>
          <p:cNvPr id="104" name="Freeform 5">
            <a:extLst>
              <a:ext uri="{FF2B5EF4-FFF2-40B4-BE49-F238E27FC236}">
                <a16:creationId xmlns:a16="http://schemas.microsoft.com/office/drawing/2014/main" id="{1855CAF1-FC9D-F648-843C-143578A27855}"/>
              </a:ext>
            </a:extLst>
          </p:cNvPr>
          <p:cNvSpPr>
            <a:spLocks/>
          </p:cNvSpPr>
          <p:nvPr/>
        </p:nvSpPr>
        <p:spPr bwMode="auto">
          <a:xfrm>
            <a:off x="3063369" y="2545477"/>
            <a:ext cx="787056" cy="645999"/>
          </a:xfrm>
          <a:custGeom>
            <a:avLst/>
            <a:gdLst>
              <a:gd name="T0" fmla="*/ 190 w 322"/>
              <a:gd name="T1" fmla="*/ 0 h 264"/>
              <a:gd name="T2" fmla="*/ 60 w 322"/>
              <a:gd name="T3" fmla="*/ 112 h 264"/>
              <a:gd name="T4" fmla="*/ 0 w 322"/>
              <a:gd name="T5" fmla="*/ 132 h 264"/>
              <a:gd name="T6" fmla="*/ 60 w 322"/>
              <a:gd name="T7" fmla="*/ 152 h 264"/>
              <a:gd name="T8" fmla="*/ 190 w 322"/>
              <a:gd name="T9" fmla="*/ 264 h 264"/>
              <a:gd name="T10" fmla="*/ 322 w 322"/>
              <a:gd name="T11" fmla="*/ 132 h 264"/>
              <a:gd name="T12" fmla="*/ 190 w 322"/>
              <a:gd name="T13" fmla="*/ 0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2" h="264">
                <a:moveTo>
                  <a:pt x="190" y="0"/>
                </a:moveTo>
                <a:cubicBezTo>
                  <a:pt x="124" y="0"/>
                  <a:pt x="69" y="49"/>
                  <a:pt x="60" y="112"/>
                </a:cubicBezTo>
                <a:cubicBezTo>
                  <a:pt x="0" y="132"/>
                  <a:pt x="0" y="132"/>
                  <a:pt x="0" y="132"/>
                </a:cubicBezTo>
                <a:cubicBezTo>
                  <a:pt x="60" y="152"/>
                  <a:pt x="60" y="152"/>
                  <a:pt x="60" y="152"/>
                </a:cubicBezTo>
                <a:cubicBezTo>
                  <a:pt x="69" y="216"/>
                  <a:pt x="124" y="264"/>
                  <a:pt x="190" y="264"/>
                </a:cubicBezTo>
                <a:cubicBezTo>
                  <a:pt x="263" y="264"/>
                  <a:pt x="322" y="205"/>
                  <a:pt x="322" y="132"/>
                </a:cubicBezTo>
                <a:cubicBezTo>
                  <a:pt x="322" y="59"/>
                  <a:pt x="263" y="0"/>
                  <a:pt x="190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38100" sx="101000" sy="101000" algn="ctr" rotWithShape="0">
              <a:prstClr val="black">
                <a:alpha val="15000"/>
              </a:prstClr>
            </a:outerShdw>
          </a:effectLst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/>
            <a:endParaRPr lang="ko-KR" altLang="en-US" sz="1100" kern="0" spc="-30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ED13619D-74B5-2642-A8CD-3A65ADB529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3400" y="2680665"/>
            <a:ext cx="328235" cy="360000"/>
          </a:xfrm>
          <a:prstGeom prst="rect">
            <a:avLst/>
          </a:prstGeom>
        </p:spPr>
      </p:pic>
      <p:sp>
        <p:nvSpPr>
          <p:cNvPr id="109" name="TextBox 108">
            <a:extLst>
              <a:ext uri="{FF2B5EF4-FFF2-40B4-BE49-F238E27FC236}">
                <a16:creationId xmlns:a16="http://schemas.microsoft.com/office/drawing/2014/main" id="{A4845650-500A-7941-A497-F99FCAA460E5}"/>
              </a:ext>
            </a:extLst>
          </p:cNvPr>
          <p:cNvSpPr txBox="1"/>
          <p:nvPr/>
        </p:nvSpPr>
        <p:spPr>
          <a:xfrm>
            <a:off x="2258043" y="4711452"/>
            <a:ext cx="596317" cy="14619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r"/>
            <a:r>
              <a:rPr lang="en-US" sz="950" dirty="0">
                <a:solidFill>
                  <a:prstClr val="black">
                    <a:lumMod val="75000"/>
                    <a:lumOff val="25000"/>
                  </a:prstClr>
                </a:solidFill>
                <a:ea typeface="나눔스퀘어"/>
                <a:cs typeface="Arial" panose="020B0604020202020204" pitchFamily="34" charset="0"/>
              </a:rPr>
              <a:t>VPN Client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94E19B7A-846C-AC4C-9A3A-B164BC618B15}"/>
              </a:ext>
            </a:extLst>
          </p:cNvPr>
          <p:cNvSpPr txBox="1"/>
          <p:nvPr/>
        </p:nvSpPr>
        <p:spPr>
          <a:xfrm>
            <a:off x="1090649" y="4709639"/>
            <a:ext cx="596317" cy="14619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r"/>
            <a:r>
              <a:rPr lang="en-US" sz="950" dirty="0">
                <a:solidFill>
                  <a:prstClr val="black">
                    <a:lumMod val="75000"/>
                    <a:lumOff val="25000"/>
                  </a:prstClr>
                </a:solidFill>
                <a:ea typeface="나눔스퀘어"/>
                <a:cs typeface="Arial" panose="020B0604020202020204" pitchFamily="34" charset="0"/>
              </a:rPr>
              <a:t>VPN Client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21F5C5C-1BE1-C349-ADC2-57037AB23967}"/>
              </a:ext>
            </a:extLst>
          </p:cNvPr>
          <p:cNvSpPr txBox="1"/>
          <p:nvPr/>
        </p:nvSpPr>
        <p:spPr>
          <a:xfrm>
            <a:off x="3456537" y="4700892"/>
            <a:ext cx="596317" cy="14619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r"/>
            <a:r>
              <a:rPr lang="en-US" sz="950" dirty="0">
                <a:solidFill>
                  <a:prstClr val="black">
                    <a:lumMod val="75000"/>
                    <a:lumOff val="25000"/>
                  </a:prstClr>
                </a:solidFill>
                <a:ea typeface="나눔스퀘어"/>
                <a:cs typeface="Arial" panose="020B0604020202020204" pitchFamily="34" charset="0"/>
              </a:rPr>
              <a:t>VPN Client</a:t>
            </a:r>
          </a:p>
        </p:txBody>
      </p:sp>
      <p:pic>
        <p:nvPicPr>
          <p:cNvPr id="112" name="그림 111">
            <a:extLst>
              <a:ext uri="{FF2B5EF4-FFF2-40B4-BE49-F238E27FC236}">
                <a16:creationId xmlns:a16="http://schemas.microsoft.com/office/drawing/2014/main" id="{916DD015-F577-C44C-BC68-529004E9B5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8690" y="1697166"/>
            <a:ext cx="833112" cy="478800"/>
          </a:xfrm>
          <a:prstGeom prst="rect">
            <a:avLst/>
          </a:prstGeom>
        </p:spPr>
      </p:pic>
      <p:pic>
        <p:nvPicPr>
          <p:cNvPr id="113" name="그림 112">
            <a:extLst>
              <a:ext uri="{FF2B5EF4-FFF2-40B4-BE49-F238E27FC236}">
                <a16:creationId xmlns:a16="http://schemas.microsoft.com/office/drawing/2014/main" id="{A3307AC6-1F57-424E-AF61-3F66C6F560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27067" y="1609287"/>
            <a:ext cx="826650" cy="601200"/>
          </a:xfrm>
          <a:prstGeom prst="rect">
            <a:avLst/>
          </a:prstGeom>
        </p:spPr>
      </p:pic>
      <p:pic>
        <p:nvPicPr>
          <p:cNvPr id="114" name="그림 113">
            <a:extLst>
              <a:ext uri="{FF2B5EF4-FFF2-40B4-BE49-F238E27FC236}">
                <a16:creationId xmlns:a16="http://schemas.microsoft.com/office/drawing/2014/main" id="{D6DD1BE4-A941-3845-B86E-0C33A9258F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8916" y="1628551"/>
            <a:ext cx="634072" cy="568800"/>
          </a:xfrm>
          <a:prstGeom prst="rect">
            <a:avLst/>
          </a:prstGeom>
        </p:spPr>
      </p:pic>
      <p:grpSp>
        <p:nvGrpSpPr>
          <p:cNvPr id="115" name="그룹 114">
            <a:extLst>
              <a:ext uri="{FF2B5EF4-FFF2-40B4-BE49-F238E27FC236}">
                <a16:creationId xmlns:a16="http://schemas.microsoft.com/office/drawing/2014/main" id="{09D91FCC-42DF-B64E-819C-4C60B40A26C9}"/>
              </a:ext>
            </a:extLst>
          </p:cNvPr>
          <p:cNvGrpSpPr/>
          <p:nvPr/>
        </p:nvGrpSpPr>
        <p:grpSpPr>
          <a:xfrm>
            <a:off x="1388809" y="2239023"/>
            <a:ext cx="2347911" cy="510742"/>
            <a:chOff x="1098840" y="2239948"/>
            <a:chExt cx="2446726" cy="532237"/>
          </a:xfrm>
        </p:grpSpPr>
        <p:cxnSp>
          <p:nvCxnSpPr>
            <p:cNvPr id="116" name="꺾인 연결선 191">
              <a:extLst>
                <a:ext uri="{FF2B5EF4-FFF2-40B4-BE49-F238E27FC236}">
                  <a16:creationId xmlns:a16="http://schemas.microsoft.com/office/drawing/2014/main" id="{BAC753D6-19B5-6846-A56C-976BFCEAF613}"/>
                </a:ext>
              </a:extLst>
            </p:cNvPr>
            <p:cNvCxnSpPr/>
            <p:nvPr/>
          </p:nvCxnSpPr>
          <p:spPr>
            <a:xfrm rot="16200000" flipH="1">
              <a:off x="2315424" y="1065207"/>
              <a:ext cx="13558" cy="2446726"/>
            </a:xfrm>
            <a:prstGeom prst="bentConnector3">
              <a:avLst>
                <a:gd name="adj1" fmla="val 1786089"/>
              </a:avLst>
            </a:prstGeom>
            <a:noFill/>
            <a:ln w="1905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117" name="직선 연결선 192">
              <a:extLst>
                <a:ext uri="{FF2B5EF4-FFF2-40B4-BE49-F238E27FC236}">
                  <a16:creationId xmlns:a16="http://schemas.microsoft.com/office/drawing/2014/main" id="{C7C2BD32-AA09-0B4B-A241-B94C56F58A56}"/>
                </a:ext>
              </a:extLst>
            </p:cNvPr>
            <p:cNvCxnSpPr/>
            <p:nvPr/>
          </p:nvCxnSpPr>
          <p:spPr>
            <a:xfrm>
              <a:off x="2309992" y="2239948"/>
              <a:ext cx="0" cy="532237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</a:ln>
            <a:effectLst/>
          </p:spPr>
        </p:cxnSp>
      </p:grpSp>
      <p:sp>
        <p:nvSpPr>
          <p:cNvPr id="120" name="TextBox 119">
            <a:extLst>
              <a:ext uri="{FF2B5EF4-FFF2-40B4-BE49-F238E27FC236}">
                <a16:creationId xmlns:a16="http://schemas.microsoft.com/office/drawing/2014/main" id="{8AA386C4-6360-6F49-A3D8-BB4E24C71BC4}"/>
              </a:ext>
            </a:extLst>
          </p:cNvPr>
          <p:cNvSpPr txBox="1"/>
          <p:nvPr/>
        </p:nvSpPr>
        <p:spPr>
          <a:xfrm>
            <a:off x="4064736" y="4344787"/>
            <a:ext cx="418384" cy="14619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r"/>
            <a:r>
              <a:rPr lang="en-US" sz="950" dirty="0">
                <a:solidFill>
                  <a:prstClr val="black">
                    <a:lumMod val="75000"/>
                    <a:lumOff val="25000"/>
                  </a:prstClr>
                </a:solidFill>
                <a:ea typeface="나눔스퀘어"/>
                <a:cs typeface="Arial" panose="020B0604020202020204" pitchFamily="34" charset="0"/>
              </a:rPr>
              <a:t>LTE/5G</a:t>
            </a:r>
          </a:p>
        </p:txBody>
      </p:sp>
      <p:pic>
        <p:nvPicPr>
          <p:cNvPr id="122" name="그림 121">
            <a:extLst>
              <a:ext uri="{FF2B5EF4-FFF2-40B4-BE49-F238E27FC236}">
                <a16:creationId xmlns:a16="http://schemas.microsoft.com/office/drawing/2014/main" id="{CC932E86-C037-0545-B0B5-ECA5B88ACF7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47437" y="4184578"/>
            <a:ext cx="577029" cy="428400"/>
          </a:xfrm>
          <a:prstGeom prst="rect">
            <a:avLst/>
          </a:prstGeom>
        </p:spPr>
      </p:pic>
      <p:grpSp>
        <p:nvGrpSpPr>
          <p:cNvPr id="178" name="그룹 177">
            <a:extLst>
              <a:ext uri="{FF2B5EF4-FFF2-40B4-BE49-F238E27FC236}">
                <a16:creationId xmlns:a16="http://schemas.microsoft.com/office/drawing/2014/main" id="{446DCCDD-A050-5A4B-A01D-C8198C490BD1}"/>
              </a:ext>
            </a:extLst>
          </p:cNvPr>
          <p:cNvGrpSpPr/>
          <p:nvPr/>
        </p:nvGrpSpPr>
        <p:grpSpPr>
          <a:xfrm rot="10800000">
            <a:off x="1388808" y="3000341"/>
            <a:ext cx="2338773" cy="1176321"/>
            <a:chOff x="1089314" y="2274288"/>
            <a:chExt cx="2437203" cy="1225827"/>
          </a:xfrm>
        </p:grpSpPr>
        <p:cxnSp>
          <p:nvCxnSpPr>
            <p:cNvPr id="180" name="꺾인 연결선 188">
              <a:extLst>
                <a:ext uri="{FF2B5EF4-FFF2-40B4-BE49-F238E27FC236}">
                  <a16:creationId xmlns:a16="http://schemas.microsoft.com/office/drawing/2014/main" id="{A3CC8E5E-E531-1B4B-B440-5E4500B0DD2F}"/>
                </a:ext>
              </a:extLst>
            </p:cNvPr>
            <p:cNvCxnSpPr/>
            <p:nvPr/>
          </p:nvCxnSpPr>
          <p:spPr>
            <a:xfrm rot="5400000" flipH="1" flipV="1">
              <a:off x="2251020" y="1125192"/>
              <a:ext cx="113791" cy="2437203"/>
            </a:xfrm>
            <a:prstGeom prst="bentConnector3">
              <a:avLst>
                <a:gd name="adj1" fmla="val -209350"/>
              </a:avLst>
            </a:prstGeom>
            <a:noFill/>
            <a:ln w="130175" cap="flat" cmpd="sng" algn="ctr">
              <a:solidFill>
                <a:schemeClr val="accent3"/>
              </a:solidFill>
              <a:prstDash val="solid"/>
              <a:miter lim="800000"/>
            </a:ln>
            <a:effectLst/>
          </p:spPr>
        </p:cxnSp>
        <p:cxnSp>
          <p:nvCxnSpPr>
            <p:cNvPr id="187" name="직선 연결선 189">
              <a:extLst>
                <a:ext uri="{FF2B5EF4-FFF2-40B4-BE49-F238E27FC236}">
                  <a16:creationId xmlns:a16="http://schemas.microsoft.com/office/drawing/2014/main" id="{FDA854B6-6C29-ED4B-A3F4-20C0261141D7}"/>
                </a:ext>
              </a:extLst>
            </p:cNvPr>
            <p:cNvCxnSpPr/>
            <p:nvPr/>
          </p:nvCxnSpPr>
          <p:spPr>
            <a:xfrm rot="10800000" flipV="1">
              <a:off x="2307783" y="2274288"/>
              <a:ext cx="2209" cy="1225827"/>
            </a:xfrm>
            <a:prstGeom prst="line">
              <a:avLst/>
            </a:prstGeom>
            <a:noFill/>
            <a:ln w="130175" cap="flat" cmpd="sng" algn="ctr">
              <a:solidFill>
                <a:schemeClr val="accent3"/>
              </a:solidFill>
              <a:prstDash val="solid"/>
              <a:miter lim="800000"/>
            </a:ln>
            <a:effectLst/>
          </p:spPr>
        </p:cxnSp>
      </p:grpSp>
      <p:grpSp>
        <p:nvGrpSpPr>
          <p:cNvPr id="191" name="그룹 190">
            <a:extLst>
              <a:ext uri="{FF2B5EF4-FFF2-40B4-BE49-F238E27FC236}">
                <a16:creationId xmlns:a16="http://schemas.microsoft.com/office/drawing/2014/main" id="{A43C4227-9DCA-2F4D-AE18-95B7C491E4D8}"/>
              </a:ext>
            </a:extLst>
          </p:cNvPr>
          <p:cNvGrpSpPr/>
          <p:nvPr/>
        </p:nvGrpSpPr>
        <p:grpSpPr>
          <a:xfrm rot="10800000">
            <a:off x="1387500" y="3001340"/>
            <a:ext cx="2338773" cy="1176321"/>
            <a:chOff x="1089314" y="2274288"/>
            <a:chExt cx="2437203" cy="1225827"/>
          </a:xfrm>
        </p:grpSpPr>
        <p:cxnSp>
          <p:nvCxnSpPr>
            <p:cNvPr id="192" name="꺾인 연결선 188">
              <a:extLst>
                <a:ext uri="{FF2B5EF4-FFF2-40B4-BE49-F238E27FC236}">
                  <a16:creationId xmlns:a16="http://schemas.microsoft.com/office/drawing/2014/main" id="{1B9F704B-EAE5-FF44-AC47-15C995541A4D}"/>
                </a:ext>
              </a:extLst>
            </p:cNvPr>
            <p:cNvCxnSpPr/>
            <p:nvPr/>
          </p:nvCxnSpPr>
          <p:spPr>
            <a:xfrm rot="5400000" flipH="1" flipV="1">
              <a:off x="2251020" y="1125192"/>
              <a:ext cx="113791" cy="2437203"/>
            </a:xfrm>
            <a:prstGeom prst="bentConnector3">
              <a:avLst>
                <a:gd name="adj1" fmla="val -209350"/>
              </a:avLst>
            </a:prstGeom>
            <a:noFill/>
            <a:ln w="60325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193" name="직선 연결선 189">
              <a:extLst>
                <a:ext uri="{FF2B5EF4-FFF2-40B4-BE49-F238E27FC236}">
                  <a16:creationId xmlns:a16="http://schemas.microsoft.com/office/drawing/2014/main" id="{2CB66B09-A5C8-F34D-B31C-5FB99C8854D8}"/>
                </a:ext>
              </a:extLst>
            </p:cNvPr>
            <p:cNvCxnSpPr/>
            <p:nvPr/>
          </p:nvCxnSpPr>
          <p:spPr>
            <a:xfrm rot="10800000" flipV="1">
              <a:off x="2307783" y="2274288"/>
              <a:ext cx="2209" cy="1225827"/>
            </a:xfrm>
            <a:prstGeom prst="line">
              <a:avLst/>
            </a:prstGeom>
            <a:noFill/>
            <a:ln w="60325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</p:grpSp>
      <p:pic>
        <p:nvPicPr>
          <p:cNvPr id="118" name="그림 117">
            <a:extLst>
              <a:ext uri="{FF2B5EF4-FFF2-40B4-BE49-F238E27FC236}">
                <a16:creationId xmlns:a16="http://schemas.microsoft.com/office/drawing/2014/main" id="{A72CCFBD-3B62-4B44-A342-E5C6051BECD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58011" y="4059054"/>
            <a:ext cx="542996" cy="542996"/>
          </a:xfrm>
          <a:prstGeom prst="rect">
            <a:avLst/>
          </a:prstGeom>
        </p:spPr>
      </p:pic>
      <p:pic>
        <p:nvPicPr>
          <p:cNvPr id="129" name="그림 128">
            <a:extLst>
              <a:ext uri="{FF2B5EF4-FFF2-40B4-BE49-F238E27FC236}">
                <a16:creationId xmlns:a16="http://schemas.microsoft.com/office/drawing/2014/main" id="{8066745D-9BDA-F14F-919B-850DFB6704A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22029" y="4043811"/>
            <a:ext cx="403626" cy="302720"/>
          </a:xfrm>
          <a:prstGeom prst="rect">
            <a:avLst/>
          </a:prstGeom>
        </p:spPr>
      </p:pic>
      <p:pic>
        <p:nvPicPr>
          <p:cNvPr id="119" name="그림 118">
            <a:extLst>
              <a:ext uri="{FF2B5EF4-FFF2-40B4-BE49-F238E27FC236}">
                <a16:creationId xmlns:a16="http://schemas.microsoft.com/office/drawing/2014/main" id="{D3F3DDB6-54E2-E143-AE2A-DCCC4595E8F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180674" y="4068354"/>
            <a:ext cx="710400" cy="532800"/>
          </a:xfrm>
          <a:prstGeom prst="rect">
            <a:avLst/>
          </a:prstGeom>
        </p:spPr>
      </p:pic>
      <p:pic>
        <p:nvPicPr>
          <p:cNvPr id="165" name="그림 164">
            <a:extLst>
              <a:ext uri="{FF2B5EF4-FFF2-40B4-BE49-F238E27FC236}">
                <a16:creationId xmlns:a16="http://schemas.microsoft.com/office/drawing/2014/main" id="{2420E03C-112A-5946-B4AF-7445F195F14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999904" y="2748453"/>
            <a:ext cx="1081523" cy="26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3191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DE8BF9D-69BA-4F96-AAF2-8BFC80086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486220B-EE48-441A-BEE1-7E447193D81B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3005D68F-8D58-480C-9A76-35C9C3803D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양자 난수의 보안성</a:t>
            </a:r>
            <a:r>
              <a:rPr lang="en-US" altLang="ko-KR" dirty="0"/>
              <a:t>(1/6)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58F282C-018A-4AFD-BB69-DABBAA5A24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02. </a:t>
            </a:r>
            <a:r>
              <a:rPr lang="ko-KR" altLang="en-US" dirty="0"/>
              <a:t>양자암호통신 기반 </a:t>
            </a:r>
            <a:r>
              <a:rPr lang="en-US" altLang="ko-KR" dirty="0"/>
              <a:t>VPN 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BFF3C9D-0CA3-4C66-97A1-38837FDE73A6}"/>
              </a:ext>
            </a:extLst>
          </p:cNvPr>
          <p:cNvSpPr/>
          <p:nvPr/>
        </p:nvSpPr>
        <p:spPr>
          <a:xfrm>
            <a:off x="169501" y="1165177"/>
            <a:ext cx="4291610" cy="5162178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algn="ctr" latinLnBrk="0">
              <a:defRPr/>
            </a:pPr>
            <a:endParaRPr lang="ko-KR" altLang="en-US" kern="0" dirty="0">
              <a:solidFill>
                <a:prstClr val="white"/>
              </a:solidFill>
              <a:latin typeface="Arial" panose="020B0604020202020204" pitchFamily="34" charset="0"/>
              <a:ea typeface="나눔스퀘어 Bold"/>
              <a:cs typeface="Arial" panose="020B0604020202020204" pitchFamily="34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C68061F-6AEC-4A2F-ADF0-916B5500556D}"/>
              </a:ext>
            </a:extLst>
          </p:cNvPr>
          <p:cNvSpPr/>
          <p:nvPr/>
        </p:nvSpPr>
        <p:spPr>
          <a:xfrm>
            <a:off x="169499" y="1165176"/>
            <a:ext cx="4291611" cy="348062"/>
          </a:xfrm>
          <a:prstGeom prst="rect">
            <a:avLst/>
          </a:prstGeom>
          <a:gradFill flip="none" rotWithShape="1">
            <a:gsLst>
              <a:gs pos="0">
                <a:sysClr val="window" lastClr="FFFFFF">
                  <a:lumMod val="85000"/>
                  <a:alpha val="70000"/>
                </a:sysClr>
              </a:gs>
              <a:gs pos="100000">
                <a:sysClr val="window" lastClr="FFFFFF">
                  <a:lumMod val="85000"/>
                  <a:alpha val="0"/>
                </a:sysClr>
              </a:gs>
            </a:gsLst>
            <a:lin ang="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latinLnBrk="0">
              <a:defRPr/>
            </a:pPr>
            <a:endParaRPr lang="ko-KR" altLang="en-US" kern="0" dirty="0">
              <a:solidFill>
                <a:prstClr val="white"/>
              </a:solidFill>
              <a:latin typeface="Arial" panose="020B0604020202020204" pitchFamily="34" charset="0"/>
              <a:ea typeface="나눔스퀘어 Bold"/>
              <a:cs typeface="Arial" panose="020B0604020202020204" pitchFamily="34" charset="0"/>
            </a:endParaRPr>
          </a:p>
        </p:txBody>
      </p:sp>
      <p:sp>
        <p:nvSpPr>
          <p:cNvPr id="8" name="오각형 214">
            <a:extLst>
              <a:ext uri="{FF2B5EF4-FFF2-40B4-BE49-F238E27FC236}">
                <a16:creationId xmlns:a16="http://schemas.microsoft.com/office/drawing/2014/main" id="{BDE4F698-AAFC-4791-8BAA-91B61777516D}"/>
              </a:ext>
            </a:extLst>
          </p:cNvPr>
          <p:cNvSpPr/>
          <p:nvPr/>
        </p:nvSpPr>
        <p:spPr>
          <a:xfrm>
            <a:off x="169500" y="1165176"/>
            <a:ext cx="1720260" cy="348062"/>
          </a:xfrm>
          <a:prstGeom prst="homePlate">
            <a:avLst/>
          </a:prstGeom>
          <a:solidFill>
            <a:sysClr val="windowText" lastClr="000000">
              <a:lumMod val="50000"/>
              <a:lumOff val="50000"/>
            </a:sysClr>
          </a:solidFill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>
              <a:defRPr/>
            </a:pPr>
            <a:r>
              <a:rPr lang="ko-KR" altLang="en-US" sz="1200" dirty="0">
                <a:solidFill>
                  <a:prstClr val="white"/>
                </a:solidFill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난수의 성질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30F81D1-8C14-44DB-82DD-E3B68102C39E}"/>
              </a:ext>
            </a:extLst>
          </p:cNvPr>
          <p:cNvSpPr/>
          <p:nvPr/>
        </p:nvSpPr>
        <p:spPr>
          <a:xfrm>
            <a:off x="4562176" y="1165177"/>
            <a:ext cx="5174323" cy="5162178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algn="ctr" latinLnBrk="0">
              <a:defRPr/>
            </a:pPr>
            <a:endParaRPr lang="ko-KR" altLang="en-US" kern="0" dirty="0">
              <a:solidFill>
                <a:prstClr val="white"/>
              </a:solidFill>
              <a:latin typeface="Arial" panose="020B0604020202020204" pitchFamily="34" charset="0"/>
              <a:ea typeface="나눔스퀘어 Bold"/>
              <a:cs typeface="Arial" panose="020B0604020202020204" pitchFamily="34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E1A72A6-99C9-4A6E-80C3-521935E4EC17}"/>
              </a:ext>
            </a:extLst>
          </p:cNvPr>
          <p:cNvSpPr/>
          <p:nvPr/>
        </p:nvSpPr>
        <p:spPr>
          <a:xfrm>
            <a:off x="4562176" y="1165176"/>
            <a:ext cx="5174323" cy="348062"/>
          </a:xfrm>
          <a:prstGeom prst="rect">
            <a:avLst/>
          </a:prstGeom>
          <a:gradFill flip="none" rotWithShape="1">
            <a:gsLst>
              <a:gs pos="0">
                <a:sysClr val="window" lastClr="FFFFFF">
                  <a:lumMod val="85000"/>
                  <a:alpha val="70000"/>
                </a:sysClr>
              </a:gs>
              <a:gs pos="100000">
                <a:sysClr val="window" lastClr="FFFFFF">
                  <a:lumMod val="85000"/>
                  <a:alpha val="0"/>
                </a:sysClr>
              </a:gs>
            </a:gsLst>
            <a:lin ang="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latinLnBrk="0">
              <a:defRPr/>
            </a:pPr>
            <a:endParaRPr lang="ko-KR" altLang="en-US" kern="0" dirty="0">
              <a:solidFill>
                <a:prstClr val="white"/>
              </a:solidFill>
              <a:latin typeface="Arial" panose="020B0604020202020204" pitchFamily="34" charset="0"/>
              <a:ea typeface="나눔스퀘어 Bold"/>
              <a:cs typeface="Arial" panose="020B0604020202020204" pitchFamily="34" charset="0"/>
            </a:endParaRPr>
          </a:p>
        </p:txBody>
      </p:sp>
      <p:sp>
        <p:nvSpPr>
          <p:cNvPr id="11" name="오각형 217">
            <a:extLst>
              <a:ext uri="{FF2B5EF4-FFF2-40B4-BE49-F238E27FC236}">
                <a16:creationId xmlns:a16="http://schemas.microsoft.com/office/drawing/2014/main" id="{7CC17841-4DC4-4986-9F8F-705236C23FDB}"/>
              </a:ext>
            </a:extLst>
          </p:cNvPr>
          <p:cNvSpPr/>
          <p:nvPr/>
        </p:nvSpPr>
        <p:spPr>
          <a:xfrm>
            <a:off x="4562176" y="1165176"/>
            <a:ext cx="1720800" cy="348062"/>
          </a:xfrm>
          <a:prstGeom prst="homePlate">
            <a:avLst/>
          </a:prstGeom>
          <a:solidFill>
            <a:srgbClr val="F9765D"/>
          </a:solidFill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>
              <a:defRPr/>
            </a:pPr>
            <a:r>
              <a:rPr lang="ko-KR" altLang="en-US" sz="1200" dirty="0">
                <a:solidFill>
                  <a:prstClr val="white"/>
                </a:solidFill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의사 난수의 한계 </a:t>
            </a:r>
            <a:r>
              <a:rPr lang="en-US" altLang="ko-KR" sz="1200" dirty="0">
                <a:solidFill>
                  <a:prstClr val="white"/>
                </a:solidFill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#1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2CA950-0215-4EC7-9387-B9EA644DDFCF}"/>
              </a:ext>
            </a:extLst>
          </p:cNvPr>
          <p:cNvSpPr txBox="1"/>
          <p:nvPr/>
        </p:nvSpPr>
        <p:spPr>
          <a:xfrm>
            <a:off x="5719297" y="1706908"/>
            <a:ext cx="2860078" cy="2923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/>
            <a:r>
              <a:rPr lang="en-US" sz="13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Gaussian Pseudo Random Number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B51F25-434B-4BF2-8E5D-199B398EB299}"/>
              </a:ext>
            </a:extLst>
          </p:cNvPr>
          <p:cNvSpPr txBox="1"/>
          <p:nvPr/>
        </p:nvSpPr>
        <p:spPr>
          <a:xfrm>
            <a:off x="737630" y="1746222"/>
            <a:ext cx="65402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latinLnBrk="0">
              <a:defRPr/>
            </a:pPr>
            <a:r>
              <a:rPr lang="ko-KR" altLang="en-US" sz="1400" dirty="0">
                <a:solidFill>
                  <a:srgbClr val="F9765D"/>
                </a:solidFill>
                <a:latin typeface="Arial" panose="020B0604020202020204" pitchFamily="34" charset="0"/>
                <a:ea typeface="나눔스퀘어 ExtraBold" panose="020B0600000101010101" pitchFamily="50" charset="-127"/>
                <a:cs typeface="Arial" panose="020B0604020202020204" pitchFamily="34" charset="0"/>
              </a:rPr>
              <a:t>무작위성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A0FAC7C-E0C8-4E20-A36C-D5C907AA3771}"/>
              </a:ext>
            </a:extLst>
          </p:cNvPr>
          <p:cNvSpPr txBox="1"/>
          <p:nvPr/>
        </p:nvSpPr>
        <p:spPr>
          <a:xfrm>
            <a:off x="348818" y="2140137"/>
            <a:ext cx="3943417" cy="6309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171450" indent="-171450" latinLnBrk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통계적인 편중 없이 수열이 무작위로 되어 있는 성질</a:t>
            </a:r>
          </a:p>
          <a:p>
            <a:pPr marL="171450" indent="-171450" latinLnBrk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altLang="ko-KR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“</a:t>
            </a: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아무렇게</a:t>
            </a:r>
            <a:r>
              <a:rPr lang="en-US" altLang="ko-KR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”</a:t>
            </a: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로 보이는 성질</a:t>
            </a:r>
            <a:endParaRPr lang="en-US" altLang="ko-KR" sz="1200" kern="0" spc="-30" dirty="0">
              <a:solidFill>
                <a:prstClr val="black">
                  <a:lumMod val="85000"/>
                  <a:lumOff val="15000"/>
                </a:prstClr>
              </a:solidFill>
              <a:latin typeface="나눔스퀘어"/>
              <a:ea typeface="나눔스퀘어"/>
            </a:endParaRPr>
          </a:p>
          <a:p>
            <a:pPr marL="171450" indent="-171450" latinLnBrk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암호에 사용하는 난수는 무작위성 만으로는 불충분</a:t>
            </a:r>
            <a:endParaRPr lang="ko-KR" altLang="en-US" sz="1050" kern="0" spc="-30" dirty="0">
              <a:solidFill>
                <a:prstClr val="white">
                  <a:lumMod val="50000"/>
                </a:prstClr>
              </a:solidFill>
              <a:latin typeface="나눔스퀘어"/>
              <a:ea typeface="나눔스퀘어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6D818405-AF07-4D2C-AE9A-62A34C0C17C2}"/>
              </a:ext>
            </a:extLst>
          </p:cNvPr>
          <p:cNvGrpSpPr/>
          <p:nvPr/>
        </p:nvGrpSpPr>
        <p:grpSpPr>
          <a:xfrm>
            <a:off x="313962" y="1682254"/>
            <a:ext cx="343645" cy="343231"/>
            <a:chOff x="413517" y="1653346"/>
            <a:chExt cx="343645" cy="343645"/>
          </a:xfrm>
        </p:grpSpPr>
        <p:sp>
          <p:nvSpPr>
            <p:cNvPr id="16" name="모서리가 둥근 직사각형 238">
              <a:extLst>
                <a:ext uri="{FF2B5EF4-FFF2-40B4-BE49-F238E27FC236}">
                  <a16:creationId xmlns:a16="http://schemas.microsoft.com/office/drawing/2014/main" id="{D42567AB-774D-464E-A749-18D34E4BCC22}"/>
                </a:ext>
              </a:extLst>
            </p:cNvPr>
            <p:cNvSpPr/>
            <p:nvPr/>
          </p:nvSpPr>
          <p:spPr>
            <a:xfrm>
              <a:off x="413517" y="1653346"/>
              <a:ext cx="343645" cy="343645"/>
            </a:xfrm>
            <a:prstGeom prst="roundRect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>
              <a:outerShdw blurRad="38100" algn="ctr" rotWithShape="0">
                <a:prstClr val="black">
                  <a:alpha val="15000"/>
                </a:prstClr>
              </a:outerShdw>
            </a:effectLst>
          </p:spPr>
          <p:txBody>
            <a:bodyPr rtlCol="0" anchor="ctr"/>
            <a:lstStyle/>
            <a:p>
              <a:pPr algn="ctr" latinLnBrk="0">
                <a:defRPr/>
              </a:pPr>
              <a:endParaRPr lang="ko-KR" altLang="en-US" kern="0" dirty="0">
                <a:solidFill>
                  <a:prstClr val="white"/>
                </a:solidFill>
                <a:latin typeface="Arial" panose="020B0604020202020204" pitchFamily="34" charset="0"/>
                <a:ea typeface="나눔스퀘어 Bold"/>
                <a:cs typeface="Arial" panose="020B0604020202020204" pitchFamily="34" charset="0"/>
              </a:endParaRPr>
            </a:p>
          </p:txBody>
        </p:sp>
        <p:sp>
          <p:nvSpPr>
            <p:cNvPr id="17" name="십자형 16">
              <a:extLst>
                <a:ext uri="{FF2B5EF4-FFF2-40B4-BE49-F238E27FC236}">
                  <a16:creationId xmlns:a16="http://schemas.microsoft.com/office/drawing/2014/main" id="{27245C7E-8315-4477-A448-FF954C21C363}"/>
                </a:ext>
              </a:extLst>
            </p:cNvPr>
            <p:cNvSpPr/>
            <p:nvPr/>
          </p:nvSpPr>
          <p:spPr>
            <a:xfrm rot="2700000">
              <a:off x="442990" y="1682819"/>
              <a:ext cx="284699" cy="284699"/>
            </a:xfrm>
            <a:prstGeom prst="plus">
              <a:avLst>
                <a:gd name="adj" fmla="val 45333"/>
              </a:avLst>
            </a:prstGeom>
            <a:solidFill>
              <a:srgbClr val="F976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latinLnBrk="0">
                <a:defRPr/>
              </a:pPr>
              <a:endParaRPr lang="ko-KR" altLang="en-US" kern="0" dirty="0">
                <a:solidFill>
                  <a:prstClr val="white"/>
                </a:solidFill>
                <a:latin typeface="Arial" panose="020B0604020202020204" pitchFamily="34" charset="0"/>
                <a:ea typeface="나눔스퀘어 Bold"/>
                <a:cs typeface="Arial" panose="020B0604020202020204" pitchFamily="34" charset="0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1D74BB5D-E2E3-47DC-B343-AF0457069065}"/>
              </a:ext>
            </a:extLst>
          </p:cNvPr>
          <p:cNvSpPr txBox="1"/>
          <p:nvPr/>
        </p:nvSpPr>
        <p:spPr>
          <a:xfrm>
            <a:off x="348819" y="5156368"/>
            <a:ext cx="3943416" cy="6309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171450" indent="-171450" latinLnBrk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한 난수열로부터 동일한 수열을 재현할 수 없는 성질</a:t>
            </a:r>
          </a:p>
          <a:p>
            <a:pPr marL="171450" indent="-171450" latinLnBrk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그 난수열 자체를 보전하는 것 외에 재현 불가</a:t>
            </a:r>
          </a:p>
          <a:p>
            <a:pPr marL="171450" indent="-171450" latinLnBrk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altLang="ko-KR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S/W</a:t>
            </a: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만으로는 재현 불가능한 난수열 생성 불가</a:t>
            </a:r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1267E5B3-20D0-4598-9295-60A9F210973F}"/>
              </a:ext>
            </a:extLst>
          </p:cNvPr>
          <p:cNvGrpSpPr/>
          <p:nvPr/>
        </p:nvGrpSpPr>
        <p:grpSpPr>
          <a:xfrm>
            <a:off x="313962" y="4712278"/>
            <a:ext cx="343645" cy="343231"/>
            <a:chOff x="413517" y="1653346"/>
            <a:chExt cx="343645" cy="343645"/>
          </a:xfrm>
        </p:grpSpPr>
        <p:sp>
          <p:nvSpPr>
            <p:cNvPr id="21" name="모서리가 둥근 직사각형 232">
              <a:extLst>
                <a:ext uri="{FF2B5EF4-FFF2-40B4-BE49-F238E27FC236}">
                  <a16:creationId xmlns:a16="http://schemas.microsoft.com/office/drawing/2014/main" id="{DC6A2CB4-8414-46C9-B505-F4D6F97E5DBC}"/>
                </a:ext>
              </a:extLst>
            </p:cNvPr>
            <p:cNvSpPr/>
            <p:nvPr/>
          </p:nvSpPr>
          <p:spPr>
            <a:xfrm>
              <a:off x="413517" y="1653346"/>
              <a:ext cx="343645" cy="343645"/>
            </a:xfrm>
            <a:prstGeom prst="roundRect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>
              <a:outerShdw blurRad="38100" algn="ctr" rotWithShape="0">
                <a:prstClr val="black">
                  <a:alpha val="15000"/>
                </a:prstClr>
              </a:outerShdw>
            </a:effectLst>
          </p:spPr>
          <p:txBody>
            <a:bodyPr rtlCol="0" anchor="ctr"/>
            <a:lstStyle/>
            <a:p>
              <a:pPr algn="ctr" latinLnBrk="0">
                <a:defRPr/>
              </a:pPr>
              <a:endParaRPr lang="ko-KR" altLang="en-US" kern="0" dirty="0">
                <a:solidFill>
                  <a:prstClr val="white"/>
                </a:solidFill>
                <a:latin typeface="Arial" panose="020B0604020202020204" pitchFamily="34" charset="0"/>
                <a:ea typeface="나눔스퀘어 Bold"/>
                <a:cs typeface="Arial" panose="020B0604020202020204" pitchFamily="34" charset="0"/>
              </a:endParaRPr>
            </a:p>
          </p:txBody>
        </p:sp>
        <p:sp>
          <p:nvSpPr>
            <p:cNvPr id="22" name="십자형 21">
              <a:extLst>
                <a:ext uri="{FF2B5EF4-FFF2-40B4-BE49-F238E27FC236}">
                  <a16:creationId xmlns:a16="http://schemas.microsoft.com/office/drawing/2014/main" id="{B56FB0C4-74C0-4C74-896B-174C89B7EE2E}"/>
                </a:ext>
              </a:extLst>
            </p:cNvPr>
            <p:cNvSpPr/>
            <p:nvPr/>
          </p:nvSpPr>
          <p:spPr>
            <a:xfrm rot="2700000">
              <a:off x="442990" y="1682819"/>
              <a:ext cx="284699" cy="284699"/>
            </a:xfrm>
            <a:prstGeom prst="plus">
              <a:avLst>
                <a:gd name="adj" fmla="val 45333"/>
              </a:avLst>
            </a:prstGeom>
            <a:solidFill>
              <a:srgbClr val="F976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latinLnBrk="0">
                <a:defRPr/>
              </a:pPr>
              <a:endParaRPr lang="ko-KR" altLang="en-US" kern="0" dirty="0">
                <a:solidFill>
                  <a:prstClr val="white"/>
                </a:solidFill>
                <a:latin typeface="Arial" panose="020B0604020202020204" pitchFamily="34" charset="0"/>
                <a:ea typeface="나눔스퀘어 Bold"/>
                <a:cs typeface="Arial" panose="020B0604020202020204" pitchFamily="34" charset="0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C91384F0-0B1A-4629-8BD9-55485CB223D6}"/>
              </a:ext>
            </a:extLst>
          </p:cNvPr>
          <p:cNvSpPr txBox="1"/>
          <p:nvPr/>
        </p:nvSpPr>
        <p:spPr>
          <a:xfrm>
            <a:off x="348820" y="3581057"/>
            <a:ext cx="3943415" cy="6309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171450" indent="-171450" latinLnBrk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과거의 수열로부터 다음 수를 예측할 수 없는 성질</a:t>
            </a:r>
          </a:p>
          <a:p>
            <a:pPr marL="171450" indent="-171450" latinLnBrk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과거의 난수열이 알려져도 다음의 난수 예측 불가</a:t>
            </a:r>
            <a:endParaRPr lang="en-US" altLang="ko-KR" sz="1200" kern="0" spc="-30" dirty="0">
              <a:solidFill>
                <a:prstClr val="black">
                  <a:lumMod val="85000"/>
                  <a:lumOff val="15000"/>
                </a:prstClr>
              </a:solidFill>
              <a:latin typeface="나눔스퀘어"/>
              <a:ea typeface="나눔스퀘어"/>
            </a:endParaRPr>
          </a:p>
          <a:p>
            <a:pPr marL="171450" indent="-171450" latinLnBrk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암호 기술에 사용하기 위한 최소한의 필요 조건</a:t>
            </a:r>
          </a:p>
        </p:txBody>
      </p:sp>
      <p:sp>
        <p:nvSpPr>
          <p:cNvPr id="25" name="모서리가 둥근 직사각형 226">
            <a:extLst>
              <a:ext uri="{FF2B5EF4-FFF2-40B4-BE49-F238E27FC236}">
                <a16:creationId xmlns:a16="http://schemas.microsoft.com/office/drawing/2014/main" id="{77868BB9-B86A-4480-BD42-5EC9E1397370}"/>
              </a:ext>
            </a:extLst>
          </p:cNvPr>
          <p:cNvSpPr/>
          <p:nvPr/>
        </p:nvSpPr>
        <p:spPr>
          <a:xfrm>
            <a:off x="313962" y="3156798"/>
            <a:ext cx="343645" cy="343231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algn="ctr" latinLnBrk="0">
              <a:defRPr/>
            </a:pPr>
            <a:endParaRPr lang="ko-KR" altLang="en-US" kern="0" dirty="0">
              <a:solidFill>
                <a:prstClr val="white"/>
              </a:solidFill>
              <a:latin typeface="Arial" panose="020B0604020202020204" pitchFamily="34" charset="0"/>
              <a:ea typeface="나눔스퀘어 Bold"/>
              <a:cs typeface="Arial" panose="020B0604020202020204" pitchFamily="34" charset="0"/>
            </a:endParaRP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80AE406A-6BE0-4F1E-8E1E-73CD8A96055B}"/>
              </a:ext>
            </a:extLst>
          </p:cNvPr>
          <p:cNvSpPr/>
          <p:nvPr/>
        </p:nvSpPr>
        <p:spPr>
          <a:xfrm>
            <a:off x="376203" y="3218964"/>
            <a:ext cx="219162" cy="218898"/>
          </a:xfrm>
          <a:prstGeom prst="ellipse">
            <a:avLst/>
          </a:prstGeom>
          <a:noFill/>
          <a:ln w="28575" cap="flat" cmpd="sng" algn="ctr">
            <a:solidFill>
              <a:srgbClr val="00479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latinLnBrk="0">
              <a:defRPr/>
            </a:pPr>
            <a:endParaRPr lang="ko-KR" altLang="en-US" kern="0" dirty="0">
              <a:solidFill>
                <a:prstClr val="white"/>
              </a:solidFill>
              <a:latin typeface="Arial" panose="020B0604020202020204" pitchFamily="34" charset="0"/>
              <a:ea typeface="나눔스퀘어 Bold"/>
              <a:cs typeface="Arial" panose="020B0604020202020204" pitchFamily="34" charset="0"/>
            </a:endParaRP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4521D116-C47E-48B6-872E-BFE429FDF055}"/>
              </a:ext>
            </a:extLst>
          </p:cNvPr>
          <p:cNvGrpSpPr/>
          <p:nvPr/>
        </p:nvGrpSpPr>
        <p:grpSpPr>
          <a:xfrm>
            <a:off x="332095" y="3041658"/>
            <a:ext cx="3960141" cy="1567498"/>
            <a:chOff x="497559" y="3285492"/>
            <a:chExt cx="2893970" cy="1567498"/>
          </a:xfrm>
        </p:grpSpPr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2EEE0619-93EC-4697-BFE5-DDDA42E69546}"/>
                </a:ext>
              </a:extLst>
            </p:cNvPr>
            <p:cNvCxnSpPr/>
            <p:nvPr/>
          </p:nvCxnSpPr>
          <p:spPr>
            <a:xfrm>
              <a:off x="497559" y="3285492"/>
              <a:ext cx="2893970" cy="0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BE147DE4-3BFD-4EA6-A0AD-090257133B2B}"/>
                </a:ext>
              </a:extLst>
            </p:cNvPr>
            <p:cNvCxnSpPr/>
            <p:nvPr/>
          </p:nvCxnSpPr>
          <p:spPr>
            <a:xfrm>
              <a:off x="497559" y="4852990"/>
              <a:ext cx="2893970" cy="0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8B2AC4AD-DF9A-4C86-9392-8DC1698C07A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7897" y="2212497"/>
            <a:ext cx="5160297" cy="3067537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4B431464-B8B1-B340-A79E-74E9DB57609E}"/>
              </a:ext>
            </a:extLst>
          </p:cNvPr>
          <p:cNvSpPr txBox="1"/>
          <p:nvPr/>
        </p:nvSpPr>
        <p:spPr>
          <a:xfrm>
            <a:off x="737630" y="3219550"/>
            <a:ext cx="99899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latinLnBrk="0">
              <a:defRPr/>
            </a:pPr>
            <a:r>
              <a:rPr lang="ko-KR" altLang="en-US" sz="1400" kern="0" spc="-30" dirty="0">
                <a:solidFill>
                  <a:srgbClr val="00479D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예측 불가능성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5D8F757-35A2-8541-814D-450A83989236}"/>
              </a:ext>
            </a:extLst>
          </p:cNvPr>
          <p:cNvSpPr txBox="1"/>
          <p:nvPr/>
        </p:nvSpPr>
        <p:spPr>
          <a:xfrm>
            <a:off x="737630" y="4776171"/>
            <a:ext cx="99899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latinLnBrk="0">
              <a:defRPr/>
            </a:pPr>
            <a:r>
              <a:rPr lang="ko-KR" altLang="en-US" sz="1400" kern="0" spc="-30" dirty="0">
                <a:solidFill>
                  <a:srgbClr val="F9765D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재현 불가능성</a:t>
            </a:r>
          </a:p>
        </p:txBody>
      </p:sp>
    </p:spTree>
    <p:extLst>
      <p:ext uri="{BB962C8B-B14F-4D97-AF65-F5344CB8AC3E}">
        <p14:creationId xmlns:p14="http://schemas.microsoft.com/office/powerpoint/2010/main" val="11750906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DE8BF9D-69BA-4F96-AAF2-8BFC80086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486220B-EE48-441A-BEE1-7E447193D81B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3005D68F-8D58-480C-9A76-35C9C3803D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양자 난수의 보안성</a:t>
            </a:r>
            <a:r>
              <a:rPr lang="en-US" altLang="ko-KR" dirty="0"/>
              <a:t>(2/6)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58F282C-018A-4AFD-BB69-DABBAA5A24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02. </a:t>
            </a:r>
            <a:r>
              <a:rPr lang="ko-KR" altLang="en-US" dirty="0"/>
              <a:t>양자암호통신 기반 </a:t>
            </a:r>
            <a:r>
              <a:rPr lang="en-US" altLang="ko-KR" dirty="0"/>
              <a:t>VPN </a:t>
            </a:r>
            <a:endParaRPr lang="ko-KR" altLang="en-US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0ED6AB6-96A5-4DDD-8E43-D55BB4444E84}"/>
              </a:ext>
            </a:extLst>
          </p:cNvPr>
          <p:cNvSpPr/>
          <p:nvPr/>
        </p:nvSpPr>
        <p:spPr>
          <a:xfrm>
            <a:off x="169501" y="1165177"/>
            <a:ext cx="4291610" cy="5162178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나눔스퀘어 Bold"/>
              <a:cs typeface="Arial" panose="020B0604020202020204" pitchFamily="34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4B1DC3F-0810-4883-81DA-51C9392C8DC7}"/>
              </a:ext>
            </a:extLst>
          </p:cNvPr>
          <p:cNvSpPr/>
          <p:nvPr/>
        </p:nvSpPr>
        <p:spPr>
          <a:xfrm>
            <a:off x="169499" y="1165176"/>
            <a:ext cx="4291611" cy="348062"/>
          </a:xfrm>
          <a:prstGeom prst="rect">
            <a:avLst/>
          </a:prstGeom>
          <a:gradFill flip="none" rotWithShape="1">
            <a:gsLst>
              <a:gs pos="0">
                <a:sysClr val="window" lastClr="FFFFFF">
                  <a:lumMod val="85000"/>
                  <a:alpha val="70000"/>
                </a:sysClr>
              </a:gs>
              <a:gs pos="100000">
                <a:sysClr val="window" lastClr="FFFFFF">
                  <a:lumMod val="85000"/>
                  <a:alpha val="0"/>
                </a:sysClr>
              </a:gs>
            </a:gsLst>
            <a:lin ang="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나눔스퀘어 Bold"/>
              <a:cs typeface="Arial" panose="020B0604020202020204" pitchFamily="34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1858697-B13D-428F-A908-40E541D7ACC3}"/>
              </a:ext>
            </a:extLst>
          </p:cNvPr>
          <p:cNvSpPr/>
          <p:nvPr/>
        </p:nvSpPr>
        <p:spPr>
          <a:xfrm>
            <a:off x="4562176" y="1165177"/>
            <a:ext cx="5174323" cy="5162178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나눔스퀘어 Bold"/>
              <a:cs typeface="Arial" panose="020B0604020202020204" pitchFamily="34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D8E86AB-EF48-4F26-B274-CE89938C6BAD}"/>
              </a:ext>
            </a:extLst>
          </p:cNvPr>
          <p:cNvSpPr/>
          <p:nvPr/>
        </p:nvSpPr>
        <p:spPr>
          <a:xfrm>
            <a:off x="4562176" y="1165176"/>
            <a:ext cx="5174323" cy="348062"/>
          </a:xfrm>
          <a:prstGeom prst="rect">
            <a:avLst/>
          </a:prstGeom>
          <a:gradFill flip="none" rotWithShape="1">
            <a:gsLst>
              <a:gs pos="0">
                <a:sysClr val="window" lastClr="FFFFFF">
                  <a:lumMod val="85000"/>
                  <a:alpha val="70000"/>
                </a:sysClr>
              </a:gs>
              <a:gs pos="100000">
                <a:sysClr val="window" lastClr="FFFFFF">
                  <a:lumMod val="85000"/>
                  <a:alpha val="0"/>
                </a:sysClr>
              </a:gs>
            </a:gsLst>
            <a:lin ang="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나눔스퀘어 Bold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00616A-2F67-4879-B465-5304963A9E41}"/>
              </a:ext>
            </a:extLst>
          </p:cNvPr>
          <p:cNvSpPr txBox="1"/>
          <p:nvPr/>
        </p:nvSpPr>
        <p:spPr>
          <a:xfrm>
            <a:off x="5511008" y="1706908"/>
            <a:ext cx="3294074" cy="2923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M</a:t>
            </a:r>
            <a:r>
              <a:rPr kumimoji="0" lang="ko-KR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사 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Pseudo Random Number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08B1C8-6974-4E0E-A74A-7967BA5B7163}"/>
              </a:ext>
            </a:extLst>
          </p:cNvPr>
          <p:cNvSpPr txBox="1"/>
          <p:nvPr/>
        </p:nvSpPr>
        <p:spPr>
          <a:xfrm>
            <a:off x="737630" y="1746222"/>
            <a:ext cx="65402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dirty="0">
                <a:solidFill>
                  <a:srgbClr val="00479D"/>
                </a:solidFill>
                <a:latin typeface="Arial" panose="020B0604020202020204" pitchFamily="34" charset="0"/>
                <a:ea typeface="나눔스퀘어 ExtraBold" panose="020B0600000101010101" pitchFamily="50" charset="-127"/>
                <a:cs typeface="Arial" panose="020B0604020202020204" pitchFamily="34" charset="0"/>
              </a:rPr>
              <a:t>무작위성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BA37C6A-E156-4FA6-AF1D-9A4E3336681D}"/>
              </a:ext>
            </a:extLst>
          </p:cNvPr>
          <p:cNvSpPr txBox="1"/>
          <p:nvPr/>
        </p:nvSpPr>
        <p:spPr>
          <a:xfrm>
            <a:off x="348818" y="2140137"/>
            <a:ext cx="3943417" cy="6309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171450" indent="-171450" latinLnBrk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통계적인 편중 없이 수열이 무작위로 되어 있는 성질</a:t>
            </a:r>
          </a:p>
          <a:p>
            <a:pPr marL="171450" indent="-171450" latinLnBrk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altLang="ko-KR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“</a:t>
            </a: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아무렇게</a:t>
            </a:r>
            <a:r>
              <a:rPr lang="en-US" altLang="ko-KR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”</a:t>
            </a: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로 보이는 성질</a:t>
            </a:r>
            <a:endParaRPr lang="en-US" altLang="ko-KR" sz="1200" kern="0" spc="-30" dirty="0">
              <a:solidFill>
                <a:prstClr val="black">
                  <a:lumMod val="85000"/>
                  <a:lumOff val="15000"/>
                </a:prstClr>
              </a:solidFill>
              <a:latin typeface="나눔스퀘어"/>
              <a:ea typeface="나눔스퀘어"/>
            </a:endParaRPr>
          </a:p>
          <a:p>
            <a:pPr marL="171450" indent="-171450" latinLnBrk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암호에 사용하는 난수는 무작위성 만으로는 불충분</a:t>
            </a:r>
          </a:p>
        </p:txBody>
      </p:sp>
      <p:sp>
        <p:nvSpPr>
          <p:cNvPr id="15" name="모서리가 둥근 직사각형 238">
            <a:extLst>
              <a:ext uri="{FF2B5EF4-FFF2-40B4-BE49-F238E27FC236}">
                <a16:creationId xmlns:a16="http://schemas.microsoft.com/office/drawing/2014/main" id="{2EFC0530-404D-44A0-9722-1F3210869840}"/>
              </a:ext>
            </a:extLst>
          </p:cNvPr>
          <p:cNvSpPr/>
          <p:nvPr/>
        </p:nvSpPr>
        <p:spPr>
          <a:xfrm>
            <a:off x="313962" y="1682254"/>
            <a:ext cx="343645" cy="343231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나눔스퀘어 Bold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1F0F656-6AB9-4AAC-9ED1-D2E12D7D6DC1}"/>
              </a:ext>
            </a:extLst>
          </p:cNvPr>
          <p:cNvSpPr txBox="1"/>
          <p:nvPr/>
        </p:nvSpPr>
        <p:spPr>
          <a:xfrm>
            <a:off x="737630" y="4776171"/>
            <a:ext cx="99899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latinLnBrk="0">
              <a:defRPr/>
            </a:pPr>
            <a:r>
              <a:rPr lang="ko-KR" altLang="en-US" sz="1400" kern="0" spc="-30" dirty="0">
                <a:solidFill>
                  <a:srgbClr val="F9765D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재현 불가능성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2EEB965-0C04-4638-848C-F881CCB9F4D9}"/>
              </a:ext>
            </a:extLst>
          </p:cNvPr>
          <p:cNvSpPr txBox="1"/>
          <p:nvPr/>
        </p:nvSpPr>
        <p:spPr>
          <a:xfrm>
            <a:off x="348819" y="5156368"/>
            <a:ext cx="3943416" cy="6309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171450" indent="-171450" latinLnBrk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한 난수열로부터 동일한 수열을 재현할 수 없는 성질</a:t>
            </a:r>
          </a:p>
          <a:p>
            <a:pPr marL="171450" indent="-171450" latinLnBrk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그 난수열 자체를 보전하는 것 외에 재현 불가</a:t>
            </a:r>
            <a:endParaRPr lang="en-US" altLang="ko-KR" sz="1200" kern="0" spc="-30" dirty="0">
              <a:solidFill>
                <a:prstClr val="black">
                  <a:lumMod val="85000"/>
                  <a:lumOff val="15000"/>
                </a:prstClr>
              </a:solidFill>
              <a:latin typeface="나눔스퀘어"/>
              <a:ea typeface="나눔스퀘어"/>
            </a:endParaRPr>
          </a:p>
          <a:p>
            <a:pPr marL="171450" indent="-171450" latinLnBrk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altLang="ko-KR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S/W</a:t>
            </a: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만으로는 재현 불가능한 난수열 생성 불가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346AC560-7D69-426F-997A-DD2596C6E3D1}"/>
              </a:ext>
            </a:extLst>
          </p:cNvPr>
          <p:cNvGrpSpPr/>
          <p:nvPr/>
        </p:nvGrpSpPr>
        <p:grpSpPr>
          <a:xfrm>
            <a:off x="313962" y="4712278"/>
            <a:ext cx="343645" cy="343231"/>
            <a:chOff x="413517" y="1653346"/>
            <a:chExt cx="343645" cy="343645"/>
          </a:xfrm>
        </p:grpSpPr>
        <p:sp>
          <p:nvSpPr>
            <p:cNvPr id="19" name="모서리가 둥근 직사각형 232">
              <a:extLst>
                <a:ext uri="{FF2B5EF4-FFF2-40B4-BE49-F238E27FC236}">
                  <a16:creationId xmlns:a16="http://schemas.microsoft.com/office/drawing/2014/main" id="{73E69051-404F-47BD-960E-7AEF6428383F}"/>
                </a:ext>
              </a:extLst>
            </p:cNvPr>
            <p:cNvSpPr/>
            <p:nvPr/>
          </p:nvSpPr>
          <p:spPr>
            <a:xfrm>
              <a:off x="413517" y="1653346"/>
              <a:ext cx="343645" cy="343645"/>
            </a:xfrm>
            <a:prstGeom prst="roundRect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>
              <a:outerShdw blurRad="38100" algn="ctr" rotWithShape="0">
                <a:prstClr val="black">
                  <a:alpha val="15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나눔스퀘어 Bold"/>
                <a:cs typeface="Arial" panose="020B0604020202020204" pitchFamily="34" charset="0"/>
              </a:endParaRPr>
            </a:p>
          </p:txBody>
        </p:sp>
        <p:sp>
          <p:nvSpPr>
            <p:cNvPr id="20" name="십자형 19">
              <a:extLst>
                <a:ext uri="{FF2B5EF4-FFF2-40B4-BE49-F238E27FC236}">
                  <a16:creationId xmlns:a16="http://schemas.microsoft.com/office/drawing/2014/main" id="{2BE50F93-4FFC-43EF-8D48-99A115A13D07}"/>
                </a:ext>
              </a:extLst>
            </p:cNvPr>
            <p:cNvSpPr/>
            <p:nvPr/>
          </p:nvSpPr>
          <p:spPr>
            <a:xfrm rot="2700000">
              <a:off x="442990" y="1682819"/>
              <a:ext cx="284699" cy="284699"/>
            </a:xfrm>
            <a:prstGeom prst="plus">
              <a:avLst>
                <a:gd name="adj" fmla="val 45333"/>
              </a:avLst>
            </a:prstGeom>
            <a:solidFill>
              <a:srgbClr val="F976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나눔스퀘어 Bold"/>
                <a:cs typeface="Arial" panose="020B0604020202020204" pitchFamily="34" charset="0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6F379AA0-5FD6-4CE0-AF81-5B80978F7F2B}"/>
              </a:ext>
            </a:extLst>
          </p:cNvPr>
          <p:cNvSpPr txBox="1"/>
          <p:nvPr/>
        </p:nvSpPr>
        <p:spPr>
          <a:xfrm>
            <a:off x="348820" y="3581057"/>
            <a:ext cx="3943415" cy="6309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171450" indent="-171450" latinLnBrk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과거의 수열로부터 다음 수를 예측할 수 없는 성질</a:t>
            </a:r>
          </a:p>
          <a:p>
            <a:pPr marL="171450" indent="-171450" latinLnBrk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과거의 난수열이 알려져도 다음의 난수 예측 불가</a:t>
            </a:r>
            <a:endParaRPr lang="en-US" altLang="ko-KR" sz="1200" kern="0" spc="-30" dirty="0">
              <a:solidFill>
                <a:prstClr val="black">
                  <a:lumMod val="85000"/>
                  <a:lumOff val="15000"/>
                </a:prstClr>
              </a:solidFill>
              <a:latin typeface="나눔스퀘어"/>
              <a:ea typeface="나눔스퀘어"/>
            </a:endParaRPr>
          </a:p>
          <a:p>
            <a:pPr marL="171450" indent="-171450" latinLnBrk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암호 기술에 사용하기 위한 최소한의 필요 조건</a:t>
            </a:r>
          </a:p>
        </p:txBody>
      </p:sp>
      <p:sp>
        <p:nvSpPr>
          <p:cNvPr id="23" name="모서리가 둥근 직사각형 226">
            <a:extLst>
              <a:ext uri="{FF2B5EF4-FFF2-40B4-BE49-F238E27FC236}">
                <a16:creationId xmlns:a16="http://schemas.microsoft.com/office/drawing/2014/main" id="{8EF181C3-BCD5-4773-A4BE-63BEA7556D51}"/>
              </a:ext>
            </a:extLst>
          </p:cNvPr>
          <p:cNvSpPr/>
          <p:nvPr/>
        </p:nvSpPr>
        <p:spPr>
          <a:xfrm>
            <a:off x="313962" y="3156798"/>
            <a:ext cx="343645" cy="343231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나눔스퀘어 Bold"/>
              <a:cs typeface="Arial" panose="020B0604020202020204" pitchFamily="34" charset="0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DF6E21ED-3C03-4DA8-920E-257699F52CDE}"/>
              </a:ext>
            </a:extLst>
          </p:cNvPr>
          <p:cNvSpPr/>
          <p:nvPr/>
        </p:nvSpPr>
        <p:spPr>
          <a:xfrm>
            <a:off x="376203" y="3218964"/>
            <a:ext cx="219162" cy="218898"/>
          </a:xfrm>
          <a:prstGeom prst="ellipse">
            <a:avLst/>
          </a:prstGeom>
          <a:noFill/>
          <a:ln w="28575" cap="flat" cmpd="sng" algn="ctr">
            <a:solidFill>
              <a:srgbClr val="00479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나눔스퀘어 Bold"/>
              <a:cs typeface="Arial" panose="020B0604020202020204" pitchFamily="34" charset="0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E60C4428-AFD9-49DC-926C-E90938C2A05C}"/>
              </a:ext>
            </a:extLst>
          </p:cNvPr>
          <p:cNvGrpSpPr/>
          <p:nvPr/>
        </p:nvGrpSpPr>
        <p:grpSpPr>
          <a:xfrm>
            <a:off x="332095" y="3041658"/>
            <a:ext cx="3960141" cy="1567498"/>
            <a:chOff x="497559" y="3285492"/>
            <a:chExt cx="2893970" cy="1567498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1C0D1D56-CA56-4940-83A0-283C9B136E79}"/>
                </a:ext>
              </a:extLst>
            </p:cNvPr>
            <p:cNvCxnSpPr/>
            <p:nvPr/>
          </p:nvCxnSpPr>
          <p:spPr>
            <a:xfrm>
              <a:off x="497559" y="3285492"/>
              <a:ext cx="2893970" cy="0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2F69D443-A4FE-4639-A5A5-16F67C095F74}"/>
                </a:ext>
              </a:extLst>
            </p:cNvPr>
            <p:cNvCxnSpPr/>
            <p:nvPr/>
          </p:nvCxnSpPr>
          <p:spPr>
            <a:xfrm>
              <a:off x="497559" y="4852990"/>
              <a:ext cx="2893970" cy="0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</p:grpSp>
      <p:sp>
        <p:nvSpPr>
          <p:cNvPr id="28" name="타원 27">
            <a:extLst>
              <a:ext uri="{FF2B5EF4-FFF2-40B4-BE49-F238E27FC236}">
                <a16:creationId xmlns:a16="http://schemas.microsoft.com/office/drawing/2014/main" id="{B0692CE4-84F1-4234-8433-DB8B9C6AA1D1}"/>
              </a:ext>
            </a:extLst>
          </p:cNvPr>
          <p:cNvSpPr/>
          <p:nvPr/>
        </p:nvSpPr>
        <p:spPr>
          <a:xfrm>
            <a:off x="376203" y="1743653"/>
            <a:ext cx="219162" cy="218898"/>
          </a:xfrm>
          <a:prstGeom prst="ellipse">
            <a:avLst/>
          </a:prstGeom>
          <a:noFill/>
          <a:ln w="28575" cap="flat" cmpd="sng" algn="ctr">
            <a:solidFill>
              <a:srgbClr val="00479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나눔스퀘어 Bold"/>
              <a:cs typeface="Arial" panose="020B0604020202020204" pitchFamily="34" charset="0"/>
            </a:endParaRPr>
          </a:p>
        </p:txBody>
      </p:sp>
      <p:pic>
        <p:nvPicPr>
          <p:cNvPr id="29" name="그림 28">
            <a:extLst>
              <a:ext uri="{FF2B5EF4-FFF2-40B4-BE49-F238E27FC236}">
                <a16:creationId xmlns:a16="http://schemas.microsoft.com/office/drawing/2014/main" id="{2494EAEF-A229-43F0-838B-DF4131EE352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6202" y="2212497"/>
            <a:ext cx="5160297" cy="3069749"/>
          </a:xfrm>
          <a:prstGeom prst="rect">
            <a:avLst/>
          </a:prstGeom>
        </p:spPr>
      </p:pic>
      <p:sp>
        <p:nvSpPr>
          <p:cNvPr id="30" name="오각형 214">
            <a:extLst>
              <a:ext uri="{FF2B5EF4-FFF2-40B4-BE49-F238E27FC236}">
                <a16:creationId xmlns:a16="http://schemas.microsoft.com/office/drawing/2014/main" id="{294CB767-91E0-445D-ACE0-10FFD25B507B}"/>
              </a:ext>
            </a:extLst>
          </p:cNvPr>
          <p:cNvSpPr/>
          <p:nvPr/>
        </p:nvSpPr>
        <p:spPr>
          <a:xfrm>
            <a:off x="169500" y="1165176"/>
            <a:ext cx="1720260" cy="348062"/>
          </a:xfrm>
          <a:prstGeom prst="homePlate">
            <a:avLst/>
          </a:prstGeom>
          <a:solidFill>
            <a:sysClr val="windowText" lastClr="000000">
              <a:lumMod val="50000"/>
              <a:lumOff val="50000"/>
            </a:sysClr>
          </a:solidFill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>
              <a:defRPr/>
            </a:pPr>
            <a:r>
              <a:rPr lang="ko-KR" altLang="en-US" sz="1200" dirty="0">
                <a:solidFill>
                  <a:prstClr val="white"/>
                </a:solidFill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난수의 성질</a:t>
            </a:r>
          </a:p>
        </p:txBody>
      </p:sp>
      <p:sp>
        <p:nvSpPr>
          <p:cNvPr id="31" name="오각형 217">
            <a:extLst>
              <a:ext uri="{FF2B5EF4-FFF2-40B4-BE49-F238E27FC236}">
                <a16:creationId xmlns:a16="http://schemas.microsoft.com/office/drawing/2014/main" id="{0A338FB5-7251-4282-A535-469834749836}"/>
              </a:ext>
            </a:extLst>
          </p:cNvPr>
          <p:cNvSpPr/>
          <p:nvPr/>
        </p:nvSpPr>
        <p:spPr>
          <a:xfrm>
            <a:off x="4562176" y="1165176"/>
            <a:ext cx="1720800" cy="348062"/>
          </a:xfrm>
          <a:prstGeom prst="homePlate">
            <a:avLst/>
          </a:prstGeom>
          <a:solidFill>
            <a:srgbClr val="F9765D"/>
          </a:solidFill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>
              <a:defRPr/>
            </a:pPr>
            <a:r>
              <a:rPr lang="ko-KR" altLang="en-US" sz="1200" dirty="0">
                <a:solidFill>
                  <a:prstClr val="white"/>
                </a:solidFill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의사 난수의 한계 </a:t>
            </a:r>
            <a:r>
              <a:rPr lang="en-US" altLang="ko-KR" sz="1200" dirty="0">
                <a:solidFill>
                  <a:prstClr val="white"/>
                </a:solidFill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#2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647F254-683B-FD44-B4CC-08B4CC35EB22}"/>
              </a:ext>
            </a:extLst>
          </p:cNvPr>
          <p:cNvSpPr txBox="1"/>
          <p:nvPr/>
        </p:nvSpPr>
        <p:spPr>
          <a:xfrm>
            <a:off x="737630" y="3219550"/>
            <a:ext cx="99899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latinLnBrk="0">
              <a:defRPr/>
            </a:pPr>
            <a:r>
              <a:rPr lang="ko-KR" altLang="en-US" sz="1400" kern="0" spc="-30" dirty="0">
                <a:solidFill>
                  <a:srgbClr val="00479D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예측 불가능성</a:t>
            </a:r>
          </a:p>
        </p:txBody>
      </p:sp>
    </p:spTree>
    <p:extLst>
      <p:ext uri="{BB962C8B-B14F-4D97-AF65-F5344CB8AC3E}">
        <p14:creationId xmlns:p14="http://schemas.microsoft.com/office/powerpoint/2010/main" val="22363530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DE8BF9D-69BA-4F96-AAF2-8BFC80086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486220B-EE48-441A-BEE1-7E447193D81B}" type="slidenum">
              <a:rPr lang="ko-KR" altLang="en-US" smtClean="0"/>
              <a:pPr/>
              <a:t>17</a:t>
            </a:fld>
            <a:endParaRPr lang="ko-KR" altLang="en-US" dirty="0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3005D68F-8D58-480C-9A76-35C9C3803D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양자 난수의 보안성</a:t>
            </a:r>
            <a:r>
              <a:rPr lang="en-US" altLang="ko-KR" dirty="0"/>
              <a:t>(3/6)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58F282C-018A-4AFD-BB69-DABBAA5A24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02. </a:t>
            </a:r>
            <a:r>
              <a:rPr lang="ko-KR" altLang="en-US" dirty="0"/>
              <a:t>양자암호통신 기반 </a:t>
            </a:r>
            <a:r>
              <a:rPr lang="en-US" altLang="ko-KR" dirty="0"/>
              <a:t>VPN 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A4C77A1-7796-476D-975F-D51D4D1EF38B}"/>
              </a:ext>
            </a:extLst>
          </p:cNvPr>
          <p:cNvSpPr/>
          <p:nvPr/>
        </p:nvSpPr>
        <p:spPr>
          <a:xfrm>
            <a:off x="169501" y="1165177"/>
            <a:ext cx="4291610" cy="5162178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나눔스퀘어 Bold"/>
              <a:cs typeface="Arial" panose="020B0604020202020204" pitchFamily="34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27C0469-5087-4106-9E7A-0AF3E4304D92}"/>
              </a:ext>
            </a:extLst>
          </p:cNvPr>
          <p:cNvSpPr/>
          <p:nvPr/>
        </p:nvSpPr>
        <p:spPr>
          <a:xfrm>
            <a:off x="169499" y="1165176"/>
            <a:ext cx="4291611" cy="348062"/>
          </a:xfrm>
          <a:prstGeom prst="rect">
            <a:avLst/>
          </a:prstGeom>
          <a:gradFill flip="none" rotWithShape="1">
            <a:gsLst>
              <a:gs pos="0">
                <a:sysClr val="window" lastClr="FFFFFF">
                  <a:lumMod val="85000"/>
                  <a:alpha val="70000"/>
                </a:sysClr>
              </a:gs>
              <a:gs pos="100000">
                <a:sysClr val="window" lastClr="FFFFFF">
                  <a:lumMod val="85000"/>
                  <a:alpha val="0"/>
                </a:sysClr>
              </a:gs>
            </a:gsLst>
            <a:lin ang="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나눔스퀘어 Bold"/>
              <a:cs typeface="Arial" panose="020B0604020202020204" pitchFamily="34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5008009-DB0E-4CFD-A37D-07744E5A5F9E}"/>
              </a:ext>
            </a:extLst>
          </p:cNvPr>
          <p:cNvSpPr/>
          <p:nvPr/>
        </p:nvSpPr>
        <p:spPr>
          <a:xfrm>
            <a:off x="4562176" y="1165177"/>
            <a:ext cx="5174323" cy="5162178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나눔스퀘어 Bold"/>
              <a:cs typeface="Arial" panose="020B0604020202020204" pitchFamily="34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F4875670-9EA3-4060-8F1A-1C0197703DA6}"/>
              </a:ext>
            </a:extLst>
          </p:cNvPr>
          <p:cNvSpPr/>
          <p:nvPr/>
        </p:nvSpPr>
        <p:spPr>
          <a:xfrm>
            <a:off x="4562176" y="1165176"/>
            <a:ext cx="5174323" cy="348062"/>
          </a:xfrm>
          <a:prstGeom prst="rect">
            <a:avLst/>
          </a:prstGeom>
          <a:gradFill flip="none" rotWithShape="1">
            <a:gsLst>
              <a:gs pos="0">
                <a:sysClr val="window" lastClr="FFFFFF">
                  <a:lumMod val="85000"/>
                  <a:alpha val="70000"/>
                </a:sysClr>
              </a:gs>
              <a:gs pos="100000">
                <a:sysClr val="window" lastClr="FFFFFF">
                  <a:lumMod val="85000"/>
                  <a:alpha val="0"/>
                </a:sysClr>
              </a:gs>
            </a:gsLst>
            <a:lin ang="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나눔스퀘어 Bold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DF931A1-12C0-4F6D-A4ED-D6599B08DA07}"/>
              </a:ext>
            </a:extLst>
          </p:cNvPr>
          <p:cNvSpPr txBox="1"/>
          <p:nvPr/>
        </p:nvSpPr>
        <p:spPr>
          <a:xfrm>
            <a:off x="5511008" y="1706908"/>
            <a:ext cx="3294074" cy="2923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EYL Quantum Random Number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5F02D9-D828-4C49-89F5-89B2B9DFB519}"/>
              </a:ext>
            </a:extLst>
          </p:cNvPr>
          <p:cNvSpPr txBox="1"/>
          <p:nvPr/>
        </p:nvSpPr>
        <p:spPr>
          <a:xfrm>
            <a:off x="348818" y="2140137"/>
            <a:ext cx="3943417" cy="6309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171450" indent="-171450" latinLnBrk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통계적인 편중 없이 수열이 무작위로 되어 있는 성질</a:t>
            </a:r>
          </a:p>
          <a:p>
            <a:pPr marL="171450" indent="-171450" latinLnBrk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altLang="ko-KR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“</a:t>
            </a: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아무렇게</a:t>
            </a:r>
            <a:r>
              <a:rPr lang="en-US" altLang="ko-KR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”</a:t>
            </a: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로 보이는 성질</a:t>
            </a:r>
            <a:endParaRPr lang="en-US" altLang="ko-KR" sz="1200" kern="0" spc="-30" dirty="0">
              <a:solidFill>
                <a:prstClr val="black">
                  <a:lumMod val="85000"/>
                  <a:lumOff val="15000"/>
                </a:prstClr>
              </a:solidFill>
              <a:latin typeface="나눔스퀘어"/>
              <a:ea typeface="나눔스퀘어"/>
            </a:endParaRPr>
          </a:p>
          <a:p>
            <a:pPr marL="171450" indent="-171450" latinLnBrk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암호에 사용하는 난수는 무작위성 만으로는 불충분</a:t>
            </a:r>
          </a:p>
        </p:txBody>
      </p:sp>
      <p:sp>
        <p:nvSpPr>
          <p:cNvPr id="15" name="모서리가 둥근 직사각형 238">
            <a:extLst>
              <a:ext uri="{FF2B5EF4-FFF2-40B4-BE49-F238E27FC236}">
                <a16:creationId xmlns:a16="http://schemas.microsoft.com/office/drawing/2014/main" id="{2D21B619-BCD4-434E-A77B-A5862B81897F}"/>
              </a:ext>
            </a:extLst>
          </p:cNvPr>
          <p:cNvSpPr/>
          <p:nvPr/>
        </p:nvSpPr>
        <p:spPr>
          <a:xfrm>
            <a:off x="313962" y="1682254"/>
            <a:ext cx="343645" cy="343231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나눔스퀘어 Bold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5A46DBF-9B2F-4723-8D16-1860283EF340}"/>
              </a:ext>
            </a:extLst>
          </p:cNvPr>
          <p:cNvSpPr txBox="1"/>
          <p:nvPr/>
        </p:nvSpPr>
        <p:spPr>
          <a:xfrm>
            <a:off x="737630" y="4776171"/>
            <a:ext cx="99899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latinLnBrk="0">
              <a:defRPr/>
            </a:pPr>
            <a:r>
              <a:rPr lang="ko-KR" altLang="en-US" sz="1400" kern="0" spc="-30" dirty="0">
                <a:solidFill>
                  <a:srgbClr val="00479D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재현 불가능성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264E42E-96A0-4086-B06D-5DAA0026646D}"/>
              </a:ext>
            </a:extLst>
          </p:cNvPr>
          <p:cNvSpPr txBox="1"/>
          <p:nvPr/>
        </p:nvSpPr>
        <p:spPr>
          <a:xfrm>
            <a:off x="348819" y="5156368"/>
            <a:ext cx="3943416" cy="6309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171450" indent="-171450" latinLnBrk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한 난수열로부터 동일한 수열을 재현할 수 없는 성질</a:t>
            </a:r>
          </a:p>
          <a:p>
            <a:pPr marL="171450" indent="-171450" latinLnBrk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그 난수열 자체를 보전하는 것 외에 재현 불가</a:t>
            </a:r>
            <a:endParaRPr lang="en-US" altLang="ko-KR" sz="1200" kern="0" spc="-30" dirty="0">
              <a:solidFill>
                <a:prstClr val="black">
                  <a:lumMod val="85000"/>
                  <a:lumOff val="15000"/>
                </a:prstClr>
              </a:solidFill>
              <a:latin typeface="나눔스퀘어"/>
              <a:ea typeface="나눔스퀘어"/>
            </a:endParaRPr>
          </a:p>
          <a:p>
            <a:pPr marL="171450" indent="-171450" latinLnBrk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altLang="ko-KR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S/W</a:t>
            </a: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만으로는 재현 불가능한 난수열 생성 불가</a:t>
            </a:r>
          </a:p>
        </p:txBody>
      </p:sp>
      <p:sp>
        <p:nvSpPr>
          <p:cNvPr id="18" name="모서리가 둥근 직사각형 232">
            <a:extLst>
              <a:ext uri="{FF2B5EF4-FFF2-40B4-BE49-F238E27FC236}">
                <a16:creationId xmlns:a16="http://schemas.microsoft.com/office/drawing/2014/main" id="{370A82A9-EA53-4FA0-B04C-5089DEAE7771}"/>
              </a:ext>
            </a:extLst>
          </p:cNvPr>
          <p:cNvSpPr/>
          <p:nvPr/>
        </p:nvSpPr>
        <p:spPr>
          <a:xfrm>
            <a:off x="313962" y="4712278"/>
            <a:ext cx="343645" cy="343231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나눔스퀘어 Bold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F03F6C-77CF-4D24-A1BF-209ABF04C33A}"/>
              </a:ext>
            </a:extLst>
          </p:cNvPr>
          <p:cNvSpPr txBox="1"/>
          <p:nvPr/>
        </p:nvSpPr>
        <p:spPr>
          <a:xfrm>
            <a:off x="737630" y="3219550"/>
            <a:ext cx="99899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latinLnBrk="0">
              <a:defRPr/>
            </a:pPr>
            <a:r>
              <a:rPr lang="ko-KR" altLang="en-US" sz="1400" kern="0" spc="-30" dirty="0">
                <a:solidFill>
                  <a:srgbClr val="00479D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예측 불가능성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25BA0F8-356A-4EB3-B501-51E4FF42868F}"/>
              </a:ext>
            </a:extLst>
          </p:cNvPr>
          <p:cNvSpPr txBox="1"/>
          <p:nvPr/>
        </p:nvSpPr>
        <p:spPr>
          <a:xfrm>
            <a:off x="348820" y="3581057"/>
            <a:ext cx="3943415" cy="6309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171450" indent="-171450" latinLnBrk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과거의 수열로부터 다음 수를 예측할 수 없는 성질</a:t>
            </a:r>
          </a:p>
          <a:p>
            <a:pPr marL="171450" indent="-171450" latinLnBrk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과거의 난수열이 알려져도 다음의 난수 예측 불가</a:t>
            </a:r>
            <a:endParaRPr lang="en-US" altLang="ko-KR" sz="1200" kern="0" spc="-30" dirty="0">
              <a:solidFill>
                <a:prstClr val="black">
                  <a:lumMod val="85000"/>
                  <a:lumOff val="15000"/>
                </a:prstClr>
              </a:solidFill>
              <a:latin typeface="나눔스퀘어"/>
              <a:ea typeface="나눔스퀘어"/>
            </a:endParaRPr>
          </a:p>
          <a:p>
            <a:pPr marL="171450" indent="-171450" latinLnBrk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2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암호 기술에 사용하기 위한 최소한의 필요 조건</a:t>
            </a:r>
          </a:p>
        </p:txBody>
      </p:sp>
      <p:sp>
        <p:nvSpPr>
          <p:cNvPr id="21" name="모서리가 둥근 직사각형 226">
            <a:extLst>
              <a:ext uri="{FF2B5EF4-FFF2-40B4-BE49-F238E27FC236}">
                <a16:creationId xmlns:a16="http://schemas.microsoft.com/office/drawing/2014/main" id="{D6698A3D-EA81-4C7F-BA92-52B372CACB99}"/>
              </a:ext>
            </a:extLst>
          </p:cNvPr>
          <p:cNvSpPr/>
          <p:nvPr/>
        </p:nvSpPr>
        <p:spPr>
          <a:xfrm>
            <a:off x="313962" y="3156798"/>
            <a:ext cx="343645" cy="343231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나눔스퀘어 Bold"/>
              <a:cs typeface="Arial" panose="020B0604020202020204" pitchFamily="34" charset="0"/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8DBA5383-E773-481A-9270-6CBE22D8FBD8}"/>
              </a:ext>
            </a:extLst>
          </p:cNvPr>
          <p:cNvSpPr/>
          <p:nvPr/>
        </p:nvSpPr>
        <p:spPr>
          <a:xfrm>
            <a:off x="376203" y="3218964"/>
            <a:ext cx="219162" cy="218898"/>
          </a:xfrm>
          <a:prstGeom prst="ellipse">
            <a:avLst/>
          </a:prstGeom>
          <a:noFill/>
          <a:ln w="28575" cap="flat" cmpd="sng" algn="ctr">
            <a:solidFill>
              <a:srgbClr val="00479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나눔스퀘어 Bold"/>
              <a:cs typeface="Arial" panose="020B0604020202020204" pitchFamily="34" charset="0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F8FC2D27-7974-4AE0-8E31-74527919A21D}"/>
              </a:ext>
            </a:extLst>
          </p:cNvPr>
          <p:cNvGrpSpPr/>
          <p:nvPr/>
        </p:nvGrpSpPr>
        <p:grpSpPr>
          <a:xfrm>
            <a:off x="332095" y="3041658"/>
            <a:ext cx="3960141" cy="1567498"/>
            <a:chOff x="497559" y="3285492"/>
            <a:chExt cx="2893970" cy="1567498"/>
          </a:xfrm>
        </p:grpSpPr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07CCB9AD-C4E9-4BF2-AC6D-31BC4E3D1308}"/>
                </a:ext>
              </a:extLst>
            </p:cNvPr>
            <p:cNvCxnSpPr/>
            <p:nvPr/>
          </p:nvCxnSpPr>
          <p:spPr>
            <a:xfrm>
              <a:off x="497559" y="3285492"/>
              <a:ext cx="2893970" cy="0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0F44C5B2-3112-40A6-9C6D-4F7E223E0EC5}"/>
                </a:ext>
              </a:extLst>
            </p:cNvPr>
            <p:cNvCxnSpPr/>
            <p:nvPr/>
          </p:nvCxnSpPr>
          <p:spPr>
            <a:xfrm>
              <a:off x="497559" y="4852990"/>
              <a:ext cx="2893970" cy="0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</p:grpSp>
      <p:sp>
        <p:nvSpPr>
          <p:cNvPr id="26" name="타원 25">
            <a:extLst>
              <a:ext uri="{FF2B5EF4-FFF2-40B4-BE49-F238E27FC236}">
                <a16:creationId xmlns:a16="http://schemas.microsoft.com/office/drawing/2014/main" id="{7EF0B7DC-E958-46A4-8B3F-86B2F3587489}"/>
              </a:ext>
            </a:extLst>
          </p:cNvPr>
          <p:cNvSpPr/>
          <p:nvPr/>
        </p:nvSpPr>
        <p:spPr>
          <a:xfrm>
            <a:off x="376203" y="1743653"/>
            <a:ext cx="219162" cy="218898"/>
          </a:xfrm>
          <a:prstGeom prst="ellipse">
            <a:avLst/>
          </a:prstGeom>
          <a:noFill/>
          <a:ln w="28575" cap="flat" cmpd="sng" algn="ctr">
            <a:solidFill>
              <a:srgbClr val="00479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나눔스퀘어 Bold"/>
              <a:cs typeface="Arial" panose="020B0604020202020204" pitchFamily="34" charset="0"/>
            </a:endParaRPr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349AB573-7E24-4061-8D0B-C77D73A56286}"/>
              </a:ext>
            </a:extLst>
          </p:cNvPr>
          <p:cNvSpPr/>
          <p:nvPr/>
        </p:nvSpPr>
        <p:spPr>
          <a:xfrm>
            <a:off x="372918" y="4773313"/>
            <a:ext cx="219162" cy="218898"/>
          </a:xfrm>
          <a:prstGeom prst="ellipse">
            <a:avLst/>
          </a:prstGeom>
          <a:noFill/>
          <a:ln w="28575" cap="flat" cmpd="sng" algn="ctr">
            <a:solidFill>
              <a:srgbClr val="00479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나눔스퀘어 Bold"/>
              <a:cs typeface="Arial" panose="020B0604020202020204" pitchFamily="34" charset="0"/>
            </a:endParaRPr>
          </a:p>
        </p:txBody>
      </p:sp>
      <p:pic>
        <p:nvPicPr>
          <p:cNvPr id="28" name="그림 27">
            <a:extLst>
              <a:ext uri="{FF2B5EF4-FFF2-40B4-BE49-F238E27FC236}">
                <a16:creationId xmlns:a16="http://schemas.microsoft.com/office/drawing/2014/main" id="{F3E294EF-68F1-43E8-A74D-D0072B4E16B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2176" y="2212497"/>
            <a:ext cx="5174323" cy="3075578"/>
          </a:xfrm>
          <a:prstGeom prst="rect">
            <a:avLst/>
          </a:prstGeom>
        </p:spPr>
      </p:pic>
      <p:sp>
        <p:nvSpPr>
          <p:cNvPr id="29" name="오각형 214">
            <a:extLst>
              <a:ext uri="{FF2B5EF4-FFF2-40B4-BE49-F238E27FC236}">
                <a16:creationId xmlns:a16="http://schemas.microsoft.com/office/drawing/2014/main" id="{912EED4C-63AE-48BD-A1A6-6C445079FEE7}"/>
              </a:ext>
            </a:extLst>
          </p:cNvPr>
          <p:cNvSpPr/>
          <p:nvPr/>
        </p:nvSpPr>
        <p:spPr>
          <a:xfrm>
            <a:off x="169500" y="1165176"/>
            <a:ext cx="1720260" cy="348062"/>
          </a:xfrm>
          <a:prstGeom prst="homePlate">
            <a:avLst/>
          </a:prstGeom>
          <a:solidFill>
            <a:sysClr val="windowText" lastClr="000000">
              <a:lumMod val="50000"/>
              <a:lumOff val="50000"/>
            </a:sysClr>
          </a:solidFill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>
              <a:defRPr/>
            </a:pPr>
            <a:r>
              <a:rPr lang="ko-KR" altLang="en-US" sz="1200" dirty="0">
                <a:solidFill>
                  <a:prstClr val="white"/>
                </a:solidFill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난수의 성질</a:t>
            </a:r>
          </a:p>
        </p:txBody>
      </p:sp>
      <p:sp>
        <p:nvSpPr>
          <p:cNvPr id="30" name="오각형 217">
            <a:extLst>
              <a:ext uri="{FF2B5EF4-FFF2-40B4-BE49-F238E27FC236}">
                <a16:creationId xmlns:a16="http://schemas.microsoft.com/office/drawing/2014/main" id="{E2CC3A95-F887-483B-87A0-93D92AA7795E}"/>
              </a:ext>
            </a:extLst>
          </p:cNvPr>
          <p:cNvSpPr/>
          <p:nvPr/>
        </p:nvSpPr>
        <p:spPr>
          <a:xfrm>
            <a:off x="4562176" y="1165176"/>
            <a:ext cx="1821846" cy="348062"/>
          </a:xfrm>
          <a:prstGeom prst="homePlate">
            <a:avLst/>
          </a:prstGeom>
          <a:solidFill>
            <a:srgbClr val="00479D"/>
          </a:solidFill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>
              <a:defRPr/>
            </a:pPr>
            <a:r>
              <a:rPr lang="ko-KR" altLang="en-US" sz="1200" dirty="0">
                <a:solidFill>
                  <a:prstClr val="white"/>
                </a:solidFill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양자 난수의 보안성 강화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F18CEE7-96DA-6342-A208-25926DEC5866}"/>
              </a:ext>
            </a:extLst>
          </p:cNvPr>
          <p:cNvSpPr txBox="1"/>
          <p:nvPr/>
        </p:nvSpPr>
        <p:spPr>
          <a:xfrm>
            <a:off x="737630" y="1746222"/>
            <a:ext cx="65402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dirty="0">
                <a:solidFill>
                  <a:srgbClr val="00479D"/>
                </a:solidFill>
                <a:latin typeface="Arial" panose="020B0604020202020204" pitchFamily="34" charset="0"/>
                <a:ea typeface="나눔스퀘어 ExtraBold" panose="020B0600000101010101" pitchFamily="50" charset="-127"/>
                <a:cs typeface="Arial" panose="020B0604020202020204" pitchFamily="34" charset="0"/>
              </a:rPr>
              <a:t>무작위성</a:t>
            </a:r>
          </a:p>
        </p:txBody>
      </p:sp>
    </p:spTree>
    <p:extLst>
      <p:ext uri="{BB962C8B-B14F-4D97-AF65-F5344CB8AC3E}">
        <p14:creationId xmlns:p14="http://schemas.microsoft.com/office/powerpoint/2010/main" val="32671880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모서리가 둥근 직사각형 26">
            <a:extLst>
              <a:ext uri="{FF2B5EF4-FFF2-40B4-BE49-F238E27FC236}">
                <a16:creationId xmlns:a16="http://schemas.microsoft.com/office/drawing/2014/main" id="{2DF70048-2092-8F46-9D3C-B0A4A5EE6AE1}"/>
              </a:ext>
            </a:extLst>
          </p:cNvPr>
          <p:cNvSpPr/>
          <p:nvPr/>
        </p:nvSpPr>
        <p:spPr>
          <a:xfrm>
            <a:off x="280386" y="1358900"/>
            <a:ext cx="3997776" cy="5165725"/>
          </a:xfrm>
          <a:prstGeom prst="roundRect">
            <a:avLst>
              <a:gd name="adj" fmla="val 4412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65000"/>
              </a:schemeClr>
            </a:solidFill>
          </a:ln>
          <a:effectLst>
            <a:outerShdw blurRad="25400" dist="12700" dir="5400000" algn="ctr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30" dirty="0"/>
          </a:p>
        </p:txBody>
      </p:sp>
      <p:sp>
        <p:nvSpPr>
          <p:cNvPr id="29" name="모서리가 둥근 직사각형 28">
            <a:extLst>
              <a:ext uri="{FF2B5EF4-FFF2-40B4-BE49-F238E27FC236}">
                <a16:creationId xmlns:a16="http://schemas.microsoft.com/office/drawing/2014/main" id="{D3552FCE-B611-D14F-9D92-F65DCE838FDB}"/>
              </a:ext>
            </a:extLst>
          </p:cNvPr>
          <p:cNvSpPr/>
          <p:nvPr/>
        </p:nvSpPr>
        <p:spPr>
          <a:xfrm>
            <a:off x="4430899" y="1358900"/>
            <a:ext cx="5195133" cy="5165725"/>
          </a:xfrm>
          <a:prstGeom prst="roundRect">
            <a:avLst>
              <a:gd name="adj" fmla="val 4412"/>
            </a:avLst>
          </a:prstGeom>
          <a:solidFill>
            <a:schemeClr val="bg1"/>
          </a:solidFill>
          <a:ln w="6350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DE8BF9D-69BA-4F96-AAF2-8BFC80086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486220B-EE48-441A-BEE1-7E447193D81B}" type="slidenum">
              <a:rPr lang="ko-KR" altLang="en-US" smtClean="0"/>
              <a:pPr/>
              <a:t>18</a:t>
            </a:fld>
            <a:endParaRPr lang="ko-KR" altLang="en-US" dirty="0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3005D68F-8D58-480C-9A76-35C9C3803D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양자 난수의 보안성</a:t>
            </a:r>
            <a:r>
              <a:rPr lang="en-US" altLang="ko-KR" dirty="0"/>
              <a:t>(4/6)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58F282C-018A-4AFD-BB69-DABBAA5A24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02. </a:t>
            </a:r>
            <a:r>
              <a:rPr lang="ko-KR" altLang="en-US" dirty="0"/>
              <a:t>양자암호통신 기반 </a:t>
            </a:r>
            <a:r>
              <a:rPr lang="en-US" altLang="ko-KR" dirty="0"/>
              <a:t>VPN 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D96921D-ADAD-B842-9776-EBB816E63C5F}"/>
              </a:ext>
            </a:extLst>
          </p:cNvPr>
          <p:cNvSpPr txBox="1"/>
          <p:nvPr/>
        </p:nvSpPr>
        <p:spPr>
          <a:xfrm>
            <a:off x="4571276" y="5599100"/>
            <a:ext cx="19440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85725" indent="-85725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100" spc="-7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Arial" panose="020B0604020202020204" pitchFamily="34" charset="0"/>
              </a:rPr>
              <a:t>공식적으로는 양자난수생성기가 유일한 난수생성기</a:t>
            </a:r>
            <a:r>
              <a:rPr lang="en-US" altLang="ko-KR" sz="1100" spc="-7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Arial" panose="020B0604020202020204" pitchFamily="34" charset="0"/>
              </a:rPr>
              <a:t>(</a:t>
            </a:r>
            <a:r>
              <a:rPr lang="en-US" altLang="ko-Kore-KR" sz="1100" spc="-7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Arial" panose="020B0604020202020204" pitchFamily="34" charset="0"/>
              </a:rPr>
              <a:t>QRNG)</a:t>
            </a:r>
            <a:endParaRPr lang="ko-KR" altLang="en-US" sz="1100" spc="-7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72" name="모서리가 둥근 직사각형 71">
            <a:extLst>
              <a:ext uri="{FF2B5EF4-FFF2-40B4-BE49-F238E27FC236}">
                <a16:creationId xmlns:a16="http://schemas.microsoft.com/office/drawing/2014/main" id="{0645A63E-363B-DE43-9493-05241B8F9BD9}"/>
              </a:ext>
            </a:extLst>
          </p:cNvPr>
          <p:cNvSpPr/>
          <p:nvPr/>
        </p:nvSpPr>
        <p:spPr>
          <a:xfrm>
            <a:off x="6722080" y="3454540"/>
            <a:ext cx="2402542" cy="2794477"/>
          </a:xfrm>
          <a:prstGeom prst="roundRect">
            <a:avLst>
              <a:gd name="adj" fmla="val 5015"/>
            </a:avLst>
          </a:prstGeom>
          <a:solidFill>
            <a:schemeClr val="bg1"/>
          </a:solidFill>
          <a:ln w="19050">
            <a:noFill/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85725" lvl="0" indent="-85725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100" spc="-7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Arial" panose="020B0604020202020204" pitchFamily="34" charset="0"/>
              </a:rPr>
              <a:t>고전물리학적으로 결정론을 따름</a:t>
            </a:r>
          </a:p>
          <a:p>
            <a:pPr marL="85725" lvl="0" indent="-85725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100" spc="-7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Arial" panose="020B0604020202020204" pitchFamily="34" charset="0"/>
              </a:rPr>
              <a:t>사전조건을 알면 예측 가능성이 있음</a:t>
            </a:r>
          </a:p>
          <a:p>
            <a:pPr marL="85725" lvl="0" indent="-85725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100" spc="-7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Arial" panose="020B0604020202020204" pitchFamily="34" charset="0"/>
              </a:rPr>
              <a:t>전기적 성질에 의하여 증명하기 어려움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04ACE3A-24D9-1049-BE1B-CBD38C9EB579}"/>
              </a:ext>
            </a:extLst>
          </p:cNvPr>
          <p:cNvSpPr txBox="1"/>
          <p:nvPr/>
        </p:nvSpPr>
        <p:spPr>
          <a:xfrm>
            <a:off x="404626" y="5214841"/>
            <a:ext cx="366524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latinLnBrk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1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방사성 동위원소에서 반감기 동안 방출하는 알파 입자를 이용</a:t>
            </a:r>
          </a:p>
          <a:p>
            <a:pPr marL="171450" indent="-171450" latinLnBrk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100" kern="0" spc="-30" dirty="0">
                <a:solidFill>
                  <a:schemeClr val="accent1">
                    <a:lumMod val="60000"/>
                    <a:lumOff val="40000"/>
                  </a:schemeClr>
                </a:solidFill>
                <a:latin typeface="나눔스퀘어"/>
                <a:ea typeface="나눔스퀘어"/>
              </a:rPr>
              <a:t>양자역학적으로 불확정성을 따르므로 완전한 난수성을 가짐</a:t>
            </a:r>
          </a:p>
          <a:p>
            <a:pPr marL="171450" indent="-171450" latinLnBrk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1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인간이 예측할 수 없는 난수를 만들어 냄</a:t>
            </a:r>
          </a:p>
          <a:p>
            <a:pPr marL="171450" indent="-171450" latinLnBrk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1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알파입자 → 다이오드 충돌 → 펄스 생성</a:t>
            </a:r>
          </a:p>
          <a:p>
            <a:pPr marL="171450" indent="-171450" latinLnBrk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100" kern="0" spc="-30" dirty="0">
                <a:solidFill>
                  <a:prstClr val="black">
                    <a:lumMod val="85000"/>
                    <a:lumOff val="15000"/>
                  </a:prstClr>
                </a:solidFill>
                <a:latin typeface="나눔스퀘어"/>
                <a:ea typeface="나눔스퀘어"/>
              </a:rPr>
              <a:t>펄스 간의 시간 간격을 측정하여 난수 생성</a:t>
            </a:r>
          </a:p>
        </p:txBody>
      </p:sp>
      <p:cxnSp>
        <p:nvCxnSpPr>
          <p:cNvPr id="50" name="꺾인 연결선 54">
            <a:extLst>
              <a:ext uri="{FF2B5EF4-FFF2-40B4-BE49-F238E27FC236}">
                <a16:creationId xmlns:a16="http://schemas.microsoft.com/office/drawing/2014/main" id="{9C76CC28-2DCE-344C-80BD-BC6AD4D7076C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7714717" y="1575378"/>
            <a:ext cx="6041" cy="2095704"/>
          </a:xfrm>
          <a:prstGeom prst="bentConnector3">
            <a:avLst>
              <a:gd name="adj1" fmla="val 6122149"/>
            </a:avLst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모서리가 둥근 직사각형 56">
            <a:extLst>
              <a:ext uri="{FF2B5EF4-FFF2-40B4-BE49-F238E27FC236}">
                <a16:creationId xmlns:a16="http://schemas.microsoft.com/office/drawing/2014/main" id="{3019FE94-3F30-FE45-B52A-5AC37C8CAA4F}"/>
              </a:ext>
            </a:extLst>
          </p:cNvPr>
          <p:cNvSpPr>
            <a:spLocks/>
          </p:cNvSpPr>
          <p:nvPr/>
        </p:nvSpPr>
        <p:spPr>
          <a:xfrm>
            <a:off x="8045587" y="2619890"/>
            <a:ext cx="1440000" cy="342000"/>
          </a:xfrm>
          <a:prstGeom prst="roundRect">
            <a:avLst>
              <a:gd name="adj" fmla="val 15372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lvl="0" algn="ctr" defTabSz="457200" latinLnBrk="0">
              <a:defRPr/>
            </a:pPr>
            <a:r>
              <a:rPr lang="ko-KR" altLang="en-US" sz="1200" kern="0" spc="-30" dirty="0">
                <a:solidFill>
                  <a:prstClr val="white"/>
                </a:solidFill>
                <a:latin typeface="나눔스퀘어 Bold"/>
                <a:ea typeface="나눔스퀘어 Bold"/>
              </a:rPr>
              <a:t>유사난수 생성기</a:t>
            </a:r>
          </a:p>
        </p:txBody>
      </p:sp>
      <p:cxnSp>
        <p:nvCxnSpPr>
          <p:cNvPr id="61" name="직선 연결선 51">
            <a:extLst>
              <a:ext uri="{FF2B5EF4-FFF2-40B4-BE49-F238E27FC236}">
                <a16:creationId xmlns:a16="http://schemas.microsoft.com/office/drawing/2014/main" id="{2CD1B890-5D93-ED46-829A-E314577AF413}"/>
              </a:ext>
            </a:extLst>
          </p:cNvPr>
          <p:cNvCxnSpPr>
            <a:cxnSpLocks/>
          </p:cNvCxnSpPr>
          <p:nvPr/>
        </p:nvCxnSpPr>
        <p:spPr>
          <a:xfrm>
            <a:off x="7739669" y="1683626"/>
            <a:ext cx="0" cy="583148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모서리가 둥근 직사각형 42">
            <a:extLst>
              <a:ext uri="{FF2B5EF4-FFF2-40B4-BE49-F238E27FC236}">
                <a16:creationId xmlns:a16="http://schemas.microsoft.com/office/drawing/2014/main" id="{DAE5309E-63F9-4B42-9D2E-02F9E78EA962}"/>
              </a:ext>
            </a:extLst>
          </p:cNvPr>
          <p:cNvSpPr>
            <a:spLocks/>
          </p:cNvSpPr>
          <p:nvPr/>
        </p:nvSpPr>
        <p:spPr>
          <a:xfrm>
            <a:off x="6997735" y="1569952"/>
            <a:ext cx="1440000" cy="342000"/>
          </a:xfrm>
          <a:prstGeom prst="roundRect">
            <a:avLst>
              <a:gd name="adj" fmla="val 1537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defTabSz="457200" latinLnBrk="0">
              <a:defRPr/>
            </a:pPr>
            <a:r>
              <a:rPr lang="ko-KR" altLang="en-US" sz="1200" kern="0" spc="-30" dirty="0">
                <a:solidFill>
                  <a:prstClr val="white"/>
                </a:solidFill>
                <a:latin typeface="나눔스퀘어 Bold"/>
                <a:ea typeface="나눔스퀘어 Bold"/>
              </a:rPr>
              <a:t>난수 생성기</a:t>
            </a:r>
          </a:p>
        </p:txBody>
      </p:sp>
      <p:cxnSp>
        <p:nvCxnSpPr>
          <p:cNvPr id="63" name="꺾인 연결선 54">
            <a:extLst>
              <a:ext uri="{FF2B5EF4-FFF2-40B4-BE49-F238E27FC236}">
                <a16:creationId xmlns:a16="http://schemas.microsoft.com/office/drawing/2014/main" id="{BB800D95-7C78-4540-AFD5-F50D910B9AA4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6719060" y="2488209"/>
            <a:ext cx="6041" cy="2347704"/>
          </a:xfrm>
          <a:prstGeom prst="bentConnector3">
            <a:avLst>
              <a:gd name="adj1" fmla="val 5986443"/>
            </a:avLst>
          </a:prstGeom>
          <a:ln w="6350">
            <a:solidFill>
              <a:schemeClr val="bg1">
                <a:lumMod val="75000"/>
                <a:alpha val="9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51">
            <a:extLst>
              <a:ext uri="{FF2B5EF4-FFF2-40B4-BE49-F238E27FC236}">
                <a16:creationId xmlns:a16="http://schemas.microsoft.com/office/drawing/2014/main" id="{0E34D708-A1E6-104F-B9B5-ADB215CC8F8F}"/>
              </a:ext>
            </a:extLst>
          </p:cNvPr>
          <p:cNvCxnSpPr>
            <a:cxnSpLocks/>
          </p:cNvCxnSpPr>
          <p:nvPr/>
        </p:nvCxnSpPr>
        <p:spPr>
          <a:xfrm>
            <a:off x="6683218" y="2951602"/>
            <a:ext cx="1241" cy="350398"/>
          </a:xfrm>
          <a:prstGeom prst="line">
            <a:avLst/>
          </a:prstGeom>
          <a:ln w="6350">
            <a:solidFill>
              <a:schemeClr val="bg1">
                <a:lumMod val="75000"/>
                <a:alpha val="9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모서리가 둥근 직사각형 57">
            <a:extLst>
              <a:ext uri="{FF2B5EF4-FFF2-40B4-BE49-F238E27FC236}">
                <a16:creationId xmlns:a16="http://schemas.microsoft.com/office/drawing/2014/main" id="{D6D44E87-B874-CC4C-AE74-C42482720BFF}"/>
              </a:ext>
            </a:extLst>
          </p:cNvPr>
          <p:cNvSpPr>
            <a:spLocks/>
          </p:cNvSpPr>
          <p:nvPr/>
        </p:nvSpPr>
        <p:spPr>
          <a:xfrm>
            <a:off x="5949883" y="2625931"/>
            <a:ext cx="1440000" cy="342000"/>
          </a:xfrm>
          <a:prstGeom prst="roundRect">
            <a:avLst>
              <a:gd name="adj" fmla="val 1537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defTabSz="457200" latinLnBrk="0">
              <a:defRPr/>
            </a:pPr>
            <a:r>
              <a:rPr lang="ko-KR" altLang="en-US" sz="1200" kern="0" spc="-30" dirty="0">
                <a:solidFill>
                  <a:prstClr val="white"/>
                </a:solidFill>
                <a:latin typeface="나눔스퀘어 Bold"/>
                <a:ea typeface="나눔스퀘어 Bold"/>
              </a:rPr>
              <a:t>순수난수 생성기</a:t>
            </a:r>
          </a:p>
        </p:txBody>
      </p:sp>
      <p:cxnSp>
        <p:nvCxnSpPr>
          <p:cNvPr id="68" name="직선 연결선 51">
            <a:extLst>
              <a:ext uri="{FF2B5EF4-FFF2-40B4-BE49-F238E27FC236}">
                <a16:creationId xmlns:a16="http://schemas.microsoft.com/office/drawing/2014/main" id="{54D9BA59-F682-464D-923B-6A7BBDAFABF9}"/>
              </a:ext>
            </a:extLst>
          </p:cNvPr>
          <p:cNvCxnSpPr>
            <a:cxnSpLocks/>
          </p:cNvCxnSpPr>
          <p:nvPr/>
        </p:nvCxnSpPr>
        <p:spPr>
          <a:xfrm flipH="1">
            <a:off x="7895933" y="3789802"/>
            <a:ext cx="6486" cy="138164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모서리가 둥근 직사각형 51">
            <a:extLst>
              <a:ext uri="{FF2B5EF4-FFF2-40B4-BE49-F238E27FC236}">
                <a16:creationId xmlns:a16="http://schemas.microsoft.com/office/drawing/2014/main" id="{C62DA31B-8474-1245-863D-262862B2BBFA}"/>
              </a:ext>
            </a:extLst>
          </p:cNvPr>
          <p:cNvSpPr>
            <a:spLocks/>
          </p:cNvSpPr>
          <p:nvPr/>
        </p:nvSpPr>
        <p:spPr>
          <a:xfrm>
            <a:off x="6956744" y="4261188"/>
            <a:ext cx="1944000" cy="342000"/>
          </a:xfrm>
          <a:prstGeom prst="roundRect">
            <a:avLst>
              <a:gd name="adj" fmla="val 15372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defTabSz="457200" latinLnBrk="0">
              <a:defRPr/>
            </a:pPr>
            <a:r>
              <a:rPr lang="ko-KR" altLang="en-US" sz="1200" kern="0" spc="-30" dirty="0">
                <a:solidFill>
                  <a:prstClr val="white"/>
                </a:solidFill>
                <a:latin typeface="나눔스퀘어 Bold"/>
                <a:ea typeface="나눔스퀘어 Bold"/>
              </a:rPr>
              <a:t>열잡음</a:t>
            </a:r>
          </a:p>
        </p:txBody>
      </p:sp>
      <p:sp>
        <p:nvSpPr>
          <p:cNvPr id="54" name="모서리가 둥근 직사각형 53">
            <a:extLst>
              <a:ext uri="{FF2B5EF4-FFF2-40B4-BE49-F238E27FC236}">
                <a16:creationId xmlns:a16="http://schemas.microsoft.com/office/drawing/2014/main" id="{4748262B-C6F7-1444-A2A2-5FE09268A74E}"/>
              </a:ext>
            </a:extLst>
          </p:cNvPr>
          <p:cNvSpPr>
            <a:spLocks/>
          </p:cNvSpPr>
          <p:nvPr/>
        </p:nvSpPr>
        <p:spPr>
          <a:xfrm>
            <a:off x="6953309" y="5045342"/>
            <a:ext cx="1944000" cy="342000"/>
          </a:xfrm>
          <a:prstGeom prst="roundRect">
            <a:avLst>
              <a:gd name="adj" fmla="val 15372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defTabSz="457200" latinLnBrk="0">
              <a:defRPr/>
            </a:pPr>
            <a:r>
              <a:rPr lang="ko-KR" altLang="en-US" sz="1200" kern="0" spc="-30" dirty="0">
                <a:solidFill>
                  <a:prstClr val="white"/>
                </a:solidFill>
                <a:latin typeface="나눔스퀘어 Bold"/>
                <a:ea typeface="나눔스퀘어 Bold"/>
              </a:rPr>
              <a:t>액체</a:t>
            </a:r>
            <a:r>
              <a:rPr lang="en-US" altLang="ko-KR" sz="1200" kern="0" spc="-30" dirty="0">
                <a:solidFill>
                  <a:prstClr val="white"/>
                </a:solidFill>
                <a:latin typeface="나눔스퀘어 Bold"/>
                <a:ea typeface="나눔스퀘어 Bold"/>
              </a:rPr>
              <a:t>/</a:t>
            </a:r>
            <a:r>
              <a:rPr lang="ko-KR" altLang="en-US" sz="1200" kern="0" spc="-30" dirty="0">
                <a:solidFill>
                  <a:prstClr val="white"/>
                </a:solidFill>
                <a:latin typeface="나눔스퀘어 Bold"/>
                <a:ea typeface="나눔스퀘어 Bold"/>
              </a:rPr>
              <a:t>가스의 난류</a:t>
            </a:r>
          </a:p>
        </p:txBody>
      </p:sp>
      <p:sp>
        <p:nvSpPr>
          <p:cNvPr id="53" name="모서리가 둥근 직사각형 52">
            <a:extLst>
              <a:ext uri="{FF2B5EF4-FFF2-40B4-BE49-F238E27FC236}">
                <a16:creationId xmlns:a16="http://schemas.microsoft.com/office/drawing/2014/main" id="{634F08F6-4459-F049-B34B-51804642AA5D}"/>
              </a:ext>
            </a:extLst>
          </p:cNvPr>
          <p:cNvSpPr>
            <a:spLocks/>
          </p:cNvSpPr>
          <p:nvPr/>
        </p:nvSpPr>
        <p:spPr>
          <a:xfrm>
            <a:off x="6953309" y="4652864"/>
            <a:ext cx="1944000" cy="342000"/>
          </a:xfrm>
          <a:prstGeom prst="roundRect">
            <a:avLst>
              <a:gd name="adj" fmla="val 15372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defTabSz="457200" latinLnBrk="0">
              <a:defRPr/>
            </a:pPr>
            <a:r>
              <a:rPr lang="ko-KR" altLang="en-US" sz="1200" kern="0" spc="-30" dirty="0">
                <a:solidFill>
                  <a:prstClr val="white"/>
                </a:solidFill>
                <a:latin typeface="나눔스퀘어 Bold"/>
                <a:ea typeface="나눔스퀘어 Bold"/>
              </a:rPr>
              <a:t>전기잡음</a:t>
            </a:r>
          </a:p>
        </p:txBody>
      </p:sp>
      <p:sp>
        <p:nvSpPr>
          <p:cNvPr id="59" name="모서리가 둥근 직사각형 58">
            <a:extLst>
              <a:ext uri="{FF2B5EF4-FFF2-40B4-BE49-F238E27FC236}">
                <a16:creationId xmlns:a16="http://schemas.microsoft.com/office/drawing/2014/main" id="{58DBB96B-EC01-2143-B108-F35D9787E98B}"/>
              </a:ext>
            </a:extLst>
          </p:cNvPr>
          <p:cNvSpPr>
            <a:spLocks/>
          </p:cNvSpPr>
          <p:nvPr/>
        </p:nvSpPr>
        <p:spPr>
          <a:xfrm>
            <a:off x="6958261" y="3557781"/>
            <a:ext cx="1944000" cy="342000"/>
          </a:xfrm>
          <a:prstGeom prst="roundRect">
            <a:avLst>
              <a:gd name="adj" fmla="val 15372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defTabSz="457200" latinLnBrk="0">
              <a:defRPr/>
            </a:pPr>
            <a:r>
              <a:rPr lang="ko-KR" altLang="en-US" sz="1200" kern="0" spc="-30" dirty="0">
                <a:solidFill>
                  <a:prstClr val="white"/>
                </a:solidFill>
                <a:latin typeface="나눔스퀘어 Bold"/>
                <a:ea typeface="나눔스퀘어 Bold"/>
              </a:rPr>
              <a:t>자연의 잡음 이용</a:t>
            </a:r>
          </a:p>
        </p:txBody>
      </p:sp>
      <p:cxnSp>
        <p:nvCxnSpPr>
          <p:cNvPr id="70" name="직선 연결선 51">
            <a:extLst>
              <a:ext uri="{FF2B5EF4-FFF2-40B4-BE49-F238E27FC236}">
                <a16:creationId xmlns:a16="http://schemas.microsoft.com/office/drawing/2014/main" id="{2D208B04-C799-2B42-A301-F2552A583AF8}"/>
              </a:ext>
            </a:extLst>
          </p:cNvPr>
          <p:cNvCxnSpPr>
            <a:cxnSpLocks/>
          </p:cNvCxnSpPr>
          <p:nvPr/>
        </p:nvCxnSpPr>
        <p:spPr>
          <a:xfrm flipH="1">
            <a:off x="5546433" y="3709674"/>
            <a:ext cx="6486" cy="138164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모서리가 둥근 직사각형 54">
            <a:extLst>
              <a:ext uri="{FF2B5EF4-FFF2-40B4-BE49-F238E27FC236}">
                <a16:creationId xmlns:a16="http://schemas.microsoft.com/office/drawing/2014/main" id="{36116432-937F-7A4B-B02E-B2C5641804F6}"/>
              </a:ext>
            </a:extLst>
          </p:cNvPr>
          <p:cNvSpPr>
            <a:spLocks/>
          </p:cNvSpPr>
          <p:nvPr/>
        </p:nvSpPr>
        <p:spPr>
          <a:xfrm>
            <a:off x="4571276" y="4403639"/>
            <a:ext cx="1944000" cy="360000"/>
          </a:xfrm>
          <a:prstGeom prst="roundRect">
            <a:avLst>
              <a:gd name="adj" fmla="val 1537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defTabSz="457200" latinLnBrk="0">
              <a:defRPr/>
            </a:pPr>
            <a:r>
              <a:rPr lang="ko-KR" altLang="en-US" sz="1200" dirty="0">
                <a:solidFill>
                  <a:prstClr val="white"/>
                </a:solidFill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빛의 랜덤성을 이용한 방식</a:t>
            </a:r>
          </a:p>
        </p:txBody>
      </p:sp>
      <p:sp>
        <p:nvSpPr>
          <p:cNvPr id="56" name="모서리가 둥근 직사각형 55">
            <a:extLst>
              <a:ext uri="{FF2B5EF4-FFF2-40B4-BE49-F238E27FC236}">
                <a16:creationId xmlns:a16="http://schemas.microsoft.com/office/drawing/2014/main" id="{8E5890EE-9970-EB47-BC96-B4B5173703F7}"/>
              </a:ext>
            </a:extLst>
          </p:cNvPr>
          <p:cNvSpPr>
            <a:spLocks/>
          </p:cNvSpPr>
          <p:nvPr/>
        </p:nvSpPr>
        <p:spPr>
          <a:xfrm>
            <a:off x="4571276" y="4803605"/>
            <a:ext cx="1944000" cy="432000"/>
          </a:xfrm>
          <a:prstGeom prst="roundRect">
            <a:avLst>
              <a:gd name="adj" fmla="val 1537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lvl="0" algn="ctr" defTabSz="457200" latinLnBrk="0">
              <a:defRPr/>
            </a:pPr>
            <a:r>
              <a:rPr lang="ko-KR" altLang="en-US" sz="1200" dirty="0">
                <a:solidFill>
                  <a:prstClr val="white"/>
                </a:solidFill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방사성 동위원소의 자연붕괴 현상을 이용한 방식</a:t>
            </a:r>
          </a:p>
        </p:txBody>
      </p:sp>
      <p:sp>
        <p:nvSpPr>
          <p:cNvPr id="30" name="모서리가 둥근 직사각형 29">
            <a:extLst>
              <a:ext uri="{FF2B5EF4-FFF2-40B4-BE49-F238E27FC236}">
                <a16:creationId xmlns:a16="http://schemas.microsoft.com/office/drawing/2014/main" id="{576EE4E9-7FC6-644F-A176-2BBCCA99D966}"/>
              </a:ext>
            </a:extLst>
          </p:cNvPr>
          <p:cNvSpPr>
            <a:spLocks/>
          </p:cNvSpPr>
          <p:nvPr/>
        </p:nvSpPr>
        <p:spPr>
          <a:xfrm>
            <a:off x="4571276" y="3557781"/>
            <a:ext cx="1944000" cy="342000"/>
          </a:xfrm>
          <a:prstGeom prst="roundRect">
            <a:avLst>
              <a:gd name="adj" fmla="val 1537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lvl="0" algn="ctr" defTabSz="457200" latinLnBrk="0">
              <a:defRPr/>
            </a:pPr>
            <a:r>
              <a:rPr lang="ko-KR" altLang="en-US" sz="1200" kern="0" spc="-30" dirty="0">
                <a:solidFill>
                  <a:prstClr val="white"/>
                </a:solidFill>
                <a:latin typeface="나눔스퀘어 Bold"/>
                <a:ea typeface="나눔스퀘어 Bold"/>
              </a:rPr>
              <a:t>양자역학적</a:t>
            </a:r>
            <a:r>
              <a:rPr lang="en-US" altLang="ko-KR" sz="1200" kern="0" spc="-30" dirty="0">
                <a:solidFill>
                  <a:prstClr val="white"/>
                </a:solidFill>
                <a:latin typeface="나눔스퀘어 Bold"/>
                <a:ea typeface="나눔스퀘어 Bold"/>
              </a:rPr>
              <a:t> </a:t>
            </a:r>
            <a:r>
              <a:rPr lang="ko-KR" altLang="en-US" sz="1200" kern="0" spc="-30" dirty="0">
                <a:solidFill>
                  <a:prstClr val="white"/>
                </a:solidFill>
                <a:latin typeface="나눔스퀘어 Bold"/>
                <a:ea typeface="나눔스퀘어 Bold"/>
              </a:rPr>
              <a:t>성질을 이용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74E69ECD-BBC2-A342-9481-0993A8D41356}"/>
              </a:ext>
            </a:extLst>
          </p:cNvPr>
          <p:cNvSpPr txBox="1"/>
          <p:nvPr/>
        </p:nvSpPr>
        <p:spPr>
          <a:xfrm>
            <a:off x="910905" y="1583505"/>
            <a:ext cx="96863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/>
            <a:r>
              <a:rPr lang="ko-KR" altLang="en-US" sz="1000" spc="-3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방사성 동위원소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A8A55DB-AF09-A241-BD22-58BEA56066FA}"/>
              </a:ext>
            </a:extLst>
          </p:cNvPr>
          <p:cNvSpPr txBox="1"/>
          <p:nvPr/>
        </p:nvSpPr>
        <p:spPr>
          <a:xfrm>
            <a:off x="798345" y="2341109"/>
            <a:ext cx="72556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/>
            <a:r>
              <a:rPr lang="en-US" altLang="ko-KR" sz="1000" spc="-3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Alpha </a:t>
            </a:r>
            <a:r>
              <a:rPr lang="ko-KR" altLang="en-US" sz="1000" spc="-3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입자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7CF49E8-BBF0-4C40-BF12-3B0A7866A8FD}"/>
              </a:ext>
            </a:extLst>
          </p:cNvPr>
          <p:cNvSpPr txBox="1"/>
          <p:nvPr/>
        </p:nvSpPr>
        <p:spPr>
          <a:xfrm>
            <a:off x="650312" y="3574673"/>
            <a:ext cx="72556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/>
            <a:r>
              <a:rPr lang="en-US" altLang="ko-KR" sz="1000" spc="-3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Diode</a:t>
            </a:r>
            <a:endParaRPr lang="ko-KR" altLang="en-US" sz="1000" spc="-3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4BAFAEE-E33D-B24C-8D13-5DFA937ADDA3}"/>
              </a:ext>
            </a:extLst>
          </p:cNvPr>
          <p:cNvSpPr txBox="1"/>
          <p:nvPr/>
        </p:nvSpPr>
        <p:spPr>
          <a:xfrm>
            <a:off x="492908" y="4324324"/>
            <a:ext cx="105030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/>
            <a:r>
              <a:rPr lang="en-US" altLang="ko-KR" sz="1000" spc="-3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Detection</a:t>
            </a:r>
            <a:endParaRPr lang="ko-KR" altLang="en-US" sz="1000" spc="-3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94196F61-BFD7-9846-8BF3-9F8611345CF6}"/>
              </a:ext>
            </a:extLst>
          </p:cNvPr>
          <p:cNvSpPr txBox="1"/>
          <p:nvPr/>
        </p:nvSpPr>
        <p:spPr>
          <a:xfrm>
            <a:off x="389386" y="4899032"/>
            <a:ext cx="105030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/>
            <a:r>
              <a:rPr lang="en-US" altLang="ko-KR" sz="1000" spc="-3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Amplification</a:t>
            </a:r>
            <a:endParaRPr lang="ko-KR" altLang="en-US" sz="1000" spc="-3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E4766A9B-75D4-274C-AF7B-E4EAD023A68D}"/>
              </a:ext>
            </a:extLst>
          </p:cNvPr>
          <p:cNvCxnSpPr>
            <a:cxnSpLocks/>
          </p:cNvCxnSpPr>
          <p:nvPr/>
        </p:nvCxnSpPr>
        <p:spPr>
          <a:xfrm>
            <a:off x="1810839" y="2442568"/>
            <a:ext cx="0" cy="909814"/>
          </a:xfrm>
          <a:prstGeom prst="straightConnector1">
            <a:avLst/>
          </a:prstGeom>
          <a:ln w="889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화살표 연결선 86">
            <a:extLst>
              <a:ext uri="{FF2B5EF4-FFF2-40B4-BE49-F238E27FC236}">
                <a16:creationId xmlns:a16="http://schemas.microsoft.com/office/drawing/2014/main" id="{3150CB5C-89B2-8E4D-A74F-76FC2644E157}"/>
              </a:ext>
            </a:extLst>
          </p:cNvPr>
          <p:cNvCxnSpPr>
            <a:cxnSpLocks/>
          </p:cNvCxnSpPr>
          <p:nvPr/>
        </p:nvCxnSpPr>
        <p:spPr>
          <a:xfrm>
            <a:off x="2096537" y="2434101"/>
            <a:ext cx="0" cy="838200"/>
          </a:xfrm>
          <a:prstGeom prst="straightConnector1">
            <a:avLst/>
          </a:prstGeom>
          <a:ln w="889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직선 화살표 연결선 87">
            <a:extLst>
              <a:ext uri="{FF2B5EF4-FFF2-40B4-BE49-F238E27FC236}">
                <a16:creationId xmlns:a16="http://schemas.microsoft.com/office/drawing/2014/main" id="{E3213091-9174-CD45-8601-5C2E394EAF5F}"/>
              </a:ext>
            </a:extLst>
          </p:cNvPr>
          <p:cNvCxnSpPr>
            <a:cxnSpLocks/>
          </p:cNvCxnSpPr>
          <p:nvPr/>
        </p:nvCxnSpPr>
        <p:spPr>
          <a:xfrm>
            <a:off x="2387833" y="2343182"/>
            <a:ext cx="0" cy="838200"/>
          </a:xfrm>
          <a:prstGeom prst="straightConnector1">
            <a:avLst/>
          </a:prstGeom>
          <a:ln w="889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화살표 연결선 88">
            <a:extLst>
              <a:ext uri="{FF2B5EF4-FFF2-40B4-BE49-F238E27FC236}">
                <a16:creationId xmlns:a16="http://schemas.microsoft.com/office/drawing/2014/main" id="{EC7DB463-E078-A041-A8DE-8826CB61E06F}"/>
              </a:ext>
            </a:extLst>
          </p:cNvPr>
          <p:cNvCxnSpPr>
            <a:cxnSpLocks/>
          </p:cNvCxnSpPr>
          <p:nvPr/>
        </p:nvCxnSpPr>
        <p:spPr>
          <a:xfrm>
            <a:off x="2942481" y="2161663"/>
            <a:ext cx="0" cy="838200"/>
          </a:xfrm>
          <a:prstGeom prst="straightConnector1">
            <a:avLst/>
          </a:prstGeom>
          <a:ln w="889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70057522-936A-3F49-BE1E-A1C7EC495CFD}"/>
              </a:ext>
            </a:extLst>
          </p:cNvPr>
          <p:cNvCxnSpPr>
            <a:cxnSpLocks/>
          </p:cNvCxnSpPr>
          <p:nvPr/>
        </p:nvCxnSpPr>
        <p:spPr>
          <a:xfrm>
            <a:off x="3260258" y="2244993"/>
            <a:ext cx="0" cy="605309"/>
          </a:xfrm>
          <a:prstGeom prst="straightConnector1">
            <a:avLst/>
          </a:prstGeom>
          <a:ln w="889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화살표 연결선 91">
            <a:extLst>
              <a:ext uri="{FF2B5EF4-FFF2-40B4-BE49-F238E27FC236}">
                <a16:creationId xmlns:a16="http://schemas.microsoft.com/office/drawing/2014/main" id="{2D42903F-A7B1-F844-9486-9FBEFC677C4A}"/>
              </a:ext>
            </a:extLst>
          </p:cNvPr>
          <p:cNvCxnSpPr>
            <a:cxnSpLocks/>
          </p:cNvCxnSpPr>
          <p:nvPr/>
        </p:nvCxnSpPr>
        <p:spPr>
          <a:xfrm>
            <a:off x="1818779" y="4821695"/>
            <a:ext cx="271309" cy="0"/>
          </a:xfrm>
          <a:prstGeom prst="straightConnector1">
            <a:avLst/>
          </a:prstGeom>
          <a:ln w="12700">
            <a:gradFill>
              <a:gsLst>
                <a:gs pos="0">
                  <a:schemeClr val="accent1"/>
                </a:gs>
                <a:gs pos="100000">
                  <a:schemeClr val="accent3"/>
                </a:gs>
              </a:gsLst>
              <a:lin ang="0" scaled="0"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직선 연결선 51">
            <a:extLst>
              <a:ext uri="{FF2B5EF4-FFF2-40B4-BE49-F238E27FC236}">
                <a16:creationId xmlns:a16="http://schemas.microsoft.com/office/drawing/2014/main" id="{B67D1DDD-3ADE-8E4F-B919-124CA305645D}"/>
              </a:ext>
            </a:extLst>
          </p:cNvPr>
          <p:cNvCxnSpPr>
            <a:cxnSpLocks/>
          </p:cNvCxnSpPr>
          <p:nvPr/>
        </p:nvCxnSpPr>
        <p:spPr>
          <a:xfrm>
            <a:off x="1818779" y="3515192"/>
            <a:ext cx="0" cy="1051622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연결선 51">
            <a:extLst>
              <a:ext uri="{FF2B5EF4-FFF2-40B4-BE49-F238E27FC236}">
                <a16:creationId xmlns:a16="http://schemas.microsoft.com/office/drawing/2014/main" id="{FE16411E-5A42-6B45-A4C6-9463EC36492E}"/>
              </a:ext>
            </a:extLst>
          </p:cNvPr>
          <p:cNvCxnSpPr>
            <a:cxnSpLocks/>
          </p:cNvCxnSpPr>
          <p:nvPr/>
        </p:nvCxnSpPr>
        <p:spPr>
          <a:xfrm>
            <a:off x="2099000" y="3420235"/>
            <a:ext cx="0" cy="1153613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직선 연결선 51">
            <a:extLst>
              <a:ext uri="{FF2B5EF4-FFF2-40B4-BE49-F238E27FC236}">
                <a16:creationId xmlns:a16="http://schemas.microsoft.com/office/drawing/2014/main" id="{98F26CCA-5D52-EC49-A1E7-F3DEEA38602A}"/>
              </a:ext>
            </a:extLst>
          </p:cNvPr>
          <p:cNvCxnSpPr>
            <a:cxnSpLocks/>
          </p:cNvCxnSpPr>
          <p:nvPr/>
        </p:nvCxnSpPr>
        <p:spPr>
          <a:xfrm>
            <a:off x="2383812" y="3335448"/>
            <a:ext cx="0" cy="12384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직선 연결선 51">
            <a:extLst>
              <a:ext uri="{FF2B5EF4-FFF2-40B4-BE49-F238E27FC236}">
                <a16:creationId xmlns:a16="http://schemas.microsoft.com/office/drawing/2014/main" id="{36619A83-AE66-2445-8C38-0015AFE6DB0B}"/>
              </a:ext>
            </a:extLst>
          </p:cNvPr>
          <p:cNvCxnSpPr>
            <a:cxnSpLocks/>
          </p:cNvCxnSpPr>
          <p:nvPr/>
        </p:nvCxnSpPr>
        <p:spPr>
          <a:xfrm>
            <a:off x="2942481" y="3110745"/>
            <a:ext cx="0" cy="1463103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직선 연결선 51">
            <a:extLst>
              <a:ext uri="{FF2B5EF4-FFF2-40B4-BE49-F238E27FC236}">
                <a16:creationId xmlns:a16="http://schemas.microsoft.com/office/drawing/2014/main" id="{51148688-DDD5-2C43-8111-6E11123F485D}"/>
              </a:ext>
            </a:extLst>
          </p:cNvPr>
          <p:cNvCxnSpPr>
            <a:cxnSpLocks/>
          </p:cNvCxnSpPr>
          <p:nvPr/>
        </p:nvCxnSpPr>
        <p:spPr>
          <a:xfrm>
            <a:off x="3253001" y="3009658"/>
            <a:ext cx="0" cy="156419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직선 화살표 연결선 113">
            <a:extLst>
              <a:ext uri="{FF2B5EF4-FFF2-40B4-BE49-F238E27FC236}">
                <a16:creationId xmlns:a16="http://schemas.microsoft.com/office/drawing/2014/main" id="{B20614AB-6A0A-0D47-9BF6-A219D6268BDA}"/>
              </a:ext>
            </a:extLst>
          </p:cNvPr>
          <p:cNvCxnSpPr>
            <a:cxnSpLocks/>
          </p:cNvCxnSpPr>
          <p:nvPr/>
        </p:nvCxnSpPr>
        <p:spPr>
          <a:xfrm>
            <a:off x="2105148" y="4821695"/>
            <a:ext cx="278664" cy="0"/>
          </a:xfrm>
          <a:prstGeom prst="straightConnector1">
            <a:avLst/>
          </a:prstGeom>
          <a:ln w="12700">
            <a:gradFill>
              <a:gsLst>
                <a:gs pos="0">
                  <a:schemeClr val="accent1"/>
                </a:gs>
                <a:gs pos="100000">
                  <a:schemeClr val="accent3"/>
                </a:gs>
              </a:gsLst>
              <a:lin ang="0" scaled="0"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직선 화살표 연결선 114">
            <a:extLst>
              <a:ext uri="{FF2B5EF4-FFF2-40B4-BE49-F238E27FC236}">
                <a16:creationId xmlns:a16="http://schemas.microsoft.com/office/drawing/2014/main" id="{20D03567-E7D2-F643-9782-6E1DC56FFF37}"/>
              </a:ext>
            </a:extLst>
          </p:cNvPr>
          <p:cNvCxnSpPr>
            <a:cxnSpLocks/>
          </p:cNvCxnSpPr>
          <p:nvPr/>
        </p:nvCxnSpPr>
        <p:spPr>
          <a:xfrm>
            <a:off x="2388676" y="4821695"/>
            <a:ext cx="543463" cy="0"/>
          </a:xfrm>
          <a:prstGeom prst="straightConnector1">
            <a:avLst/>
          </a:prstGeom>
          <a:ln w="12700">
            <a:gradFill>
              <a:gsLst>
                <a:gs pos="0">
                  <a:schemeClr val="accent1"/>
                </a:gs>
                <a:gs pos="100000">
                  <a:schemeClr val="accent3"/>
                </a:gs>
              </a:gsLst>
              <a:lin ang="0" scaled="0"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직선 화살표 연결선 116">
            <a:extLst>
              <a:ext uri="{FF2B5EF4-FFF2-40B4-BE49-F238E27FC236}">
                <a16:creationId xmlns:a16="http://schemas.microsoft.com/office/drawing/2014/main" id="{1734EBF9-4F5B-4C4D-BC66-B72DD83202F0}"/>
              </a:ext>
            </a:extLst>
          </p:cNvPr>
          <p:cNvCxnSpPr>
            <a:cxnSpLocks/>
          </p:cNvCxnSpPr>
          <p:nvPr/>
        </p:nvCxnSpPr>
        <p:spPr>
          <a:xfrm>
            <a:off x="2953482" y="4821695"/>
            <a:ext cx="299519" cy="0"/>
          </a:xfrm>
          <a:prstGeom prst="straightConnector1">
            <a:avLst/>
          </a:prstGeom>
          <a:ln w="12700">
            <a:gradFill>
              <a:gsLst>
                <a:gs pos="0">
                  <a:schemeClr val="accent1"/>
                </a:gs>
                <a:gs pos="100000">
                  <a:schemeClr val="accent3"/>
                </a:gs>
              </a:gsLst>
              <a:lin ang="0" scaled="0"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C8D34E00-94ED-E64D-BEE1-ED41E603908B}"/>
              </a:ext>
            </a:extLst>
          </p:cNvPr>
          <p:cNvSpPr txBox="1"/>
          <p:nvPr/>
        </p:nvSpPr>
        <p:spPr>
          <a:xfrm>
            <a:off x="1865611" y="4750916"/>
            <a:ext cx="177693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/>
            <a:r>
              <a:rPr lang="en-US" altLang="ko-KR" sz="900" b="1" spc="-30" dirty="0">
                <a:solidFill>
                  <a:schemeClr val="accent1"/>
                </a:solidFill>
                <a:latin typeface="NanumSquare Bold" panose="020B0600000101010101" pitchFamily="34" charset="-127"/>
                <a:ea typeface="NanumSquare Bold" panose="020B0600000101010101" pitchFamily="34" charset="-127"/>
                <a:cs typeface="Arial" panose="020B0604020202020204" pitchFamily="34" charset="0"/>
              </a:rPr>
              <a:t>5</a:t>
            </a:r>
            <a:endParaRPr lang="ko-KR" altLang="en-US" sz="900" b="1" spc="-30" dirty="0">
              <a:solidFill>
                <a:schemeClr val="accent1"/>
              </a:solidFill>
              <a:latin typeface="NanumSquare Bold" panose="020B0600000101010101" pitchFamily="34" charset="-127"/>
              <a:ea typeface="NanumSquare Bold" panose="020B0600000101010101" pitchFamily="34" charset="-127"/>
              <a:cs typeface="Arial" panose="020B0604020202020204" pitchFamily="34" charset="0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6A515536-FAD1-3449-BAB6-22B6E9A6873D}"/>
              </a:ext>
            </a:extLst>
          </p:cNvPr>
          <p:cNvSpPr txBox="1"/>
          <p:nvPr/>
        </p:nvSpPr>
        <p:spPr>
          <a:xfrm>
            <a:off x="2154623" y="4750916"/>
            <a:ext cx="177693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/>
            <a:r>
              <a:rPr lang="en-US" altLang="ko-KR" sz="900" b="1" spc="-30" dirty="0">
                <a:solidFill>
                  <a:schemeClr val="accent1"/>
                </a:solidFill>
                <a:latin typeface="NanumSquare Bold" panose="020B0600000101010101" pitchFamily="34" charset="-127"/>
                <a:ea typeface="NanumSquare Bold" panose="020B0600000101010101" pitchFamily="34" charset="-127"/>
                <a:cs typeface="Arial" panose="020B0604020202020204" pitchFamily="34" charset="0"/>
              </a:rPr>
              <a:t>3</a:t>
            </a:r>
            <a:endParaRPr lang="ko-KR" altLang="en-US" sz="900" b="1" spc="-30" dirty="0">
              <a:solidFill>
                <a:schemeClr val="accent1"/>
              </a:solidFill>
              <a:latin typeface="NanumSquare Bold" panose="020B0600000101010101" pitchFamily="34" charset="-127"/>
              <a:ea typeface="NanumSquare Bold" panose="020B0600000101010101" pitchFamily="34" charset="-127"/>
              <a:cs typeface="Arial" panose="020B0604020202020204" pitchFamily="34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8DE40B23-A29B-AA40-ADF1-5BAE1F4792EE}"/>
              </a:ext>
            </a:extLst>
          </p:cNvPr>
          <p:cNvSpPr txBox="1"/>
          <p:nvPr/>
        </p:nvSpPr>
        <p:spPr>
          <a:xfrm>
            <a:off x="2559073" y="4750916"/>
            <a:ext cx="177693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/>
            <a:r>
              <a:rPr lang="en-US" altLang="ko-KR" sz="900" b="1" spc="-30" dirty="0">
                <a:solidFill>
                  <a:schemeClr val="accent1"/>
                </a:solidFill>
                <a:latin typeface="NanumSquare Bold" panose="020B0600000101010101" pitchFamily="34" charset="-127"/>
                <a:ea typeface="NanumSquare Bold" panose="020B0600000101010101" pitchFamily="34" charset="-127"/>
                <a:cs typeface="Arial" panose="020B0604020202020204" pitchFamily="34" charset="0"/>
              </a:rPr>
              <a:t>9</a:t>
            </a:r>
            <a:endParaRPr lang="ko-KR" altLang="en-US" sz="900" b="1" spc="-30" dirty="0">
              <a:solidFill>
                <a:schemeClr val="accent1"/>
              </a:solidFill>
              <a:latin typeface="NanumSquare Bold" panose="020B0600000101010101" pitchFamily="34" charset="-127"/>
              <a:ea typeface="NanumSquare Bold" panose="020B0600000101010101" pitchFamily="34" charset="-127"/>
              <a:cs typeface="Arial" panose="020B0604020202020204" pitchFamily="34" charset="0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3010672-D348-D444-AA28-5945A813B1B6}"/>
              </a:ext>
            </a:extLst>
          </p:cNvPr>
          <p:cNvSpPr txBox="1"/>
          <p:nvPr/>
        </p:nvSpPr>
        <p:spPr>
          <a:xfrm>
            <a:off x="3010352" y="4750916"/>
            <a:ext cx="177693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/>
            <a:r>
              <a:rPr lang="en-US" altLang="ko-KR" sz="900" b="1" spc="-30" dirty="0">
                <a:solidFill>
                  <a:schemeClr val="accent1"/>
                </a:solidFill>
                <a:latin typeface="NanumSquare Bold" panose="020B0600000101010101" pitchFamily="34" charset="-127"/>
                <a:ea typeface="NanumSquare Bold" panose="020B0600000101010101" pitchFamily="34" charset="-127"/>
                <a:cs typeface="Arial" panose="020B0604020202020204" pitchFamily="34" charset="0"/>
              </a:rPr>
              <a:t>4</a:t>
            </a:r>
            <a:endParaRPr lang="ko-KR" altLang="en-US" sz="900" b="1" spc="-30" dirty="0">
              <a:solidFill>
                <a:schemeClr val="accent1"/>
              </a:solidFill>
              <a:latin typeface="NanumSquare Bold" panose="020B0600000101010101" pitchFamily="34" charset="-127"/>
              <a:ea typeface="NanumSquare Bold" panose="020B0600000101010101" pitchFamily="34" charset="-127"/>
              <a:cs typeface="Arial" panose="020B0604020202020204" pitchFamily="34" charset="0"/>
            </a:endParaRPr>
          </a:p>
        </p:txBody>
      </p:sp>
      <p:grpSp>
        <p:nvGrpSpPr>
          <p:cNvPr id="133" name="그룹 132">
            <a:extLst>
              <a:ext uri="{FF2B5EF4-FFF2-40B4-BE49-F238E27FC236}">
                <a16:creationId xmlns:a16="http://schemas.microsoft.com/office/drawing/2014/main" id="{E3EFAC23-2A7B-774C-9271-B3FAE56A2022}"/>
              </a:ext>
            </a:extLst>
          </p:cNvPr>
          <p:cNvGrpSpPr/>
          <p:nvPr/>
        </p:nvGrpSpPr>
        <p:grpSpPr>
          <a:xfrm>
            <a:off x="3437877" y="2830828"/>
            <a:ext cx="409672" cy="175256"/>
            <a:chOff x="3496883" y="2796931"/>
            <a:chExt cx="409672" cy="175256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11C9F414-B08B-524C-AB26-A56836A62DA1}"/>
                </a:ext>
              </a:extLst>
            </p:cNvPr>
            <p:cNvSpPr txBox="1"/>
            <p:nvPr/>
          </p:nvSpPr>
          <p:spPr>
            <a:xfrm>
              <a:off x="3496883" y="2814966"/>
              <a:ext cx="409672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algn="ctr"/>
              <a:r>
                <a:rPr lang="en-US" altLang="ko-KR" sz="1000" spc="-3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</a:t>
              </a:r>
              <a:r>
                <a:rPr lang="en-US" altLang="ko-KR" sz="1000" spc="-30" baseline="30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000" spc="-30" baseline="30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2" name="그림 131">
              <a:extLst>
                <a:ext uri="{FF2B5EF4-FFF2-40B4-BE49-F238E27FC236}">
                  <a16:creationId xmlns:a16="http://schemas.microsoft.com/office/drawing/2014/main" id="{068D9671-B35A-5B40-A4E4-5D68FEEA73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16648" y="2796931"/>
              <a:ext cx="45719" cy="175256"/>
            </a:xfrm>
            <a:prstGeom prst="rect">
              <a:avLst/>
            </a:prstGeom>
          </p:spPr>
        </p:pic>
      </p:grpSp>
      <p:pic>
        <p:nvPicPr>
          <p:cNvPr id="137" name="그림 136">
            <a:extLst>
              <a:ext uri="{FF2B5EF4-FFF2-40B4-BE49-F238E27FC236}">
                <a16:creationId xmlns:a16="http://schemas.microsoft.com/office/drawing/2014/main" id="{C6080F7F-DE47-C54A-879C-7F1ECFA088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7864" y="1526956"/>
            <a:ext cx="2357611" cy="3463199"/>
          </a:xfrm>
          <a:prstGeom prst="rect">
            <a:avLst/>
          </a:prstGeom>
        </p:spPr>
      </p:pic>
      <p:sp>
        <p:nvSpPr>
          <p:cNvPr id="60" name="모서리가 둥근 직사각형 71">
            <a:extLst>
              <a:ext uri="{FF2B5EF4-FFF2-40B4-BE49-F238E27FC236}">
                <a16:creationId xmlns:a16="http://schemas.microsoft.com/office/drawing/2014/main" id="{D74B6037-5142-D61D-F090-36D6C9118F7F}"/>
              </a:ext>
            </a:extLst>
          </p:cNvPr>
          <p:cNvSpPr/>
          <p:nvPr/>
        </p:nvSpPr>
        <p:spPr>
          <a:xfrm>
            <a:off x="4512769" y="3454541"/>
            <a:ext cx="2056574" cy="2580500"/>
          </a:xfrm>
          <a:prstGeom prst="roundRect">
            <a:avLst>
              <a:gd name="adj" fmla="val 5015"/>
            </a:avLst>
          </a:prstGeom>
          <a:noFill/>
          <a:ln w="19050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85725" lvl="0" indent="-85725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endParaRPr lang="ko-KR" altLang="en-US" sz="1100" spc="-7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83249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DE8BF9D-69BA-4F96-AAF2-8BFC80086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486220B-EE48-441A-BEE1-7E447193D81B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3005D68F-8D58-480C-9A76-35C9C3803D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양자 난수의 보안성</a:t>
            </a:r>
            <a:r>
              <a:rPr lang="en-US" altLang="ko-KR" dirty="0"/>
              <a:t>(5/6)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58F282C-018A-4AFD-BB69-DABBAA5A24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02. </a:t>
            </a:r>
            <a:r>
              <a:rPr lang="ko-KR" altLang="en-US" dirty="0"/>
              <a:t>양자암호통신 기반 </a:t>
            </a:r>
            <a:r>
              <a:rPr lang="en-US" altLang="ko-KR" dirty="0"/>
              <a:t>VPN </a:t>
            </a:r>
            <a:endParaRPr lang="ko-KR" altLang="en-US" dirty="0"/>
          </a:p>
          <a:p>
            <a:endParaRPr lang="ko-KR" altLang="en-US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C0C6C851-ACD9-469E-A00C-6BF37875A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1916" y="1368397"/>
            <a:ext cx="3131479" cy="2944524"/>
          </a:xfrm>
          <a:prstGeom prst="rect">
            <a:avLst/>
          </a:prstGeom>
          <a:ln w="6350">
            <a:solidFill>
              <a:schemeClr val="bg1">
                <a:lumMod val="75000"/>
              </a:schemeClr>
            </a:solidFill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D50D0A4-EABA-4658-B64C-720A306023B6}"/>
              </a:ext>
            </a:extLst>
          </p:cNvPr>
          <p:cNvSpPr txBox="1"/>
          <p:nvPr/>
        </p:nvSpPr>
        <p:spPr>
          <a:xfrm>
            <a:off x="4630770" y="1368397"/>
            <a:ext cx="179895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>
              <a:defRPr/>
            </a:pPr>
            <a:r>
              <a:rPr lang="en-US" altLang="ko-KR" sz="1000" kern="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※ Entropy : </a:t>
            </a:r>
            <a:r>
              <a:rPr lang="ko-KR" altLang="en-US" sz="1000" kern="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무질서도</a:t>
            </a:r>
            <a:r>
              <a:rPr lang="en-US" altLang="ko-KR" sz="1000" kern="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, </a:t>
            </a:r>
            <a:r>
              <a:rPr lang="ko-KR" altLang="en-US" sz="1000" kern="0" dirty="0">
                <a:solidFill>
                  <a:prstClr val="white">
                    <a:lumMod val="50000"/>
                  </a:prstClr>
                </a:solidFill>
                <a:latin typeface="나눔스퀘어"/>
                <a:ea typeface="나눔스퀘어"/>
              </a:rPr>
              <a:t>불확실성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D50661A3-EC73-304A-BC81-CF8B61E522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605" y="1368397"/>
            <a:ext cx="4330700" cy="4914900"/>
          </a:xfrm>
          <a:prstGeom prst="rect">
            <a:avLst/>
          </a:prstGeom>
          <a:ln w="6350">
            <a:solidFill>
              <a:schemeClr val="bg1">
                <a:lumMod val="75000"/>
              </a:schemeClr>
            </a:solidFill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545067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DE8BF9D-69BA-4F96-AAF2-8BFC80086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486220B-EE48-441A-BEE1-7E447193D81B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3005D68F-8D58-480C-9A76-35C9C3803D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양자 난수의 보안성</a:t>
            </a:r>
            <a:r>
              <a:rPr lang="en-US" altLang="ko-KR" dirty="0"/>
              <a:t>(6/6)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58F282C-018A-4AFD-BB69-DABBAA5A24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02. </a:t>
            </a:r>
            <a:r>
              <a:rPr lang="ko-KR" altLang="en-US" dirty="0"/>
              <a:t>양자암호통신 기반 </a:t>
            </a:r>
            <a:r>
              <a:rPr lang="en-US" altLang="ko-KR" dirty="0"/>
              <a:t>VPN </a:t>
            </a:r>
            <a:endParaRPr lang="ko-KR" altLang="en-US" dirty="0"/>
          </a:p>
          <a:p>
            <a:endParaRPr lang="ko-KR" altLang="en-US" dirty="0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D5936875-C37A-5E45-8E57-44BED9FF2CE7}"/>
              </a:ext>
            </a:extLst>
          </p:cNvPr>
          <p:cNvGrpSpPr/>
          <p:nvPr/>
        </p:nvGrpSpPr>
        <p:grpSpPr>
          <a:xfrm>
            <a:off x="240375" y="1622572"/>
            <a:ext cx="9425249" cy="4132101"/>
            <a:chOff x="207700" y="1622573"/>
            <a:chExt cx="9425249" cy="4132101"/>
          </a:xfrm>
        </p:grpSpPr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04943D78-153C-426C-9426-C29A1CEEB5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39056" y="1622574"/>
              <a:ext cx="3193893" cy="4132100"/>
            </a:xfrm>
            <a:prstGeom prst="rect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  <a:effectLst>
              <a:outerShdw blurRad="63500" algn="ctr" rotWithShape="0">
                <a:prstClr val="black">
                  <a:alpha val="15000"/>
                </a:prstClr>
              </a:outerShdw>
            </a:effectLst>
          </p:spPr>
        </p:pic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BA8C2EE7-18B6-42A8-816B-83B5333002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7700" y="1622573"/>
              <a:ext cx="6078955" cy="3528548"/>
            </a:xfrm>
            <a:prstGeom prst="rect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  <a:effectLst>
              <a:outerShdw blurRad="63500" algn="ctr" rotWithShape="0">
                <a:prstClr val="black">
                  <a:alpha val="15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6086071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DE8BF9D-69BA-4F96-AAF2-8BFC80086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86220B-EE48-441A-BEE1-7E447193D81B}" type="slidenum">
              <a:rPr kumimoji="0" lang="ko-KR" altLang="en-US" sz="1001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나눔스퀘어"/>
                <a:ea typeface="나눔스퀘어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ko-KR" altLang="en-US" sz="1001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나눔스퀘어"/>
              <a:ea typeface="나눔스퀘어"/>
              <a:cs typeface="+mn-cs"/>
            </a:endParaRPr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3005D68F-8D58-480C-9A76-35C9C3803D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FAQs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58F282C-018A-4AFD-BB69-DABBAA5A24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02. </a:t>
            </a:r>
            <a:r>
              <a:rPr lang="ko-KR" altLang="en-US" dirty="0"/>
              <a:t>양자암호통신 기반 </a:t>
            </a:r>
            <a:r>
              <a:rPr lang="en-US" altLang="ko-KR" dirty="0"/>
              <a:t>VPN </a:t>
            </a:r>
            <a:endParaRPr lang="ko-KR" altLang="en-US" dirty="0"/>
          </a:p>
          <a:p>
            <a:endParaRPr lang="ko-KR" altLang="en-US" dirty="0"/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4BAC2BC-29BF-487E-9FF0-A37C34F62A38}"/>
              </a:ext>
            </a:extLst>
          </p:cNvPr>
          <p:cNvCxnSpPr/>
          <p:nvPr/>
        </p:nvCxnSpPr>
        <p:spPr>
          <a:xfrm flipH="1">
            <a:off x="194879" y="2877038"/>
            <a:ext cx="9540000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53A37ABF-0D6B-43E1-B8BF-5F5A8521E5B1}"/>
              </a:ext>
            </a:extLst>
          </p:cNvPr>
          <p:cNvCxnSpPr/>
          <p:nvPr/>
        </p:nvCxnSpPr>
        <p:spPr>
          <a:xfrm flipH="1">
            <a:off x="194879" y="4533426"/>
            <a:ext cx="9540000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7130706A-1689-BA45-9A7B-E8EC8CB2B883}"/>
              </a:ext>
            </a:extLst>
          </p:cNvPr>
          <p:cNvGrpSpPr/>
          <p:nvPr/>
        </p:nvGrpSpPr>
        <p:grpSpPr>
          <a:xfrm>
            <a:off x="360177" y="1454843"/>
            <a:ext cx="9209404" cy="1188001"/>
            <a:chOff x="284039" y="1362619"/>
            <a:chExt cx="9209404" cy="118800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B8C66F6-488E-4B48-B3D0-D1611EDE72F8}"/>
                </a:ext>
              </a:extLst>
            </p:cNvPr>
            <p:cNvSpPr txBox="1"/>
            <p:nvPr/>
          </p:nvSpPr>
          <p:spPr>
            <a:xfrm>
              <a:off x="323915" y="1943350"/>
              <a:ext cx="330859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주요 공공기관 및 안보</a:t>
              </a:r>
              <a:r>
                <a:rPr lang="en-US" altLang="ko-KR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ko-KR" alt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방산업체 대상의 해킹 공격</a:t>
              </a:r>
            </a:p>
          </p:txBody>
        </p:sp>
        <p:sp>
          <p:nvSpPr>
            <p:cNvPr id="18" name="모서리가 둥근 직사각형 7">
              <a:extLst>
                <a:ext uri="{FF2B5EF4-FFF2-40B4-BE49-F238E27FC236}">
                  <a16:creationId xmlns:a16="http://schemas.microsoft.com/office/drawing/2014/main" id="{F91BDD21-FBAB-47A3-AB5A-30B6873D63A8}"/>
                </a:ext>
              </a:extLst>
            </p:cNvPr>
            <p:cNvSpPr/>
            <p:nvPr/>
          </p:nvSpPr>
          <p:spPr>
            <a:xfrm>
              <a:off x="3947161" y="1362620"/>
              <a:ext cx="5546282" cy="1188000"/>
            </a:xfrm>
            <a:prstGeom prst="roundRect">
              <a:avLst>
                <a:gd name="adj" fmla="val 12645"/>
              </a:avLst>
            </a:prstGeom>
            <a:solidFill>
              <a:sysClr val="window" lastClr="FFFFFF"/>
            </a:solidFill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>
              <a:outerShdw blurRad="38100" algn="ctr" rotWithShape="0">
                <a:prstClr val="black">
                  <a:alpha val="15000"/>
                </a:prstClr>
              </a:outerShdw>
            </a:effectLst>
          </p:spPr>
          <p:txBody>
            <a:bodyPr lIns="2412000" rtlCol="0" anchor="ctr"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endParaRPr lang="ko-KR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093D539C-0FC7-864B-BAE7-8324F312D77B}"/>
                </a:ext>
              </a:extLst>
            </p:cNvPr>
            <p:cNvGrpSpPr/>
            <p:nvPr/>
          </p:nvGrpSpPr>
          <p:grpSpPr>
            <a:xfrm>
              <a:off x="5107890" y="1617187"/>
              <a:ext cx="4055237" cy="673855"/>
              <a:chOff x="5438204" y="1479753"/>
              <a:chExt cx="4055237" cy="673855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D7EC8B3-CEF6-4EDE-A710-C73297483BE1}"/>
                  </a:ext>
                </a:extLst>
              </p:cNvPr>
              <p:cNvSpPr txBox="1"/>
              <p:nvPr/>
            </p:nvSpPr>
            <p:spPr>
              <a:xfrm>
                <a:off x="5438205" y="1479753"/>
                <a:ext cx="3724922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>
                  <a:spcAft>
                    <a:spcPts val="600"/>
                  </a:spcAft>
                </a:pPr>
                <a:r>
                  <a:rPr lang="ko-KR" altLang="en-US" sz="1400" b="1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j-ea"/>
                    <a:ea typeface="+mj-ea"/>
                    <a:cs typeface="Arial" panose="020B0604020202020204" pitchFamily="34" charset="0"/>
                  </a:rPr>
                  <a:t>컴퓨팅 파워 이용 해킹 </a:t>
                </a:r>
                <a:r>
                  <a:rPr lang="en-US" altLang="ko-KR" sz="1400" b="1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j-ea"/>
                    <a:ea typeface="+mj-ea"/>
                    <a:cs typeface="Arial" panose="020B0604020202020204" pitchFamily="34" charset="0"/>
                  </a:rPr>
                  <a:t>vs. </a:t>
                </a:r>
                <a:r>
                  <a:rPr lang="ko-KR" altLang="en-US" sz="1400" b="1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j-ea"/>
                    <a:ea typeface="+mj-ea"/>
                    <a:cs typeface="Arial" panose="020B0604020202020204" pitchFamily="34" charset="0"/>
                  </a:rPr>
                  <a:t>취약점 이용 해킹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576DB1B-5D49-4EBF-AF15-A838E7745CEB}"/>
                  </a:ext>
                </a:extLst>
              </p:cNvPr>
              <p:cNvSpPr txBox="1"/>
              <p:nvPr/>
            </p:nvSpPr>
            <p:spPr>
              <a:xfrm>
                <a:off x="5438204" y="1776582"/>
                <a:ext cx="4055237" cy="37702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marL="171450" indent="-171450">
                  <a:spcAft>
                    <a:spcPts val="300"/>
                  </a:spcAft>
                  <a:buFont typeface="Arial" panose="020B0604020202020204" pitchFamily="34" charset="0"/>
                  <a:buChar char="•"/>
                </a:pPr>
                <a:r>
                  <a:rPr lang="en-US" altLang="ko-KR" sz="1100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VPN </a:t>
                </a:r>
                <a:r>
                  <a:rPr lang="ko-KR" altLang="en-US" sz="1100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취약점</a:t>
                </a:r>
                <a:r>
                  <a:rPr lang="en-US" altLang="ko-KR" sz="1100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ko-KR" altLang="en-US" sz="1100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계정 탈취</a:t>
                </a:r>
                <a:r>
                  <a:rPr lang="en-US" altLang="ko-KR" sz="1100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 </a:t>
                </a:r>
                <a:r>
                  <a:rPr lang="ko-KR" altLang="en-US" sz="1100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최신 패치</a:t>
                </a:r>
                <a:r>
                  <a:rPr lang="en-US" altLang="ko-KR" sz="1100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ko-KR" altLang="en-US" sz="1100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주기적 변경</a:t>
                </a:r>
                <a:r>
                  <a:rPr lang="en-US" altLang="ko-KR" sz="1100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MFA, </a:t>
                </a:r>
                <a:r>
                  <a:rPr lang="ko-KR" altLang="en-US" sz="1100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단말 제한</a:t>
                </a:r>
              </a:p>
              <a:p>
                <a:pPr marL="171450" indent="-171450">
                  <a:spcAft>
                    <a:spcPts val="300"/>
                  </a:spcAft>
                  <a:buFont typeface="Arial" panose="020B0604020202020204" pitchFamily="34" charset="0"/>
                  <a:buChar char="•"/>
                </a:pPr>
                <a:r>
                  <a:rPr lang="ko-KR" altLang="en-US" sz="1100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사후 탐지</a:t>
                </a:r>
                <a:r>
                  <a:rPr lang="en-US" altLang="ko-KR" sz="1100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 </a:t>
                </a:r>
                <a:r>
                  <a:rPr lang="ko-KR" altLang="en-US" sz="1100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비정상 접속 행위 탐지 </a:t>
                </a:r>
                <a:r>
                  <a:rPr lang="en-US" altLang="ko-KR" sz="1100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</a:t>
                </a:r>
                <a:r>
                  <a:rPr lang="ko-KR" altLang="en-US" sz="1100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위치</a:t>
                </a:r>
                <a:r>
                  <a:rPr lang="en-US" altLang="ko-KR" sz="1100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ko-KR" altLang="en-US" sz="1100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단말 등</a:t>
                </a:r>
                <a:r>
                  <a:rPr lang="en-US" altLang="ko-KR" sz="1100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</a:p>
            </p:txBody>
          </p:sp>
        </p:grpSp>
        <p:pic>
          <p:nvPicPr>
            <p:cNvPr id="27" name="그림 26">
              <a:extLst>
                <a:ext uri="{FF2B5EF4-FFF2-40B4-BE49-F238E27FC236}">
                  <a16:creationId xmlns:a16="http://schemas.microsoft.com/office/drawing/2014/main" id="{023FA86D-F3F0-1449-80E2-6F09DEFA7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23841" y="1694049"/>
              <a:ext cx="407368" cy="540000"/>
            </a:xfrm>
            <a:prstGeom prst="rect">
              <a:avLst/>
            </a:prstGeom>
          </p:spPr>
        </p:pic>
        <p:sp>
          <p:nvSpPr>
            <p:cNvPr id="43" name="모서리가 둥근 직사각형 42">
              <a:extLst>
                <a:ext uri="{FF2B5EF4-FFF2-40B4-BE49-F238E27FC236}">
                  <a16:creationId xmlns:a16="http://schemas.microsoft.com/office/drawing/2014/main" id="{63C88667-318F-F34C-A7EF-CC46BD0A56F5}"/>
                </a:ext>
              </a:extLst>
            </p:cNvPr>
            <p:cNvSpPr/>
            <p:nvPr/>
          </p:nvSpPr>
          <p:spPr>
            <a:xfrm>
              <a:off x="284039" y="1362619"/>
              <a:ext cx="3516176" cy="1187995"/>
            </a:xfrm>
            <a:prstGeom prst="roundRect">
              <a:avLst>
                <a:gd name="adj" fmla="val 12048"/>
              </a:avLst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ko-KR" sz="1400" b="1" spc="-30" dirty="0">
                  <a:solidFill>
                    <a:schemeClr val="accent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anose="020B0604020202020204" pitchFamily="34" charset="0"/>
                </a:rPr>
                <a:t>Q-VPN</a:t>
              </a:r>
              <a:r>
                <a:rPr lang="ko-KR" altLang="en-US" sz="1400" b="1" spc="-30" dirty="0">
                  <a:solidFill>
                    <a:schemeClr val="accent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anose="020B0604020202020204" pitchFamily="34" charset="0"/>
                </a:rPr>
                <a:t>으로 해킹 사고 방어 가능한가</a:t>
              </a:r>
              <a:r>
                <a:rPr lang="en-US" altLang="ko-KR" sz="1400" b="1" spc="-30" dirty="0">
                  <a:solidFill>
                    <a:schemeClr val="accent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anose="020B0604020202020204" pitchFamily="34" charset="0"/>
                </a:rPr>
                <a:t>?</a:t>
              </a:r>
            </a:p>
            <a:p>
              <a:pPr algn="ctr">
                <a:lnSpc>
                  <a:spcPct val="120000"/>
                </a:lnSpc>
                <a:spcAft>
                  <a:spcPts val="600"/>
                </a:spcAft>
              </a:pPr>
              <a:r>
                <a:rPr lang="ko-KR" altLang="en-US" sz="1200" spc="-10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주요 공공기관 및 안보</a:t>
              </a:r>
              <a:r>
                <a:rPr lang="en-US" altLang="ko-KR" sz="1200" spc="-10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ko-KR" altLang="en-US" sz="1200" spc="-10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방산업체 대상의 해킹 공격</a:t>
              </a:r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295BEE13-4CBD-4043-BA32-BDE5088F3329}"/>
              </a:ext>
            </a:extLst>
          </p:cNvPr>
          <p:cNvGrpSpPr/>
          <p:nvPr/>
        </p:nvGrpSpPr>
        <p:grpSpPr>
          <a:xfrm>
            <a:off x="360179" y="3111232"/>
            <a:ext cx="9209403" cy="1188000"/>
            <a:chOff x="284039" y="3097812"/>
            <a:chExt cx="9209403" cy="1188000"/>
          </a:xfrm>
        </p:grpSpPr>
        <p:sp>
          <p:nvSpPr>
            <p:cNvPr id="23" name="모서리가 둥근 직사각형 7">
              <a:extLst>
                <a:ext uri="{FF2B5EF4-FFF2-40B4-BE49-F238E27FC236}">
                  <a16:creationId xmlns:a16="http://schemas.microsoft.com/office/drawing/2014/main" id="{F5E5018A-7909-45EF-B5EE-052ACBB016D6}"/>
                </a:ext>
              </a:extLst>
            </p:cNvPr>
            <p:cNvSpPr/>
            <p:nvPr/>
          </p:nvSpPr>
          <p:spPr>
            <a:xfrm>
              <a:off x="3947161" y="3097812"/>
              <a:ext cx="5546281" cy="1188000"/>
            </a:xfrm>
            <a:prstGeom prst="roundRect">
              <a:avLst>
                <a:gd name="adj" fmla="val 12645"/>
              </a:avLst>
            </a:prstGeom>
            <a:solidFill>
              <a:sysClr val="window" lastClr="FFFFFF"/>
            </a:solidFill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>
              <a:outerShdw blurRad="38100" algn="ctr" rotWithShape="0">
                <a:prstClr val="black">
                  <a:alpha val="15000"/>
                </a:prstClr>
              </a:outerShdw>
            </a:effectLst>
          </p:spPr>
          <p:txBody>
            <a:bodyPr lIns="2412000" rtlCol="0" anchor="ctr"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endParaRPr lang="ko-KR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D7907CC3-ED98-BB4E-BB4B-18269EBA5BAC}"/>
                </a:ext>
              </a:extLst>
            </p:cNvPr>
            <p:cNvGrpSpPr/>
            <p:nvPr/>
          </p:nvGrpSpPr>
          <p:grpSpPr>
            <a:xfrm>
              <a:off x="5136001" y="3348053"/>
              <a:ext cx="3925354" cy="679030"/>
              <a:chOff x="5438205" y="3244835"/>
              <a:chExt cx="3925354" cy="679030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283F848-6087-41F5-BC3F-4EA31E90F98D}"/>
                  </a:ext>
                </a:extLst>
              </p:cNvPr>
              <p:cNvSpPr txBox="1"/>
              <p:nvPr/>
            </p:nvSpPr>
            <p:spPr>
              <a:xfrm>
                <a:off x="5438205" y="3244835"/>
                <a:ext cx="3724922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>
                  <a:spcAft>
                    <a:spcPts val="600"/>
                  </a:spcAft>
                </a:pPr>
                <a:r>
                  <a:rPr lang="ko-KR" altLang="en-US" sz="1400" b="1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j-ea"/>
                    <a:ea typeface="+mj-ea"/>
                    <a:cs typeface="Arial" panose="020B0604020202020204" pitchFamily="34" charset="0"/>
                  </a:rPr>
                  <a:t>실시간 방어</a:t>
                </a:r>
                <a:r>
                  <a:rPr lang="en-US" altLang="ko-KR" sz="1400" b="1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j-ea"/>
                    <a:ea typeface="+mj-ea"/>
                    <a:cs typeface="Arial" panose="020B0604020202020204" pitchFamily="34" charset="0"/>
                  </a:rPr>
                  <a:t>(</a:t>
                </a:r>
                <a:r>
                  <a:rPr lang="ko-KR" altLang="en-US" sz="1400" b="1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j-ea"/>
                    <a:ea typeface="+mj-ea"/>
                    <a:cs typeface="Arial" panose="020B0604020202020204" pitchFamily="34" charset="0"/>
                  </a:rPr>
                  <a:t>탐지</a:t>
                </a:r>
                <a:r>
                  <a:rPr lang="en-US" altLang="ko-KR" sz="1400" b="1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j-ea"/>
                    <a:ea typeface="+mj-ea"/>
                    <a:cs typeface="Arial" panose="020B0604020202020204" pitchFamily="34" charset="0"/>
                  </a:rPr>
                  <a:t>) vs. </a:t>
                </a:r>
                <a:r>
                  <a:rPr lang="ko-KR" altLang="en-US" sz="1400" b="1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j-ea"/>
                    <a:ea typeface="+mj-ea"/>
                    <a:cs typeface="Arial" panose="020B0604020202020204" pitchFamily="34" charset="0"/>
                  </a:rPr>
                  <a:t>공격 예방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9B74F42-3540-4D0A-8AD4-C6C2100104C2}"/>
                  </a:ext>
                </a:extLst>
              </p:cNvPr>
              <p:cNvSpPr txBox="1"/>
              <p:nvPr/>
            </p:nvSpPr>
            <p:spPr>
              <a:xfrm>
                <a:off x="5438205" y="3546839"/>
                <a:ext cx="3925354" cy="37702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marL="171450" indent="-171450">
                  <a:spcAft>
                    <a:spcPts val="300"/>
                  </a:spcAft>
                  <a:buFont typeface="Arial" panose="020B0604020202020204" pitchFamily="34" charset="0"/>
                  <a:buChar char="•"/>
                </a:pPr>
                <a:r>
                  <a:rPr lang="en-US" altLang="ko-KR" sz="1100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QKD: </a:t>
                </a:r>
                <a:r>
                  <a:rPr lang="ko-KR" altLang="en-US" sz="1100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양자</a:t>
                </a:r>
                <a:r>
                  <a:rPr lang="en-US" altLang="ko-KR" sz="1100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</a:t>
                </a:r>
                <a:r>
                  <a:rPr lang="ko-KR" altLang="en-US" sz="1100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광자</a:t>
                </a:r>
                <a:r>
                  <a:rPr lang="en-US" altLang="ko-KR" sz="1100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 </a:t>
                </a:r>
                <a:r>
                  <a:rPr lang="ko-KR" altLang="en-US" sz="1100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특성으로 인해 중간자 공격이 원천적 불가능</a:t>
                </a:r>
              </a:p>
              <a:p>
                <a:pPr marL="171450" indent="-171450">
                  <a:spcAft>
                    <a:spcPts val="300"/>
                  </a:spcAft>
                  <a:buFont typeface="Arial" panose="020B0604020202020204" pitchFamily="34" charset="0"/>
                  <a:buChar char="•"/>
                </a:pPr>
                <a:r>
                  <a:rPr lang="en-US" altLang="ko-KR" sz="1100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Q-VPN:  </a:t>
                </a:r>
                <a:r>
                  <a:rPr lang="ko-KR" altLang="en-US" sz="1100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주기적 키 갱신 및 다수 키 수열 노출 시에도 안전</a:t>
                </a:r>
              </a:p>
            </p:txBody>
          </p:sp>
        </p:grpSp>
        <p:pic>
          <p:nvPicPr>
            <p:cNvPr id="31" name="그림 30">
              <a:extLst>
                <a:ext uri="{FF2B5EF4-FFF2-40B4-BE49-F238E27FC236}">
                  <a16:creationId xmlns:a16="http://schemas.microsoft.com/office/drawing/2014/main" id="{3EA863E7-1421-3948-93DF-CABA450377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53581" y="3403812"/>
              <a:ext cx="576000" cy="576000"/>
            </a:xfrm>
            <a:prstGeom prst="rect">
              <a:avLst/>
            </a:prstGeom>
          </p:spPr>
        </p:pic>
        <p:sp>
          <p:nvSpPr>
            <p:cNvPr id="46" name="모서리가 둥근 직사각형 45">
              <a:extLst>
                <a:ext uri="{FF2B5EF4-FFF2-40B4-BE49-F238E27FC236}">
                  <a16:creationId xmlns:a16="http://schemas.microsoft.com/office/drawing/2014/main" id="{A550C6A0-242B-0F46-8B7D-D1CB3A3DDFB4}"/>
                </a:ext>
              </a:extLst>
            </p:cNvPr>
            <p:cNvSpPr/>
            <p:nvPr/>
          </p:nvSpPr>
          <p:spPr>
            <a:xfrm>
              <a:off x="284039" y="3097814"/>
              <a:ext cx="3516176" cy="1187995"/>
            </a:xfrm>
            <a:prstGeom prst="roundRect">
              <a:avLst>
                <a:gd name="adj" fmla="val 12048"/>
              </a:avLst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ko-KR" sz="1400" b="1" spc="-30" dirty="0">
                  <a:solidFill>
                    <a:schemeClr val="accent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anose="020B0604020202020204" pitchFamily="34" charset="0"/>
                </a:rPr>
                <a:t>QKD</a:t>
              </a:r>
              <a:r>
                <a:rPr lang="ko-KR" altLang="en-US" sz="1400" b="1" spc="-30" dirty="0">
                  <a:solidFill>
                    <a:schemeClr val="accent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anose="020B0604020202020204" pitchFamily="34" charset="0"/>
                </a:rPr>
                <a:t>가 없어도 중간자 공격 방어 가능한가</a:t>
              </a:r>
              <a:r>
                <a:rPr lang="en-US" altLang="ko-KR" sz="1400" b="1" spc="-30" dirty="0">
                  <a:solidFill>
                    <a:schemeClr val="accent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anose="020B0604020202020204" pitchFamily="34" charset="0"/>
                </a:rPr>
                <a:t>?</a:t>
              </a:r>
            </a:p>
            <a:p>
              <a:pPr algn="ctr">
                <a:lnSpc>
                  <a:spcPct val="120000"/>
                </a:lnSpc>
                <a:spcAft>
                  <a:spcPts val="600"/>
                </a:spcAft>
              </a:pPr>
              <a:r>
                <a:rPr lang="en-US" altLang="ko-KR" sz="1200" spc="-10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QKD</a:t>
              </a:r>
              <a:r>
                <a:rPr lang="ko-KR" altLang="en-US" sz="1200" spc="-10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가 있어야 더 안전한 것 아닌가</a:t>
              </a: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293849FF-17F6-E144-BFE1-96DA10C8AA3D}"/>
              </a:ext>
            </a:extLst>
          </p:cNvPr>
          <p:cNvGrpSpPr/>
          <p:nvPr/>
        </p:nvGrpSpPr>
        <p:grpSpPr>
          <a:xfrm>
            <a:off x="360179" y="4767619"/>
            <a:ext cx="9209402" cy="1188000"/>
            <a:chOff x="284039" y="4862496"/>
            <a:chExt cx="9209402" cy="1188000"/>
          </a:xfrm>
        </p:grpSpPr>
        <p:sp>
          <p:nvSpPr>
            <p:cNvPr id="28" name="모서리가 둥근 직사각형 7">
              <a:extLst>
                <a:ext uri="{FF2B5EF4-FFF2-40B4-BE49-F238E27FC236}">
                  <a16:creationId xmlns:a16="http://schemas.microsoft.com/office/drawing/2014/main" id="{8C06F0A2-0AB4-4224-B342-1A974B0D1729}"/>
                </a:ext>
              </a:extLst>
            </p:cNvPr>
            <p:cNvSpPr/>
            <p:nvPr/>
          </p:nvSpPr>
          <p:spPr>
            <a:xfrm>
              <a:off x="3947160" y="4862496"/>
              <a:ext cx="5546281" cy="1188000"/>
            </a:xfrm>
            <a:prstGeom prst="roundRect">
              <a:avLst>
                <a:gd name="adj" fmla="val 12645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  <a:effectLst>
              <a:outerShdw blurRad="381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0" rtlCol="0" anchor="ctr"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>
                <a:spcAft>
                  <a:spcPts val="600"/>
                </a:spcAft>
              </a:pPr>
              <a:endParaRPr lang="ko-KR" altLang="en-US" sz="1400" b="1" spc="-3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8D387EE9-1F1E-944F-80C6-49152103A298}"/>
                </a:ext>
              </a:extLst>
            </p:cNvPr>
            <p:cNvGrpSpPr/>
            <p:nvPr/>
          </p:nvGrpSpPr>
          <p:grpSpPr>
            <a:xfrm>
              <a:off x="5136001" y="5116363"/>
              <a:ext cx="3925354" cy="682244"/>
              <a:chOff x="5438205" y="5097577"/>
              <a:chExt cx="3925354" cy="682244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F08D6EA-5416-45B2-B68C-C92C018B44D4}"/>
                  </a:ext>
                </a:extLst>
              </p:cNvPr>
              <p:cNvSpPr txBox="1"/>
              <p:nvPr/>
            </p:nvSpPr>
            <p:spPr>
              <a:xfrm>
                <a:off x="5438205" y="5097577"/>
                <a:ext cx="3163057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>
                  <a:spcAft>
                    <a:spcPts val="600"/>
                  </a:spcAft>
                </a:pPr>
                <a:r>
                  <a:rPr lang="ko-KR" altLang="en-US" sz="1400" b="1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j-ea"/>
                    <a:ea typeface="+mj-ea"/>
                    <a:cs typeface="Arial" panose="020B0604020202020204" pitchFamily="34" charset="0"/>
                  </a:rPr>
                  <a:t>트래픽 미러링</a:t>
                </a:r>
                <a:r>
                  <a:rPr lang="en-US" altLang="ko-KR" sz="1400" b="1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j-ea"/>
                    <a:ea typeface="+mj-ea"/>
                    <a:cs typeface="Arial" panose="020B0604020202020204" pitchFamily="34" charset="0"/>
                  </a:rPr>
                  <a:t>, </a:t>
                </a:r>
                <a:r>
                  <a:rPr lang="ko-KR" altLang="en-US" sz="1400" b="1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j-ea"/>
                    <a:ea typeface="+mj-ea"/>
                    <a:cs typeface="Arial" panose="020B0604020202020204" pitchFamily="34" charset="0"/>
                  </a:rPr>
                  <a:t>도감청 등은 이미 일상화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560BD76-276B-4836-B9A6-F99B3D6D75C8}"/>
                  </a:ext>
                </a:extLst>
              </p:cNvPr>
              <p:cNvSpPr txBox="1"/>
              <p:nvPr/>
            </p:nvSpPr>
            <p:spPr>
              <a:xfrm>
                <a:off x="5438205" y="5402795"/>
                <a:ext cx="3925354" cy="37702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marL="171450" indent="-171450">
                  <a:spcAft>
                    <a:spcPts val="300"/>
                  </a:spcAft>
                  <a:buFont typeface="Arial" panose="020B0604020202020204" pitchFamily="34" charset="0"/>
                  <a:buChar char="•"/>
                </a:pPr>
                <a:r>
                  <a:rPr lang="ko-KR" altLang="en-US" sz="1100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현재 쇼어</a:t>
                </a:r>
                <a:r>
                  <a:rPr lang="en-US" altLang="ko-KR" sz="1100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/</a:t>
                </a:r>
                <a:r>
                  <a:rPr lang="ko-KR" altLang="en-US" sz="1100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그로버 알고리즘을 구현한 양자 컴퓨터는 없다</a:t>
                </a:r>
                <a:r>
                  <a:rPr lang="en-US" altLang="ko-KR" sz="1100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r>
                  <a:rPr lang="ko-KR" altLang="en-US" sz="1100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marL="171450" indent="-171450">
                  <a:spcAft>
                    <a:spcPts val="300"/>
                  </a:spcAft>
                  <a:buFont typeface="Arial" panose="020B0604020202020204" pitchFamily="34" charset="0"/>
                  <a:buChar char="•"/>
                </a:pPr>
                <a:r>
                  <a:rPr lang="ko-KR" altLang="en-US" sz="1100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다만</a:t>
                </a:r>
                <a:r>
                  <a:rPr lang="en-US" altLang="ko-KR" sz="1100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ko-KR" altLang="en-US" sz="1100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어떤 트래픽이 얼마나 불법으로 유출</a:t>
                </a:r>
                <a:r>
                  <a:rPr lang="en-US" altLang="ko-KR" sz="1100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/</a:t>
                </a:r>
                <a:r>
                  <a:rPr lang="ko-KR" altLang="en-US" sz="1100" spc="-3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저장되었는지 불확실</a:t>
                </a:r>
              </a:p>
            </p:txBody>
          </p:sp>
        </p:grpSp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0572B913-19BE-B04A-8133-A158CD67C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67281" y="5134738"/>
              <a:ext cx="584534" cy="584534"/>
            </a:xfrm>
            <a:prstGeom prst="rect">
              <a:avLst/>
            </a:prstGeom>
          </p:spPr>
        </p:pic>
        <p:sp>
          <p:nvSpPr>
            <p:cNvPr id="48" name="모서리가 둥근 직사각형 47">
              <a:extLst>
                <a:ext uri="{FF2B5EF4-FFF2-40B4-BE49-F238E27FC236}">
                  <a16:creationId xmlns:a16="http://schemas.microsoft.com/office/drawing/2014/main" id="{DAC5A642-A496-BF49-88EA-BFEBBEADB4D9}"/>
                </a:ext>
              </a:extLst>
            </p:cNvPr>
            <p:cNvSpPr/>
            <p:nvPr/>
          </p:nvSpPr>
          <p:spPr>
            <a:xfrm>
              <a:off x="284039" y="4862501"/>
              <a:ext cx="3516176" cy="1187995"/>
            </a:xfrm>
            <a:prstGeom prst="roundRect">
              <a:avLst>
                <a:gd name="adj" fmla="val 12048"/>
              </a:avLst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algn="ctr"/>
              <a:r>
                <a:rPr lang="ko-KR" altLang="en-US" sz="1400" b="1" spc="-30" dirty="0">
                  <a:solidFill>
                    <a:schemeClr val="accent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anose="020B0604020202020204" pitchFamily="34" charset="0"/>
                </a:rPr>
                <a:t>굳이 벌써부터 </a:t>
              </a:r>
              <a:r>
                <a:rPr lang="en-US" altLang="ko-KR" sz="1400" b="1" spc="-30" dirty="0">
                  <a:solidFill>
                    <a:schemeClr val="accent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anose="020B0604020202020204" pitchFamily="34" charset="0"/>
                </a:rPr>
                <a:t>Q-VPN</a:t>
              </a:r>
              <a:r>
                <a:rPr lang="ko-KR" altLang="en-US" sz="1400" b="1" spc="-30" dirty="0">
                  <a:solidFill>
                    <a:schemeClr val="accent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anose="020B0604020202020204" pitchFamily="34" charset="0"/>
                </a:rPr>
                <a:t>을 써야 하는가</a:t>
              </a:r>
              <a:r>
                <a:rPr lang="en-US" altLang="ko-KR" sz="1400" b="1" spc="-30" dirty="0">
                  <a:solidFill>
                    <a:schemeClr val="accent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anose="020B0604020202020204" pitchFamily="34" charset="0"/>
                </a:rPr>
                <a:t>?</a:t>
              </a:r>
            </a:p>
            <a:p>
              <a:pPr algn="ctr">
                <a:lnSpc>
                  <a:spcPct val="120000"/>
                </a:lnSpc>
                <a:spcAft>
                  <a:spcPts val="600"/>
                </a:spcAft>
              </a:pPr>
              <a:r>
                <a:rPr lang="ko-KR" altLang="en-US" sz="1200" spc="-10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양자 컴퓨터가 실용화 되려면 아직 멀지 않았나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2383BF99-6484-2CBE-7460-8109242B8535}"/>
              </a:ext>
            </a:extLst>
          </p:cNvPr>
          <p:cNvSpPr txBox="1"/>
          <p:nvPr/>
        </p:nvSpPr>
        <p:spPr>
          <a:xfrm>
            <a:off x="6829296" y="6035923"/>
            <a:ext cx="280365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-5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</a:rPr>
              <a:t>※ </a:t>
            </a:r>
            <a:r>
              <a:rPr kumimoji="0" lang="ko-KR" altLang="en-US" sz="1000" b="0" i="0" u="none" strike="noStrike" kern="0" cap="none" spc="-5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</a:rPr>
              <a:t>쇼어</a:t>
            </a:r>
            <a:r>
              <a:rPr kumimoji="0" lang="ko-KR" altLang="en-US" sz="1000" b="0" i="0" u="none" strike="noStrike" kern="0" cap="none" spc="-5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</a:rPr>
              <a:t> 알고리즘 </a:t>
            </a:r>
            <a:r>
              <a:rPr kumimoji="0" lang="en-US" altLang="ko-KR" sz="1000" b="0" i="0" u="none" strike="noStrike" kern="0" cap="none" spc="-5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</a:rPr>
              <a:t>:</a:t>
            </a:r>
            <a:r>
              <a:rPr kumimoji="0" lang="ko-KR" altLang="en-US" sz="1000" b="0" i="0" u="none" strike="noStrike" kern="0" cap="none" spc="-5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</a:rPr>
              <a:t> </a:t>
            </a:r>
            <a:r>
              <a:rPr kumimoji="0" lang="en-US" altLang="ko-KR" sz="1000" b="0" i="0" u="none" strike="noStrike" kern="0" cap="none" spc="-5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</a:rPr>
              <a:t>2048bits </a:t>
            </a:r>
            <a:r>
              <a:rPr kumimoji="0" lang="ko-KR" altLang="en-US" sz="1000" b="0" i="0" u="none" strike="noStrike" kern="0" cap="none" spc="-5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</a:rPr>
              <a:t>기준 </a:t>
            </a:r>
            <a:r>
              <a:rPr kumimoji="0" lang="en-US" altLang="ko-KR" sz="1000" b="0" i="0" u="none" strike="noStrike" kern="0" cap="none" spc="-5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</a:rPr>
              <a:t>600 </a:t>
            </a:r>
            <a:r>
              <a:rPr kumimoji="0" lang="ko-KR" altLang="en-US" sz="1000" b="0" i="0" u="none" strike="noStrike" kern="0" cap="none" spc="-5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</a:rPr>
              <a:t>여개 </a:t>
            </a:r>
            <a:r>
              <a:rPr kumimoji="0" lang="ko-KR" altLang="en-US" sz="1000" b="0" i="0" u="none" strike="noStrike" kern="0" cap="none" spc="-5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</a:rPr>
              <a:t>큐비트</a:t>
            </a:r>
            <a:r>
              <a:rPr kumimoji="0" lang="ko-KR" altLang="en-US" sz="1000" b="0" i="0" u="none" strike="noStrike" kern="0" cap="none" spc="-5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</a:rPr>
              <a:t> 필요</a:t>
            </a:r>
            <a:endParaRPr kumimoji="0" lang="en-US" altLang="ko-KR" sz="1000" b="0" i="0" u="none" strike="noStrike" kern="0" cap="none" spc="-5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5077148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60388" y="995248"/>
            <a:ext cx="5689410" cy="2433751"/>
          </a:xfrm>
        </p:spPr>
        <p:txBody>
          <a:bodyPr/>
          <a:lstStyle/>
          <a:p>
            <a:r>
              <a:rPr lang="en-US" altLang="ko-KR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anose="020B0604020202020204" pitchFamily="34" charset="0"/>
              </a:rPr>
              <a:t>03. </a:t>
            </a:r>
            <a:br>
              <a:rPr lang="en-US" altLang="ko-KR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주요 기능 및 라인업</a:t>
            </a:r>
          </a:p>
        </p:txBody>
      </p:sp>
    </p:spTree>
    <p:extLst>
      <p:ext uri="{BB962C8B-B14F-4D97-AF65-F5344CB8AC3E}">
        <p14:creationId xmlns:p14="http://schemas.microsoft.com/office/powerpoint/2010/main" val="98946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DE8BF9D-69BA-4F96-AAF2-8BFC80086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86220B-EE48-441A-BEE1-7E447193D81B}" type="slidenum">
              <a:rPr kumimoji="0" lang="ko-KR" altLang="en-US" sz="1001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나눔스퀘어"/>
                <a:ea typeface="나눔스퀘어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ko-KR" altLang="en-US" sz="1001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나눔스퀘어"/>
              <a:ea typeface="나눔스퀘어"/>
              <a:cs typeface="+mn-cs"/>
            </a:endParaRPr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3005D68F-8D58-480C-9A76-35C9C3803D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주요 기능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58F282C-018A-4AFD-BB69-DABBAA5A24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03. </a:t>
            </a:r>
            <a:r>
              <a:rPr lang="ko-KR" altLang="en-US" dirty="0"/>
              <a:t>주요 기능 및 라인업</a:t>
            </a:r>
            <a:r>
              <a:rPr lang="en-US" altLang="ko-KR" dirty="0"/>
              <a:t> 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7" name="모서리가 둥근 직사각형 7">
            <a:extLst>
              <a:ext uri="{FF2B5EF4-FFF2-40B4-BE49-F238E27FC236}">
                <a16:creationId xmlns:a16="http://schemas.microsoft.com/office/drawing/2014/main" id="{260A9895-B7CF-437E-B8C2-88CFCE614D4B}"/>
              </a:ext>
            </a:extLst>
          </p:cNvPr>
          <p:cNvSpPr/>
          <p:nvPr/>
        </p:nvSpPr>
        <p:spPr>
          <a:xfrm>
            <a:off x="155886" y="1118446"/>
            <a:ext cx="9531052" cy="900000"/>
          </a:xfrm>
          <a:prstGeom prst="roundRect">
            <a:avLst>
              <a:gd name="adj" fmla="val 16515"/>
            </a:avLst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txBody>
          <a:bodyPr lIns="2412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lvl="1" indent="-17145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PC: Windows, </a:t>
            </a:r>
            <a:r>
              <a:rPr lang="ko-KR" altLang="en-US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한컴구름</a:t>
            </a:r>
            <a:r>
              <a:rPr lang="en-US" altLang="ko-KR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OS, </a:t>
            </a:r>
            <a:r>
              <a:rPr lang="ko-KR" altLang="en-US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티맥스구름</a:t>
            </a:r>
            <a:r>
              <a:rPr lang="en-US" altLang="ko-KR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OS, </a:t>
            </a:r>
            <a:r>
              <a:rPr lang="en-US" altLang="ko-KR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Linux(‘22</a:t>
            </a:r>
            <a:r>
              <a:rPr lang="ko-KR" altLang="en-US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년</a:t>
            </a:r>
            <a:r>
              <a:rPr lang="en-US" altLang="ko-KR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10</a:t>
            </a:r>
            <a:r>
              <a:rPr lang="ko-KR" altLang="en-US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월</a:t>
            </a:r>
            <a:r>
              <a:rPr lang="en-US" altLang="ko-KR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), MacOS(‘22</a:t>
            </a:r>
            <a:r>
              <a:rPr lang="ko-KR" altLang="en-US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년</a:t>
            </a:r>
            <a:r>
              <a:rPr lang="en-US" altLang="ko-KR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10</a:t>
            </a:r>
            <a:r>
              <a:rPr lang="ko-KR" altLang="en-US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월</a:t>
            </a:r>
            <a:r>
              <a:rPr lang="en-US" altLang="ko-KR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)</a:t>
            </a:r>
          </a:p>
          <a:p>
            <a:pPr marL="0" lvl="1" indent="-17145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Mobile: Android, iOS, </a:t>
            </a:r>
            <a:r>
              <a:rPr lang="en-US" altLang="ko-KR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Wear OS(’23</a:t>
            </a:r>
            <a:r>
              <a:rPr lang="ko-KR" altLang="en-US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년</a:t>
            </a:r>
            <a:r>
              <a:rPr lang="en-US" altLang="ko-KR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)</a:t>
            </a:r>
          </a:p>
          <a:p>
            <a:pPr marL="0" lvl="1" indent="-171450" latinLnBrk="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ko-KR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Embedded(LTE/5G Router): MEXUS, NC&amp;C, </a:t>
            </a:r>
            <a:r>
              <a:rPr lang="ko-KR" altLang="en-US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아프로텍</a:t>
            </a:r>
            <a:r>
              <a:rPr lang="en-US" altLang="ko-KR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, </a:t>
            </a:r>
            <a:r>
              <a:rPr lang="ko-KR" altLang="en-US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우진네트웍스</a:t>
            </a:r>
            <a:r>
              <a:rPr lang="en-US" altLang="ko-KR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, </a:t>
            </a:r>
            <a:r>
              <a:rPr lang="ko-KR" altLang="en-US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우리넷 등</a:t>
            </a:r>
          </a:p>
        </p:txBody>
      </p:sp>
      <p:sp>
        <p:nvSpPr>
          <p:cNvPr id="8" name="모서리가 둥근 직사각형 8">
            <a:extLst>
              <a:ext uri="{FF2B5EF4-FFF2-40B4-BE49-F238E27FC236}">
                <a16:creationId xmlns:a16="http://schemas.microsoft.com/office/drawing/2014/main" id="{B83CDB3F-1455-40CC-9F36-A80D794E000F}"/>
              </a:ext>
            </a:extLst>
          </p:cNvPr>
          <p:cNvSpPr/>
          <p:nvPr/>
        </p:nvSpPr>
        <p:spPr>
          <a:xfrm>
            <a:off x="219063" y="1188560"/>
            <a:ext cx="2213744" cy="756000"/>
          </a:xfrm>
          <a:prstGeom prst="roundRect">
            <a:avLst>
              <a:gd name="adj" fmla="val 12048"/>
            </a:avLst>
          </a:prstGeom>
          <a:solidFill>
            <a:sysClr val="window" lastClr="FFFFFF"/>
          </a:solidFill>
          <a:ln w="19050" cap="flat" cmpd="sng" algn="ctr">
            <a:solidFill>
              <a:srgbClr val="012F75"/>
            </a:solidFill>
            <a:prstDash val="solid"/>
            <a:miter lim="800000"/>
          </a:ln>
          <a:effectLst/>
        </p:spPr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>
              <a:defRPr/>
            </a:pPr>
            <a:r>
              <a:rPr lang="ko-KR" altLang="en-US" sz="1400" kern="0" spc="-30" dirty="0">
                <a:solidFill>
                  <a:srgbClr val="012F7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anose="020B0604020202020204" pitchFamily="34" charset="0"/>
              </a:rPr>
              <a:t>클라이언트</a:t>
            </a:r>
          </a:p>
        </p:txBody>
      </p:sp>
      <p:sp>
        <p:nvSpPr>
          <p:cNvPr id="10" name="모서리가 둥근 직사각형 9">
            <a:extLst>
              <a:ext uri="{FF2B5EF4-FFF2-40B4-BE49-F238E27FC236}">
                <a16:creationId xmlns:a16="http://schemas.microsoft.com/office/drawing/2014/main" id="{9114AD35-D0D3-4D70-8D1A-69C7A017893E}"/>
              </a:ext>
            </a:extLst>
          </p:cNvPr>
          <p:cNvSpPr/>
          <p:nvPr/>
        </p:nvSpPr>
        <p:spPr>
          <a:xfrm>
            <a:off x="155886" y="2114300"/>
            <a:ext cx="9531052" cy="900000"/>
          </a:xfrm>
          <a:prstGeom prst="roundRect">
            <a:avLst>
              <a:gd name="adj" fmla="val 16515"/>
            </a:avLst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txBody>
          <a:bodyPr lIns="2412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lvl="1" indent="-171450" latinLnBrk="0">
              <a:lnSpc>
                <a:spcPct val="15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ko-KR" altLang="en-US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외부 인증 </a:t>
            </a:r>
            <a:r>
              <a:rPr lang="en-US" altLang="ko-KR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: RADIUS, LDAP, AD, RSA SecureID(OTP), </a:t>
            </a:r>
            <a:r>
              <a:rPr lang="ko-KR" altLang="en-US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미래테크놀로지</a:t>
            </a:r>
            <a:r>
              <a:rPr lang="en-US" altLang="ko-KR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(OTP)</a:t>
            </a:r>
          </a:p>
          <a:p>
            <a:pPr marL="0" lvl="1" indent="-171450" latinLnBrk="0">
              <a:lnSpc>
                <a:spcPct val="15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ko-KR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MFA(Multi Factor Authentication) : ID/PW, </a:t>
            </a:r>
            <a:r>
              <a:rPr lang="ko-KR" altLang="en-US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사설인증서</a:t>
            </a:r>
            <a:r>
              <a:rPr lang="en-US" altLang="ko-KR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, NPKI, GPKI, FIDO, SMS, Oracle DB, </a:t>
            </a:r>
            <a:r>
              <a:rPr lang="ko-KR" altLang="en-US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자체 제공 </a:t>
            </a:r>
            <a:r>
              <a:rPr lang="en-US" altLang="ko-KR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Q-OTP</a:t>
            </a:r>
            <a:endParaRPr lang="ko-KR" altLang="en-US" sz="1100" kern="0" spc="-30" dirty="0">
              <a:solidFill>
                <a:prstClr val="white">
                  <a:lumMod val="50000"/>
                </a:prstClr>
              </a:solidFill>
              <a:latin typeface="NanumSquare" panose="020B0600000101010101" pitchFamily="34" charset="-127"/>
              <a:ea typeface="NanumSquare" panose="020B0600000101010101" pitchFamily="34" charset="-127"/>
              <a:cs typeface="Arial" panose="020B0604020202020204" pitchFamily="34" charset="0"/>
            </a:endParaRPr>
          </a:p>
          <a:p>
            <a:pPr marL="0" lvl="1" indent="-17145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모바일 공무원증</a:t>
            </a:r>
            <a:r>
              <a:rPr lang="en-US" altLang="ko-KR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(‘22</a:t>
            </a:r>
            <a:r>
              <a:rPr lang="ko-KR" altLang="en-US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년</a:t>
            </a:r>
            <a:r>
              <a:rPr lang="en-US" altLang="ko-KR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6</a:t>
            </a:r>
            <a:r>
              <a:rPr lang="ko-KR" altLang="en-US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월</a:t>
            </a:r>
            <a:r>
              <a:rPr lang="en-US" altLang="ko-KR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), QR Code(‘22</a:t>
            </a:r>
            <a:r>
              <a:rPr lang="ko-KR" altLang="en-US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년</a:t>
            </a:r>
            <a:r>
              <a:rPr lang="en-US" altLang="ko-KR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6</a:t>
            </a:r>
            <a:r>
              <a:rPr lang="ko-KR" altLang="en-US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월</a:t>
            </a:r>
            <a:r>
              <a:rPr lang="en-US" altLang="ko-KR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), EPKI(‘22</a:t>
            </a:r>
            <a:r>
              <a:rPr lang="ko-KR" altLang="en-US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년</a:t>
            </a:r>
            <a:r>
              <a:rPr lang="en-US" altLang="ko-KR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11</a:t>
            </a:r>
            <a:r>
              <a:rPr lang="ko-KR" altLang="en-US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월</a:t>
            </a:r>
            <a:r>
              <a:rPr lang="en-US" altLang="ko-KR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), ARS(‘23</a:t>
            </a:r>
            <a:r>
              <a:rPr lang="ko-KR" altLang="en-US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년</a:t>
            </a:r>
            <a:r>
              <a:rPr lang="en-US" altLang="ko-KR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),QLock (‘23</a:t>
            </a:r>
            <a:r>
              <a:rPr lang="ko-KR" altLang="en-US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년</a:t>
            </a:r>
            <a:r>
              <a:rPr lang="en-US" altLang="ko-KR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)</a:t>
            </a:r>
            <a:endParaRPr lang="ko-KR" altLang="en-US" sz="1100" kern="0" spc="-30" dirty="0">
              <a:solidFill>
                <a:prstClr val="black">
                  <a:lumMod val="95000"/>
                  <a:lumOff val="5000"/>
                </a:prstClr>
              </a:solidFill>
              <a:latin typeface="NanumSquare" panose="020B0600000101010101" pitchFamily="34" charset="-127"/>
              <a:ea typeface="NanumSquare" panose="020B0600000101010101" pitchFamily="34" charset="-127"/>
              <a:cs typeface="Arial" panose="020B0604020202020204" pitchFamily="34" charset="0"/>
            </a:endParaRPr>
          </a:p>
        </p:txBody>
      </p:sp>
      <p:sp>
        <p:nvSpPr>
          <p:cNvPr id="11" name="모서리가 둥근 직사각형 10">
            <a:extLst>
              <a:ext uri="{FF2B5EF4-FFF2-40B4-BE49-F238E27FC236}">
                <a16:creationId xmlns:a16="http://schemas.microsoft.com/office/drawing/2014/main" id="{B031C4F6-3FCC-4F2B-84CD-6F460DF10BF7}"/>
              </a:ext>
            </a:extLst>
          </p:cNvPr>
          <p:cNvSpPr/>
          <p:nvPr/>
        </p:nvSpPr>
        <p:spPr>
          <a:xfrm>
            <a:off x="219063" y="2191216"/>
            <a:ext cx="2213745" cy="756000"/>
          </a:xfrm>
          <a:prstGeom prst="roundRect">
            <a:avLst>
              <a:gd name="adj" fmla="val 12048"/>
            </a:avLst>
          </a:prstGeom>
          <a:solidFill>
            <a:sysClr val="window" lastClr="FFFFFF"/>
          </a:solidFill>
          <a:ln w="19050" cap="flat" cmpd="sng" algn="ctr">
            <a:solidFill>
              <a:srgbClr val="012F75"/>
            </a:solidFill>
            <a:prstDash val="solid"/>
            <a:miter lim="800000"/>
          </a:ln>
          <a:effectLst/>
        </p:spPr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>
              <a:defRPr/>
            </a:pPr>
            <a:r>
              <a:rPr lang="ko-KR" altLang="en-US" sz="1400" kern="0" spc="-30" dirty="0">
                <a:solidFill>
                  <a:srgbClr val="012F7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anose="020B0604020202020204" pitchFamily="34" charset="0"/>
              </a:rPr>
              <a:t>다양한 인증 방식</a:t>
            </a:r>
            <a:endParaRPr lang="en-US" altLang="ko-KR" sz="1200" kern="0" spc="-30" dirty="0">
              <a:solidFill>
                <a:srgbClr val="012F75"/>
              </a:solidFill>
              <a:latin typeface="나눔스퀘어"/>
              <a:ea typeface="나눔스퀘어"/>
              <a:cs typeface="Arial" panose="020B0604020202020204" pitchFamily="34" charset="0"/>
            </a:endParaRPr>
          </a:p>
        </p:txBody>
      </p:sp>
      <p:sp>
        <p:nvSpPr>
          <p:cNvPr id="13" name="모서리가 둥근 직사각형 11">
            <a:extLst>
              <a:ext uri="{FF2B5EF4-FFF2-40B4-BE49-F238E27FC236}">
                <a16:creationId xmlns:a16="http://schemas.microsoft.com/office/drawing/2014/main" id="{5AE06032-A0D5-4DED-911C-C6CED5AF5A96}"/>
              </a:ext>
            </a:extLst>
          </p:cNvPr>
          <p:cNvSpPr/>
          <p:nvPr/>
        </p:nvSpPr>
        <p:spPr>
          <a:xfrm>
            <a:off x="170158" y="3110154"/>
            <a:ext cx="9531052" cy="1080000"/>
          </a:xfrm>
          <a:prstGeom prst="roundRect">
            <a:avLst>
              <a:gd name="adj" fmla="val 16515"/>
            </a:avLst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txBody>
          <a:bodyPr lIns="2412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lvl="1" indent="-171450" latinLnBrk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ko-KR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AhnLab ESA(EPP Security Assessment) </a:t>
            </a:r>
            <a:r>
              <a:rPr lang="ko-KR" altLang="en-US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연동 </a:t>
            </a:r>
            <a:r>
              <a:rPr lang="en-US" altLang="ko-KR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                    </a:t>
            </a:r>
          </a:p>
          <a:p>
            <a:pPr marL="0" lvl="1" latinLnBrk="0">
              <a:spcAft>
                <a:spcPts val="600"/>
              </a:spcAft>
            </a:pPr>
            <a:r>
              <a:rPr lang="en-US" altLang="ko-KR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     - </a:t>
            </a:r>
            <a:r>
              <a:rPr lang="ko-KR" altLang="en-US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단말 보안 상태</a:t>
            </a:r>
            <a:r>
              <a:rPr lang="en-US" altLang="ko-KR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(</a:t>
            </a:r>
            <a:r>
              <a:rPr lang="ko-KR" altLang="en-US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보안 점수</a:t>
            </a:r>
            <a:r>
              <a:rPr lang="en-US" altLang="ko-KR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, </a:t>
            </a:r>
            <a:r>
              <a:rPr lang="ko-KR" altLang="en-US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필수 </a:t>
            </a:r>
            <a:r>
              <a:rPr lang="en-US" altLang="ko-KR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S/W </a:t>
            </a:r>
            <a:r>
              <a:rPr lang="ko-KR" altLang="en-US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설치 유무 등</a:t>
            </a:r>
            <a:r>
              <a:rPr lang="en-US" altLang="ko-KR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)</a:t>
            </a:r>
            <a:r>
              <a:rPr lang="ko-KR" altLang="en-US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에 따라 </a:t>
            </a:r>
            <a:r>
              <a:rPr lang="en-US" altLang="ko-KR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VPN </a:t>
            </a:r>
            <a:r>
              <a:rPr lang="ko-KR" altLang="en-US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접속 제어</a:t>
            </a:r>
            <a:endParaRPr lang="en-US" altLang="ko-KR" sz="1100" kern="0" spc="-30" dirty="0">
              <a:solidFill>
                <a:prstClr val="black">
                  <a:lumMod val="95000"/>
                  <a:lumOff val="5000"/>
                </a:prstClr>
              </a:solidFill>
              <a:latin typeface="NanumSquare" panose="020B0600000101010101" pitchFamily="34" charset="-127"/>
              <a:ea typeface="NanumSquare" panose="020B0600000101010101" pitchFamily="34" charset="-127"/>
              <a:cs typeface="Arial" panose="020B0604020202020204" pitchFamily="34" charset="0"/>
            </a:endParaRPr>
          </a:p>
          <a:p>
            <a:pPr marL="0" lvl="1" indent="-171450" latinLnBrk="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ko-KR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AOS(AhnLab Online Security) </a:t>
            </a:r>
            <a:r>
              <a:rPr lang="ko-KR" altLang="en-US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연동 </a:t>
            </a:r>
            <a:endParaRPr lang="en-US" altLang="ko-KR" sz="1100" kern="0" spc="-30" dirty="0">
              <a:solidFill>
                <a:prstClr val="black">
                  <a:lumMod val="95000"/>
                  <a:lumOff val="5000"/>
                </a:prstClr>
              </a:solidFill>
              <a:latin typeface="NanumSquare" panose="020B0600000101010101" pitchFamily="34" charset="-127"/>
              <a:ea typeface="NanumSquare" panose="020B0600000101010101" pitchFamily="34" charset="-127"/>
              <a:cs typeface="Arial" panose="020B0604020202020204" pitchFamily="34" charset="0"/>
            </a:endParaRPr>
          </a:p>
          <a:p>
            <a:pPr marL="0" lvl="1" latinLnBrk="0">
              <a:spcAft>
                <a:spcPts val="600"/>
              </a:spcAft>
              <a:defRPr/>
            </a:pPr>
            <a:r>
              <a:rPr lang="en-US" altLang="ko-KR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     - </a:t>
            </a:r>
            <a:r>
              <a:rPr lang="ko-KR" altLang="en-US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안전한 </a:t>
            </a:r>
            <a:r>
              <a:rPr lang="en-US" altLang="ko-KR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PC</a:t>
            </a:r>
            <a:r>
              <a:rPr lang="ko-KR" altLang="en-US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에서의 사용을 강제하는 기능으로 클라이언트의 </a:t>
            </a:r>
            <a:r>
              <a:rPr lang="en-US" altLang="ko-KR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AOS </a:t>
            </a:r>
            <a:r>
              <a:rPr lang="ko-KR" altLang="en-US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사용 강제 적용 가능</a:t>
            </a:r>
          </a:p>
        </p:txBody>
      </p:sp>
      <p:sp>
        <p:nvSpPr>
          <p:cNvPr id="14" name="모서리가 둥근 직사각형 12">
            <a:extLst>
              <a:ext uri="{FF2B5EF4-FFF2-40B4-BE49-F238E27FC236}">
                <a16:creationId xmlns:a16="http://schemas.microsoft.com/office/drawing/2014/main" id="{5A4C8605-2642-4218-AAA2-82333BD2840C}"/>
              </a:ext>
            </a:extLst>
          </p:cNvPr>
          <p:cNvSpPr/>
          <p:nvPr/>
        </p:nvSpPr>
        <p:spPr>
          <a:xfrm>
            <a:off x="219063" y="3182154"/>
            <a:ext cx="2213744" cy="936000"/>
          </a:xfrm>
          <a:prstGeom prst="roundRect">
            <a:avLst>
              <a:gd name="adj" fmla="val 12048"/>
            </a:avLst>
          </a:prstGeom>
          <a:solidFill>
            <a:sysClr val="window" lastClr="FFFFFF"/>
          </a:solidFill>
          <a:ln w="19050" cap="flat" cmpd="sng" algn="ctr">
            <a:solidFill>
              <a:srgbClr val="012F75"/>
            </a:solidFill>
            <a:prstDash val="solid"/>
            <a:miter lim="800000"/>
          </a:ln>
          <a:effectLst/>
        </p:spPr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>
              <a:defRPr/>
            </a:pPr>
            <a:r>
              <a:rPr lang="ko-KR" altLang="en-US" sz="1400" kern="0" spc="-30" dirty="0">
                <a:solidFill>
                  <a:srgbClr val="012F7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anose="020B0604020202020204" pitchFamily="34" charset="0"/>
              </a:rPr>
              <a:t>단말 보안</a:t>
            </a:r>
            <a:endParaRPr lang="en-US" altLang="ko-KR" sz="1200" kern="0" spc="-30" dirty="0">
              <a:solidFill>
                <a:srgbClr val="012F75"/>
              </a:solidFill>
              <a:latin typeface="나눔스퀘어"/>
              <a:ea typeface="나눔스퀘어"/>
              <a:cs typeface="Arial" panose="020B0604020202020204" pitchFamily="34" charset="0"/>
            </a:endParaRPr>
          </a:p>
        </p:txBody>
      </p:sp>
      <p:sp>
        <p:nvSpPr>
          <p:cNvPr id="16" name="모서리가 둥근 직사각형 13">
            <a:extLst>
              <a:ext uri="{FF2B5EF4-FFF2-40B4-BE49-F238E27FC236}">
                <a16:creationId xmlns:a16="http://schemas.microsoft.com/office/drawing/2014/main" id="{670C5CB8-5EEE-4FF8-A09D-011A047A6A64}"/>
              </a:ext>
            </a:extLst>
          </p:cNvPr>
          <p:cNvSpPr/>
          <p:nvPr/>
        </p:nvSpPr>
        <p:spPr>
          <a:xfrm>
            <a:off x="170158" y="4265394"/>
            <a:ext cx="9531052" cy="1080000"/>
          </a:xfrm>
          <a:prstGeom prst="roundRect">
            <a:avLst>
              <a:gd name="adj" fmla="val 16515"/>
            </a:avLst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txBody>
          <a:bodyPr lIns="2412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lvl="1" indent="-171450" latinLnBrk="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ko-KR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IPS </a:t>
            </a:r>
            <a:r>
              <a:rPr lang="ko-KR" altLang="en-US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기능 적용</a:t>
            </a:r>
            <a:r>
              <a:rPr lang="en-US" altLang="ko-KR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, </a:t>
            </a:r>
            <a:r>
              <a:rPr lang="en-US" altLang="ko-KR" sz="1100" kern="0" spc="-30" dirty="0" err="1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SSL+IPSec</a:t>
            </a:r>
            <a:r>
              <a:rPr lang="en-US" altLang="ko-KR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 VPN </a:t>
            </a:r>
            <a:r>
              <a:rPr lang="ko-KR" altLang="en-US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하이브리드 구성 지원</a:t>
            </a:r>
          </a:p>
          <a:p>
            <a:pPr marL="0" lvl="1" indent="-171450" latinLnBrk="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“제어 및 데이터의 논리적 채널 분리를 통한 원격 접속 공격 표면 최소화 방안” 특허 출원 진행 중 </a:t>
            </a:r>
            <a:r>
              <a:rPr lang="en-US" altLang="ko-KR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(ZTNA)</a:t>
            </a:r>
          </a:p>
          <a:p>
            <a:pPr marL="0" lvl="1" indent="-171450" latinLnBrk="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ko-KR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“</a:t>
            </a:r>
            <a:r>
              <a:rPr lang="ko-KR" altLang="en-US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물리적 </a:t>
            </a:r>
            <a:r>
              <a:rPr lang="ko-KR" altLang="en-US" sz="1100" kern="0" spc="-30" dirty="0" err="1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망분리</a:t>
            </a:r>
            <a:r>
              <a:rPr lang="ko-KR" altLang="en-US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 환경에서 </a:t>
            </a:r>
            <a:r>
              <a:rPr lang="ko-KR" altLang="en-US" sz="1100" kern="0" spc="-30" dirty="0" err="1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업무망</a:t>
            </a:r>
            <a:r>
              <a:rPr lang="ko-KR" altLang="en-US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 </a:t>
            </a:r>
            <a:r>
              <a:rPr lang="en-US" altLang="ko-KR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GW </a:t>
            </a:r>
            <a:r>
              <a:rPr lang="ko-KR" altLang="en-US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주소 은닉을 통한 공격 표면 최소화 방안” 특허 출원 진행 중 </a:t>
            </a:r>
            <a:r>
              <a:rPr lang="en-US" altLang="ko-KR" sz="11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(ZTNA)</a:t>
            </a:r>
            <a:endParaRPr lang="en-US" altLang="ko-KR" sz="1100" kern="0" spc="-30" dirty="0">
              <a:latin typeface="NanumSquare" panose="020B0600000101010101" pitchFamily="34" charset="-127"/>
              <a:ea typeface="NanumSquare" panose="020B0600000101010101" pitchFamily="34" charset="-127"/>
              <a:cs typeface="Arial" panose="020B0604020202020204" pitchFamily="34" charset="0"/>
            </a:endParaRPr>
          </a:p>
          <a:p>
            <a:pPr marL="0" lvl="1" indent="-171450" latinLnBrk="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ko-KR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NGFW </a:t>
            </a:r>
            <a:r>
              <a:rPr lang="ko-KR" altLang="en-US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기능 지원</a:t>
            </a:r>
            <a:r>
              <a:rPr lang="en-US" altLang="ko-KR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(‘23</a:t>
            </a:r>
            <a:r>
              <a:rPr lang="ko-KR" altLang="en-US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년</a:t>
            </a:r>
            <a:r>
              <a:rPr lang="en-US" altLang="ko-KR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) : </a:t>
            </a:r>
            <a:r>
              <a:rPr lang="ko-KR" altLang="en-US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애플리케이션 기반 </a:t>
            </a:r>
            <a:r>
              <a:rPr lang="en-US" altLang="ko-KR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Micro Segmentation</a:t>
            </a:r>
            <a:endParaRPr lang="en-US" altLang="ko-KR" sz="1100" kern="0" spc="-30" dirty="0">
              <a:latin typeface="NanumSquare" panose="020B0600000101010101" pitchFamily="34" charset="-127"/>
              <a:ea typeface="NanumSquare" panose="020B0600000101010101" pitchFamily="34" charset="-127"/>
              <a:cs typeface="Arial" panose="020B0604020202020204" pitchFamily="34" charset="0"/>
            </a:endParaRPr>
          </a:p>
        </p:txBody>
      </p:sp>
      <p:sp>
        <p:nvSpPr>
          <p:cNvPr id="17" name="모서리가 둥근 직사각형 14">
            <a:extLst>
              <a:ext uri="{FF2B5EF4-FFF2-40B4-BE49-F238E27FC236}">
                <a16:creationId xmlns:a16="http://schemas.microsoft.com/office/drawing/2014/main" id="{1FF2759C-26E2-4242-886F-5F0A9D59C3CE}"/>
              </a:ext>
            </a:extLst>
          </p:cNvPr>
          <p:cNvSpPr/>
          <p:nvPr/>
        </p:nvSpPr>
        <p:spPr>
          <a:xfrm>
            <a:off x="219063" y="4337394"/>
            <a:ext cx="2213744" cy="936000"/>
          </a:xfrm>
          <a:prstGeom prst="roundRect">
            <a:avLst>
              <a:gd name="adj" fmla="val 12048"/>
            </a:avLst>
          </a:prstGeom>
          <a:solidFill>
            <a:sysClr val="window" lastClr="FFFFFF"/>
          </a:solidFill>
          <a:ln w="19050" cap="flat" cmpd="sng" algn="ctr">
            <a:solidFill>
              <a:srgbClr val="012F75"/>
            </a:solidFill>
            <a:prstDash val="solid"/>
            <a:miter lim="800000"/>
          </a:ln>
          <a:effectLst/>
        </p:spPr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>
              <a:defRPr/>
            </a:pPr>
            <a:r>
              <a:rPr lang="ko-KR" altLang="en-US" sz="1400" kern="0" spc="-30" dirty="0">
                <a:solidFill>
                  <a:srgbClr val="012F7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anose="020B0604020202020204" pitchFamily="34" charset="0"/>
              </a:rPr>
              <a:t>특장점</a:t>
            </a:r>
          </a:p>
        </p:txBody>
      </p:sp>
      <p:sp>
        <p:nvSpPr>
          <p:cNvPr id="19" name="모서리가 둥근 직사각형 13">
            <a:extLst>
              <a:ext uri="{FF2B5EF4-FFF2-40B4-BE49-F238E27FC236}">
                <a16:creationId xmlns:a16="http://schemas.microsoft.com/office/drawing/2014/main" id="{6A01F5F2-0F95-4E62-9B19-9943062D9F5B}"/>
              </a:ext>
            </a:extLst>
          </p:cNvPr>
          <p:cNvSpPr/>
          <p:nvPr/>
        </p:nvSpPr>
        <p:spPr>
          <a:xfrm>
            <a:off x="155884" y="5443263"/>
            <a:ext cx="9531053" cy="900000"/>
          </a:xfrm>
          <a:prstGeom prst="roundRect">
            <a:avLst>
              <a:gd name="adj" fmla="val 16515"/>
            </a:avLst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txBody>
          <a:bodyPr lIns="2412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lvl="1" indent="-171450" latinLnBrk="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100" kern="0" spc="-30" dirty="0"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고정 또는 동적으로 유연한 </a:t>
            </a:r>
            <a:r>
              <a:rPr lang="en-US" altLang="ko-KR" sz="1100" kern="0" spc="-30" dirty="0"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IP </a:t>
            </a:r>
            <a:r>
              <a:rPr lang="ko-KR" altLang="en-US" sz="1100" kern="0" spc="-30" dirty="0"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할당 방식 지원</a:t>
            </a:r>
            <a:endParaRPr lang="en-US" altLang="ko-KR" sz="1100" kern="0" spc="-30" dirty="0">
              <a:latin typeface="NanumSquare" panose="020B0600000101010101" pitchFamily="34" charset="-127"/>
              <a:ea typeface="NanumSquare" panose="020B0600000101010101" pitchFamily="34" charset="-127"/>
              <a:cs typeface="Arial" panose="020B0604020202020204" pitchFamily="34" charset="0"/>
            </a:endParaRPr>
          </a:p>
          <a:p>
            <a:pPr marL="0" lvl="1" indent="-171450" latinLnBrk="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인사</a:t>
            </a:r>
            <a:r>
              <a:rPr lang="en-US" altLang="ko-KR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DB Import (‘23</a:t>
            </a:r>
            <a:r>
              <a:rPr lang="ko-KR" altLang="en-US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년</a:t>
            </a:r>
            <a:r>
              <a:rPr lang="en-US" altLang="ko-KR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)</a:t>
            </a:r>
            <a:r>
              <a:rPr lang="ko-KR" altLang="en-US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 </a:t>
            </a:r>
            <a:r>
              <a:rPr lang="en-US" altLang="ko-KR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:</a:t>
            </a:r>
            <a:r>
              <a:rPr lang="ko-KR" altLang="en-US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 </a:t>
            </a:r>
            <a:r>
              <a:rPr lang="en-US" altLang="ko-KR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LDAP, AD, DBMS, </a:t>
            </a:r>
            <a:r>
              <a:rPr lang="ko-KR" altLang="en-US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파일 기반</a:t>
            </a:r>
            <a:r>
              <a:rPr lang="en-US" altLang="ko-KR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 </a:t>
            </a:r>
            <a:r>
              <a:rPr lang="ko-KR" altLang="en-US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등</a:t>
            </a:r>
            <a:endParaRPr lang="en-US" altLang="ko-KR" sz="1100" kern="0" spc="-30" dirty="0">
              <a:solidFill>
                <a:prstClr val="white">
                  <a:lumMod val="50000"/>
                </a:prstClr>
              </a:solidFill>
              <a:latin typeface="NanumSquare" panose="020B0600000101010101" pitchFamily="34" charset="-127"/>
              <a:ea typeface="NanumSquare" panose="020B0600000101010101" pitchFamily="34" charset="-127"/>
              <a:cs typeface="Arial" panose="020B0604020202020204" pitchFamily="34" charset="0"/>
            </a:endParaRPr>
          </a:p>
          <a:p>
            <a:pPr marL="0" lvl="1" indent="-171450" latinLnBrk="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웹 기반 클라이언트</a:t>
            </a:r>
            <a:r>
              <a:rPr lang="en-US" altLang="ko-KR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(‘23</a:t>
            </a:r>
            <a:r>
              <a:rPr lang="ko-KR" altLang="en-US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년</a:t>
            </a:r>
            <a:r>
              <a:rPr lang="en-US" altLang="ko-KR" sz="1100" kern="0" spc="-30" dirty="0">
                <a:solidFill>
                  <a:prstClr val="white">
                    <a:lumMod val="50000"/>
                  </a:prstClr>
                </a:solidFill>
                <a:latin typeface="NanumSquare" panose="020B0600000101010101" pitchFamily="34" charset="-127"/>
                <a:ea typeface="NanumSquare" panose="020B0600000101010101" pitchFamily="34" charset="-127"/>
                <a:cs typeface="Arial" panose="020B0604020202020204" pitchFamily="34" charset="0"/>
              </a:rPr>
              <a:t>)</a:t>
            </a:r>
            <a:endParaRPr lang="ko-KR" altLang="en-US" sz="1100" kern="0" spc="-30" dirty="0">
              <a:solidFill>
                <a:prstClr val="white">
                  <a:lumMod val="50000"/>
                </a:prstClr>
              </a:solidFill>
              <a:latin typeface="NanumSquare" panose="020B0600000101010101" pitchFamily="34" charset="-127"/>
              <a:ea typeface="NanumSquare" panose="020B0600000101010101" pitchFamily="34" charset="-127"/>
              <a:cs typeface="Arial" panose="020B0604020202020204" pitchFamily="34" charset="0"/>
            </a:endParaRPr>
          </a:p>
        </p:txBody>
      </p:sp>
      <p:sp>
        <p:nvSpPr>
          <p:cNvPr id="20" name="모서리가 둥근 직사각형 14">
            <a:extLst>
              <a:ext uri="{FF2B5EF4-FFF2-40B4-BE49-F238E27FC236}">
                <a16:creationId xmlns:a16="http://schemas.microsoft.com/office/drawing/2014/main" id="{9AA2CB28-2EC2-43B5-BC82-2412FA99D7F9}"/>
              </a:ext>
            </a:extLst>
          </p:cNvPr>
          <p:cNvSpPr/>
          <p:nvPr/>
        </p:nvSpPr>
        <p:spPr>
          <a:xfrm>
            <a:off x="219062" y="5515263"/>
            <a:ext cx="2213745" cy="756000"/>
          </a:xfrm>
          <a:prstGeom prst="roundRect">
            <a:avLst>
              <a:gd name="adj" fmla="val 12048"/>
            </a:avLst>
          </a:prstGeom>
          <a:solidFill>
            <a:sysClr val="window" lastClr="FFFFFF"/>
          </a:solidFill>
          <a:ln w="19050" cap="flat" cmpd="sng" algn="ctr">
            <a:solidFill>
              <a:srgbClr val="012F75"/>
            </a:solidFill>
            <a:prstDash val="solid"/>
            <a:miter lim="800000"/>
          </a:ln>
          <a:effectLst/>
        </p:spPr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>
              <a:defRPr/>
            </a:pPr>
            <a:r>
              <a:rPr lang="ko-KR" altLang="en-US" sz="1400" kern="0" spc="-30" dirty="0">
                <a:solidFill>
                  <a:srgbClr val="012F7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anose="020B0604020202020204" pitchFamily="34" charset="0"/>
              </a:rPr>
              <a:t>부가 기능</a:t>
            </a:r>
          </a:p>
        </p:txBody>
      </p:sp>
    </p:spTree>
    <p:extLst>
      <p:ext uri="{BB962C8B-B14F-4D97-AF65-F5344CB8AC3E}">
        <p14:creationId xmlns:p14="http://schemas.microsoft.com/office/powerpoint/2010/main" val="41938481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DE8BF9D-69BA-4F96-AAF2-8BFC80086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86220B-EE48-441A-BEE1-7E447193D81B}" type="slidenum">
              <a:rPr kumimoji="0" lang="ko-KR" altLang="en-US" sz="1001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나눔스퀘어"/>
                <a:ea typeface="나눔스퀘어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ko-KR" altLang="en-US" sz="1001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나눔스퀘어"/>
              <a:ea typeface="나눔스퀘어"/>
              <a:cs typeface="+mn-cs"/>
            </a:endParaRPr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3005D68F-8D58-480C-9A76-35C9C3803D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라인업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58F282C-018A-4AFD-BB69-DABBAA5A24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03. </a:t>
            </a:r>
            <a:r>
              <a:rPr lang="ko-KR" altLang="en-US" dirty="0"/>
              <a:t>주요 기능 및 라인업</a:t>
            </a:r>
            <a:r>
              <a:rPr lang="en-US" altLang="ko-KR" dirty="0"/>
              <a:t> </a:t>
            </a:r>
            <a:endParaRPr lang="ko-KR" altLang="en-US" dirty="0"/>
          </a:p>
          <a:p>
            <a:endParaRPr lang="ko-KR" altLang="en-US" dirty="0"/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AD66B622-5830-43C2-9ECA-C76971C820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8003959"/>
              </p:ext>
            </p:extLst>
          </p:nvPr>
        </p:nvGraphicFramePr>
        <p:xfrm>
          <a:off x="223909" y="1251218"/>
          <a:ext cx="9458181" cy="4874809"/>
        </p:xfrm>
        <a:graphic>
          <a:graphicData uri="http://schemas.openxmlformats.org/drawingml/2006/table">
            <a:tbl>
              <a:tblPr/>
              <a:tblGrid>
                <a:gridCol w="5000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0058">
                  <a:extLst>
                    <a:ext uri="{9D8B030D-6E8A-4147-A177-3AD203B41FA5}">
                      <a16:colId xmlns:a16="http://schemas.microsoft.com/office/drawing/2014/main" val="3958667822"/>
                    </a:ext>
                  </a:extLst>
                </a:gridCol>
                <a:gridCol w="2326428">
                  <a:extLst>
                    <a:ext uri="{9D8B030D-6E8A-4147-A177-3AD203B41FA5}">
                      <a16:colId xmlns:a16="http://schemas.microsoft.com/office/drawing/2014/main" val="3422165790"/>
                    </a:ext>
                  </a:extLst>
                </a:gridCol>
                <a:gridCol w="2043879">
                  <a:extLst>
                    <a:ext uri="{9D8B030D-6E8A-4147-A177-3AD203B41FA5}">
                      <a16:colId xmlns:a16="http://schemas.microsoft.com/office/drawing/2014/main" val="2396590529"/>
                    </a:ext>
                  </a:extLst>
                </a:gridCol>
                <a:gridCol w="20438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3879">
                  <a:extLst>
                    <a:ext uri="{9D8B030D-6E8A-4147-A177-3AD203B41FA5}">
                      <a16:colId xmlns:a16="http://schemas.microsoft.com/office/drawing/2014/main" val="4199517809"/>
                    </a:ext>
                  </a:extLst>
                </a:gridCol>
              </a:tblGrid>
              <a:tr h="340467">
                <a:tc grid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ko-KR" altLang="en-US" sz="1100" b="0" i="0" u="none" strike="noStrike" kern="1200" dirty="0">
                          <a:solidFill>
                            <a:schemeClr val="accent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구분</a:t>
                      </a:r>
                    </a:p>
                  </a:txBody>
                  <a:tcPr marL="7658" marR="7658" marT="7658" marB="0" anchor="ctr">
                    <a:lnL w="1905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A1BD">
                        <a:lumMod val="40000"/>
                        <a:lumOff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chemeClr val="accent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TG 2000BQ</a:t>
                      </a:r>
                    </a:p>
                  </a:txBody>
                  <a:tcPr marL="7658" marR="7658" marT="7658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A1BD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chemeClr val="accent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TG 5000BQ</a:t>
                      </a:r>
                    </a:p>
                  </a:txBody>
                  <a:tcPr marL="7658" marR="7658" marT="7658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A1BD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chemeClr val="accent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TG 10000BQ</a:t>
                      </a:r>
                    </a:p>
                  </a:txBody>
                  <a:tcPr marL="7658" marR="7658" marT="7658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A1BD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chemeClr val="accent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TG 20000BQ</a:t>
                      </a:r>
                    </a:p>
                  </a:txBody>
                  <a:tcPr marL="7658" marR="7658" marT="7658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A1BD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467">
                <a:tc grid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CPU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8 Core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20 Core (10Core *2)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32 Core (16Core *2)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48 Core (24Core *2)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467">
                <a:tc grid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RAM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16GB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64GB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64GB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256GB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467">
                <a:tc grid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System Storage</a:t>
                      </a:r>
                      <a:endParaRPr lang="en-US" sz="110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6000" marR="36000" marT="0" marB="0" anchor="ctr">
                    <a:lnL w="1905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SSD 64GB</a:t>
                      </a:r>
                      <a:endParaRPr lang="en-US" sz="110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SSD 64GB</a:t>
                      </a:r>
                      <a:endParaRPr lang="en-US" sz="110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SSD 64GB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SSD 64GB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0467">
                <a:tc grid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Log </a:t>
                      </a:r>
                      <a:r>
                        <a:rPr 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S</a:t>
                      </a:r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torage</a:t>
                      </a:r>
                      <a:endParaRPr lang="en-US" sz="110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6000" marR="36000" marT="0" marB="0" anchor="ctr">
                    <a:lnL w="1905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HDD 2TB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HDD 2TB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HDD 2TB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HDD 2TB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8738">
                <a:tc grid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Log Storage</a:t>
                      </a:r>
                    </a:p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(Option)</a:t>
                      </a:r>
                      <a:endParaRPr lang="en-US" sz="110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6000" marR="36000" marT="0" marB="0" anchor="ctr">
                    <a:lnL w="1905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HDD 4TB or</a:t>
                      </a:r>
                    </a:p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SSD 1TB/2TB (RAID-1/0)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HDD 4TB or</a:t>
                      </a:r>
                    </a:p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SSD 1TB/2TB (RAID-1/0)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HDD 4TB or</a:t>
                      </a:r>
                    </a:p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SSD 1TB/2TB (RAID-1/0)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HDD 4TB or</a:t>
                      </a:r>
                    </a:p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SSD 1TB/2TB (RAID-1/0)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3357726"/>
                  </a:ext>
                </a:extLst>
              </a:tr>
              <a:tr h="340467">
                <a:tc rowSpan="4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sz="10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NIC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1GC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10 (Max</a:t>
                      </a:r>
                      <a:r>
                        <a:rPr lang="ko-KR" alt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34)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10 (Max</a:t>
                      </a:r>
                      <a:r>
                        <a:rPr lang="ko-KR" alt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50)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10 (Max</a:t>
                      </a:r>
                      <a:r>
                        <a:rPr lang="ko-KR" alt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50)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10 (Max</a:t>
                      </a:r>
                      <a:r>
                        <a:rPr lang="ko-KR" alt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50)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04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1GF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8 (Max</a:t>
                      </a:r>
                      <a:r>
                        <a:rPr lang="ko-KR" alt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32)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8 (Max</a:t>
                      </a:r>
                      <a:r>
                        <a:rPr lang="ko-KR" alt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48)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8 (Max</a:t>
                      </a:r>
                      <a:r>
                        <a:rPr lang="ko-KR" alt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48)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8 (Max</a:t>
                      </a:r>
                      <a:r>
                        <a:rPr lang="ko-KR" alt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48)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464248"/>
                  </a:ext>
                </a:extLst>
              </a:tr>
              <a:tr h="3404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10GF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0 (Max</a:t>
                      </a:r>
                      <a:r>
                        <a:rPr lang="ko-KR" alt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12)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 (Max</a:t>
                      </a:r>
                      <a:r>
                        <a:rPr lang="ko-KR" alt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28)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 (Max</a:t>
                      </a:r>
                      <a:r>
                        <a:rPr lang="ko-KR" alt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28)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 (Max</a:t>
                      </a:r>
                      <a:r>
                        <a:rPr lang="ko-KR" alt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28)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4329530"/>
                  </a:ext>
                </a:extLst>
              </a:tr>
              <a:tr h="340467">
                <a:tc v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658" marR="7658" marT="7658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40GF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-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0 (Max</a:t>
                      </a:r>
                      <a:r>
                        <a:rPr lang="ko-KR" alt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8)</a:t>
                      </a:r>
                      <a:endParaRPr lang="en-US" sz="110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0 (Max</a:t>
                      </a:r>
                      <a:r>
                        <a:rPr lang="ko-KR" alt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12)</a:t>
                      </a:r>
                      <a:endParaRPr lang="en-US" sz="110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0 (Max</a:t>
                      </a:r>
                      <a:r>
                        <a:rPr lang="ko-KR" alt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12)</a:t>
                      </a:r>
                      <a:endParaRPr lang="en-US" sz="110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817877"/>
                  </a:ext>
                </a:extLst>
              </a:tr>
              <a:tr h="340467">
                <a:tc gridSpan="2">
                  <a:txBody>
                    <a:bodyPr/>
                    <a:lstStyle>
                      <a:lvl1pPr marL="0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1pPr>
                      <a:lvl2pPr marL="457223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2pPr>
                      <a:lvl3pPr marL="914446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3pPr>
                      <a:lvl4pPr marL="1371669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4pPr>
                      <a:lvl5pPr marL="1828891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5pPr>
                      <a:lvl6pPr marL="2286114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6pPr>
                      <a:lvl7pPr marL="2743338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7pPr>
                      <a:lvl8pPr marL="3200560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8pPr>
                      <a:lvl9pPr marL="3657783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QRNG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1pPr>
                      <a:lvl2pPr marL="457223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2pPr>
                      <a:lvl3pPr marL="914446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3pPr>
                      <a:lvl4pPr marL="1371669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4pPr>
                      <a:lvl5pPr marL="1828891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5pPr>
                      <a:lvl6pPr marL="2286114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6pPr>
                      <a:lvl7pPr marL="2743338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7pPr>
                      <a:lvl8pPr marL="3200560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8pPr>
                      <a:lvl9pPr marL="3657783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USB or PCI-E</a:t>
                      </a:r>
                      <a:endParaRPr lang="en-US" sz="110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1pPr>
                      <a:lvl2pPr marL="457223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2pPr>
                      <a:lvl3pPr marL="914446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3pPr>
                      <a:lvl4pPr marL="1371669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4pPr>
                      <a:lvl5pPr marL="1828891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5pPr>
                      <a:lvl6pPr marL="2286114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6pPr>
                      <a:lvl7pPr marL="2743338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7pPr>
                      <a:lvl8pPr marL="3200560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8pPr>
                      <a:lvl9pPr marL="3657783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USB or PCI-E</a:t>
                      </a:r>
                      <a:endParaRPr lang="en-US" sz="110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1pPr>
                      <a:lvl2pPr marL="457223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2pPr>
                      <a:lvl3pPr marL="914446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3pPr>
                      <a:lvl4pPr marL="1371669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4pPr>
                      <a:lvl5pPr marL="1828891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5pPr>
                      <a:lvl6pPr marL="2286114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6pPr>
                      <a:lvl7pPr marL="2743338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7pPr>
                      <a:lvl8pPr marL="3200560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8pPr>
                      <a:lvl9pPr marL="3657783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USB or PCI-E</a:t>
                      </a:r>
                      <a:endParaRPr lang="en-US" sz="110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1pPr>
                      <a:lvl2pPr marL="457223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2pPr>
                      <a:lvl3pPr marL="914446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3pPr>
                      <a:lvl4pPr marL="1371669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4pPr>
                      <a:lvl5pPr marL="1828891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5pPr>
                      <a:lvl6pPr marL="2286114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6pPr>
                      <a:lvl7pPr marL="2743338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7pPr>
                      <a:lvl8pPr marL="3200560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8pPr>
                      <a:lvl9pPr marL="3657783" algn="l" defTabSz="914446" rtl="0" eaLnBrk="1" latinLnBrk="1" hangingPunct="1">
                        <a:defRPr sz="1801" kern="1200">
                          <a:solidFill>
                            <a:schemeClr val="tx1"/>
                          </a:solidFill>
                          <a:latin typeface="KoPub돋움체 Medium"/>
                          <a:ea typeface="KoPub돋움체 Medium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USB or PCI-E</a:t>
                      </a:r>
                      <a:endParaRPr lang="en-US" sz="110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097186"/>
                  </a:ext>
                </a:extLst>
              </a:tr>
              <a:tr h="340467">
                <a:tc grid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Q-VPN</a:t>
                      </a:r>
                      <a:r>
                        <a:rPr lang="ko-KR" alt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Users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3,000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10,000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10,000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10,000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0467">
                <a:tc grid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Size (WxHxD)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438x88x571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marR="0" lvl="0" indent="0" algn="ctr" defTabSz="91444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u="none" strike="noStrike" kern="12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438x88x571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marR="0" lvl="0" indent="0" algn="ctr" defTabSz="91444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u="none" strike="noStrike" kern="12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438x88x571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marR="0" lvl="0" indent="0" algn="ctr" defTabSz="914446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u="none" strike="noStrike" kern="12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438x88x571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0467">
                <a:tc grid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Power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Redundant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Redundant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Redundant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algn="ctr" defTabSz="914446" rtl="0" eaLnBrk="1" fontAlgn="ctr" latinLnBrk="1" hangingPunct="1"/>
                      <a:r>
                        <a:rPr lang="en-US" altLang="ko-KR" sz="110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Redundant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82997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60388" y="995248"/>
            <a:ext cx="5689410" cy="2433751"/>
          </a:xfrm>
        </p:spPr>
        <p:txBody>
          <a:bodyPr/>
          <a:lstStyle/>
          <a:p>
            <a:r>
              <a:rPr lang="en-US" altLang="ko-KR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anose="020B0604020202020204" pitchFamily="34" charset="0"/>
              </a:rPr>
              <a:t>04. </a:t>
            </a:r>
            <a:br>
              <a:rPr lang="en-US" altLang="ko-KR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구축 사례</a:t>
            </a:r>
          </a:p>
        </p:txBody>
      </p:sp>
    </p:spTree>
    <p:extLst>
      <p:ext uri="{BB962C8B-B14F-4D97-AF65-F5344CB8AC3E}">
        <p14:creationId xmlns:p14="http://schemas.microsoft.com/office/powerpoint/2010/main" val="2944522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DE8BF9D-69BA-4F96-AAF2-8BFC80086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86220B-EE48-441A-BEE1-7E447193D81B}" type="slidenum">
              <a:rPr kumimoji="0" lang="ko-KR" altLang="en-US" sz="1001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나눔스퀘어"/>
                <a:ea typeface="나눔스퀘어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ko-KR" altLang="en-US" sz="1001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나눔스퀘어"/>
              <a:ea typeface="나눔스퀘어"/>
              <a:cs typeface="+mn-cs"/>
            </a:endParaRPr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3005D68F-8D58-480C-9A76-35C9C3803D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양자암호통신 디지털뉴딜 </a:t>
            </a:r>
            <a:r>
              <a:rPr lang="en-US" altLang="ko-KR" dirty="0"/>
              <a:t>1</a:t>
            </a:r>
            <a:r>
              <a:rPr lang="ko-KR" altLang="en-US" dirty="0"/>
              <a:t>차년도 사업 </a:t>
            </a:r>
            <a:r>
              <a:rPr lang="en-US" altLang="ko-KR" dirty="0"/>
              <a:t>(‘20</a:t>
            </a:r>
            <a:r>
              <a:rPr lang="ko-KR" altLang="en-US" dirty="0"/>
              <a:t>년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58F282C-018A-4AFD-BB69-DABBAA5A24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04. </a:t>
            </a:r>
            <a:r>
              <a:rPr lang="ko-KR" altLang="en-US" dirty="0"/>
              <a:t>구축 사례</a:t>
            </a:r>
          </a:p>
          <a:p>
            <a:endParaRPr lang="ko-KR" altLang="en-US" dirty="0"/>
          </a:p>
        </p:txBody>
      </p: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D0630F03-EBC1-45A3-8201-3037A50EC234}"/>
              </a:ext>
            </a:extLst>
          </p:cNvPr>
          <p:cNvGrpSpPr/>
          <p:nvPr/>
        </p:nvGrpSpPr>
        <p:grpSpPr>
          <a:xfrm>
            <a:off x="7043637" y="1152253"/>
            <a:ext cx="2464374" cy="2464374"/>
            <a:chOff x="316926" y="2196813"/>
            <a:chExt cx="2464374" cy="2464374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F9C2D4A2-879A-4646-8455-C079CDACA84E}"/>
                </a:ext>
              </a:extLst>
            </p:cNvPr>
            <p:cNvSpPr/>
            <p:nvPr/>
          </p:nvSpPr>
          <p:spPr>
            <a:xfrm>
              <a:off x="316926" y="2196813"/>
              <a:ext cx="2464374" cy="2464374"/>
            </a:xfrm>
            <a:prstGeom prst="ellipse">
              <a:avLst/>
            </a:prstGeom>
            <a:solidFill>
              <a:sysClr val="window" lastClr="FFFFFF">
                <a:lumMod val="95000"/>
              </a:sys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76" name="타원 75">
              <a:extLst>
                <a:ext uri="{FF2B5EF4-FFF2-40B4-BE49-F238E27FC236}">
                  <a16:creationId xmlns:a16="http://schemas.microsoft.com/office/drawing/2014/main" id="{73018A0B-2D63-4915-BC75-948391F5B44A}"/>
                </a:ext>
              </a:extLst>
            </p:cNvPr>
            <p:cNvSpPr/>
            <p:nvPr/>
          </p:nvSpPr>
          <p:spPr>
            <a:xfrm>
              <a:off x="434688" y="2314575"/>
              <a:ext cx="2228850" cy="222885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77" name="타원 76">
              <a:extLst>
                <a:ext uri="{FF2B5EF4-FFF2-40B4-BE49-F238E27FC236}">
                  <a16:creationId xmlns:a16="http://schemas.microsoft.com/office/drawing/2014/main" id="{9545B949-91EF-4C55-8C44-5F8340CD115C}"/>
                </a:ext>
              </a:extLst>
            </p:cNvPr>
            <p:cNvSpPr/>
            <p:nvPr/>
          </p:nvSpPr>
          <p:spPr>
            <a:xfrm>
              <a:off x="539463" y="2419350"/>
              <a:ext cx="2019300" cy="2019300"/>
            </a:xfrm>
            <a:prstGeom prst="ellipse">
              <a:avLst/>
            </a:prstGeom>
            <a:solidFill>
              <a:sysClr val="window" lastClr="FFFFFF"/>
            </a:solidFill>
            <a:ln w="6350" cap="flat" cmpd="sng" algn="ctr">
              <a:noFill/>
              <a:prstDash val="solid"/>
              <a:miter lim="800000"/>
            </a:ln>
            <a:effectLst>
              <a:outerShdw blurRad="76200" algn="ctr" rotWithShape="0">
                <a:prstClr val="black">
                  <a:alpha val="15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</p:grpSp>
      <p:pic>
        <p:nvPicPr>
          <p:cNvPr id="73" name="그림 72">
            <a:extLst>
              <a:ext uri="{FF2B5EF4-FFF2-40B4-BE49-F238E27FC236}">
                <a16:creationId xmlns:a16="http://schemas.microsoft.com/office/drawing/2014/main" id="{9F808CCD-916C-4AC1-AC18-C0D4C12D43C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rgbClr val="012F75">
                <a:shade val="45000"/>
                <a:satMod val="135000"/>
              </a:srgbClr>
              <a:prstClr val="white"/>
            </a:duotone>
          </a:blip>
          <a:stretch>
            <a:fillRect/>
          </a:stretch>
        </p:blipFill>
        <p:spPr>
          <a:xfrm>
            <a:off x="7808503" y="1698155"/>
            <a:ext cx="896544" cy="896544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FB7A8210-1731-41A8-9A69-A1EBEE7EC274}"/>
              </a:ext>
            </a:extLst>
          </p:cNvPr>
          <p:cNvSpPr txBox="1"/>
          <p:nvPr/>
        </p:nvSpPr>
        <p:spPr>
          <a:xfrm>
            <a:off x="7933770" y="2700613"/>
            <a:ext cx="646010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/>
                <a:ea typeface="나눔스퀘어"/>
              </a:rPr>
              <a:t>B </a:t>
            </a:r>
            <a:r>
              <a: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/>
                <a:ea typeface="나눔스퀘어"/>
              </a:rPr>
              <a:t>사업부</a:t>
            </a:r>
          </a:p>
        </p:txBody>
      </p: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C7F0B52D-1126-49B7-9720-AD6D7C5E08F9}"/>
              </a:ext>
            </a:extLst>
          </p:cNvPr>
          <p:cNvGrpSpPr/>
          <p:nvPr/>
        </p:nvGrpSpPr>
        <p:grpSpPr>
          <a:xfrm>
            <a:off x="7043637" y="3984593"/>
            <a:ext cx="2464374" cy="2464374"/>
            <a:chOff x="316926" y="2196813"/>
            <a:chExt cx="2464374" cy="2464374"/>
          </a:xfrm>
        </p:grpSpPr>
        <p:sp>
          <p:nvSpPr>
            <p:cNvPr id="69" name="타원 68">
              <a:extLst>
                <a:ext uri="{FF2B5EF4-FFF2-40B4-BE49-F238E27FC236}">
                  <a16:creationId xmlns:a16="http://schemas.microsoft.com/office/drawing/2014/main" id="{6D8E39F8-8DD9-422F-8641-F57A8F3FBA64}"/>
                </a:ext>
              </a:extLst>
            </p:cNvPr>
            <p:cNvSpPr/>
            <p:nvPr/>
          </p:nvSpPr>
          <p:spPr>
            <a:xfrm>
              <a:off x="316926" y="2196813"/>
              <a:ext cx="2464374" cy="2464374"/>
            </a:xfrm>
            <a:prstGeom prst="ellipse">
              <a:avLst/>
            </a:prstGeom>
            <a:solidFill>
              <a:sysClr val="window" lastClr="FFFFFF">
                <a:lumMod val="95000"/>
              </a:sys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70" name="타원 69">
              <a:extLst>
                <a:ext uri="{FF2B5EF4-FFF2-40B4-BE49-F238E27FC236}">
                  <a16:creationId xmlns:a16="http://schemas.microsoft.com/office/drawing/2014/main" id="{EC300A09-3775-4F7B-9DC6-EFD357B1E48F}"/>
                </a:ext>
              </a:extLst>
            </p:cNvPr>
            <p:cNvSpPr/>
            <p:nvPr/>
          </p:nvSpPr>
          <p:spPr>
            <a:xfrm>
              <a:off x="434688" y="2314575"/>
              <a:ext cx="2228850" cy="222885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71" name="타원 70">
              <a:extLst>
                <a:ext uri="{FF2B5EF4-FFF2-40B4-BE49-F238E27FC236}">
                  <a16:creationId xmlns:a16="http://schemas.microsoft.com/office/drawing/2014/main" id="{B091D46F-5CBE-423F-B2C1-A5A3204392BA}"/>
                </a:ext>
              </a:extLst>
            </p:cNvPr>
            <p:cNvSpPr/>
            <p:nvPr/>
          </p:nvSpPr>
          <p:spPr>
            <a:xfrm>
              <a:off x="539463" y="2419350"/>
              <a:ext cx="2019300" cy="2019300"/>
            </a:xfrm>
            <a:prstGeom prst="ellipse">
              <a:avLst/>
            </a:prstGeom>
            <a:solidFill>
              <a:sysClr val="window" lastClr="FFFFFF"/>
            </a:solidFill>
            <a:ln w="6350" cap="flat" cmpd="sng" algn="ctr">
              <a:noFill/>
              <a:prstDash val="solid"/>
              <a:miter lim="800000"/>
            </a:ln>
            <a:effectLst>
              <a:outerShdw blurRad="76200" algn="ctr" rotWithShape="0">
                <a:prstClr val="black">
                  <a:alpha val="15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</p:grpSp>
      <p:pic>
        <p:nvPicPr>
          <p:cNvPr id="67" name="그림 66">
            <a:extLst>
              <a:ext uri="{FF2B5EF4-FFF2-40B4-BE49-F238E27FC236}">
                <a16:creationId xmlns:a16="http://schemas.microsoft.com/office/drawing/2014/main" id="{73F0D80E-377D-4BA4-B087-88692442A90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rgbClr val="012F75">
                <a:shade val="45000"/>
                <a:satMod val="135000"/>
              </a:srgbClr>
              <a:prstClr val="white"/>
            </a:duotone>
          </a:blip>
          <a:stretch>
            <a:fillRect/>
          </a:stretch>
        </p:blipFill>
        <p:spPr>
          <a:xfrm>
            <a:off x="7438220" y="4721090"/>
            <a:ext cx="1791053" cy="865817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D36200C0-D69B-45D6-9D2E-C4642C8744DB}"/>
              </a:ext>
            </a:extLst>
          </p:cNvPr>
          <p:cNvSpPr txBox="1"/>
          <p:nvPr/>
        </p:nvSpPr>
        <p:spPr>
          <a:xfrm>
            <a:off x="7894067" y="5691682"/>
            <a:ext cx="64921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/>
                <a:ea typeface="나눔스퀘어"/>
              </a:rPr>
              <a:t>C </a:t>
            </a:r>
            <a:r>
              <a: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/>
                <a:ea typeface="나눔스퀘어"/>
              </a:rPr>
              <a:t>사업부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5E31940-7B2F-4902-8439-A4546483330E}"/>
              </a:ext>
            </a:extLst>
          </p:cNvPr>
          <p:cNvCxnSpPr/>
          <p:nvPr/>
        </p:nvCxnSpPr>
        <p:spPr>
          <a:xfrm>
            <a:off x="7102778" y="1566929"/>
            <a:ext cx="0" cy="1306509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50000"/>
              </a:sysClr>
            </a:solidFill>
            <a:prstDash val="sysDash"/>
            <a:miter lim="800000"/>
          </a:ln>
          <a:effectLst/>
        </p:spPr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ED76503B-59C8-40D8-80EE-3881F08E4A08}"/>
              </a:ext>
            </a:extLst>
          </p:cNvPr>
          <p:cNvCxnSpPr/>
          <p:nvPr/>
        </p:nvCxnSpPr>
        <p:spPr>
          <a:xfrm>
            <a:off x="7102778" y="4777729"/>
            <a:ext cx="0" cy="1306509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50000"/>
              </a:sysClr>
            </a:solidFill>
            <a:prstDash val="sysDash"/>
            <a:miter lim="800000"/>
          </a:ln>
          <a:effectLst/>
        </p:spPr>
      </p:cxn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0384667C-BA9A-4ABA-ABBA-271A65C8B632}"/>
              </a:ext>
            </a:extLst>
          </p:cNvPr>
          <p:cNvGrpSpPr/>
          <p:nvPr/>
        </p:nvGrpSpPr>
        <p:grpSpPr>
          <a:xfrm>
            <a:off x="824033" y="2578156"/>
            <a:ext cx="2464374" cy="2464374"/>
            <a:chOff x="316926" y="2196813"/>
            <a:chExt cx="2464374" cy="2464374"/>
          </a:xfrm>
        </p:grpSpPr>
        <p:sp>
          <p:nvSpPr>
            <p:cNvPr id="63" name="타원 62">
              <a:extLst>
                <a:ext uri="{FF2B5EF4-FFF2-40B4-BE49-F238E27FC236}">
                  <a16:creationId xmlns:a16="http://schemas.microsoft.com/office/drawing/2014/main" id="{F1684002-6CDA-4EAA-A427-6CB55BB80DED}"/>
                </a:ext>
              </a:extLst>
            </p:cNvPr>
            <p:cNvSpPr/>
            <p:nvPr/>
          </p:nvSpPr>
          <p:spPr>
            <a:xfrm>
              <a:off x="316926" y="2196813"/>
              <a:ext cx="2464374" cy="2464374"/>
            </a:xfrm>
            <a:prstGeom prst="ellipse">
              <a:avLst/>
            </a:prstGeom>
            <a:solidFill>
              <a:sysClr val="window" lastClr="FFFFFF">
                <a:lumMod val="95000"/>
              </a:sys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64" name="타원 63">
              <a:extLst>
                <a:ext uri="{FF2B5EF4-FFF2-40B4-BE49-F238E27FC236}">
                  <a16:creationId xmlns:a16="http://schemas.microsoft.com/office/drawing/2014/main" id="{2FB567F8-8E64-4F4C-A517-ADE37911C3A2}"/>
                </a:ext>
              </a:extLst>
            </p:cNvPr>
            <p:cNvSpPr/>
            <p:nvPr/>
          </p:nvSpPr>
          <p:spPr>
            <a:xfrm>
              <a:off x="434688" y="2314575"/>
              <a:ext cx="2228850" cy="222885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65" name="타원 64">
              <a:extLst>
                <a:ext uri="{FF2B5EF4-FFF2-40B4-BE49-F238E27FC236}">
                  <a16:creationId xmlns:a16="http://schemas.microsoft.com/office/drawing/2014/main" id="{76ABB1B5-E1C3-4EA9-963B-484C08073B18}"/>
                </a:ext>
              </a:extLst>
            </p:cNvPr>
            <p:cNvSpPr/>
            <p:nvPr/>
          </p:nvSpPr>
          <p:spPr>
            <a:xfrm>
              <a:off x="539463" y="2419350"/>
              <a:ext cx="2019300" cy="2019300"/>
            </a:xfrm>
            <a:prstGeom prst="ellipse">
              <a:avLst/>
            </a:prstGeom>
            <a:solidFill>
              <a:sysClr val="window" lastClr="FFFFFF"/>
            </a:solidFill>
            <a:ln w="6350" cap="flat" cmpd="sng" algn="ctr">
              <a:noFill/>
              <a:prstDash val="solid"/>
              <a:miter lim="800000"/>
            </a:ln>
            <a:effectLst>
              <a:outerShdw blurRad="76200" algn="ctr" rotWithShape="0">
                <a:prstClr val="black">
                  <a:alpha val="15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</p:grpSp>
      <p:pic>
        <p:nvPicPr>
          <p:cNvPr id="61" name="그림 60">
            <a:extLst>
              <a:ext uri="{FF2B5EF4-FFF2-40B4-BE49-F238E27FC236}">
                <a16:creationId xmlns:a16="http://schemas.microsoft.com/office/drawing/2014/main" id="{1B5269ED-8612-48BD-BFC0-A5DD05E93C3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rgbClr val="012F75">
                <a:shade val="45000"/>
                <a:satMod val="135000"/>
              </a:srgbClr>
              <a:prstClr val="white"/>
            </a:duotone>
          </a:blip>
          <a:stretch>
            <a:fillRect/>
          </a:stretch>
        </p:blipFill>
        <p:spPr>
          <a:xfrm>
            <a:off x="1595558" y="3065433"/>
            <a:ext cx="921324" cy="1036490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5C29C137-17D2-4C29-B5BB-2451423425B9}"/>
              </a:ext>
            </a:extLst>
          </p:cNvPr>
          <p:cNvSpPr txBox="1"/>
          <p:nvPr/>
        </p:nvSpPr>
        <p:spPr>
          <a:xfrm>
            <a:off x="1692939" y="4207836"/>
            <a:ext cx="65402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/>
                <a:ea typeface="나눔스퀘어"/>
              </a:rPr>
              <a:t>A </a:t>
            </a:r>
            <a:r>
              <a: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/>
                <a:ea typeface="나눔스퀘어"/>
              </a:rPr>
              <a:t>사업부</a:t>
            </a:r>
          </a:p>
        </p:txBody>
      </p:sp>
      <p:sp>
        <p:nvSpPr>
          <p:cNvPr id="13" name="모서리가 둥근 직사각형 103">
            <a:extLst>
              <a:ext uri="{FF2B5EF4-FFF2-40B4-BE49-F238E27FC236}">
                <a16:creationId xmlns:a16="http://schemas.microsoft.com/office/drawing/2014/main" id="{BBD3D361-E726-4E46-8F09-BACD5723E639}"/>
              </a:ext>
            </a:extLst>
          </p:cNvPr>
          <p:cNvSpPr/>
          <p:nvPr/>
        </p:nvSpPr>
        <p:spPr>
          <a:xfrm>
            <a:off x="6710431" y="2342752"/>
            <a:ext cx="784694" cy="25083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50000"/>
            </a:sys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38100" sx="101000" sy="101000" algn="ctr" rotWithShape="0">
              <a:prstClr val="black">
                <a:alpha val="15000"/>
              </a:prstClr>
            </a:outerShdw>
          </a:effectLst>
        </p:spPr>
        <p:txBody>
          <a:bodyPr lIns="36000" tIns="36000" rIns="36000" bIns="36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cap="none" normalizeH="0" baseline="0" noProof="0" dirty="0">
                <a:ln>
                  <a:noFill/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ENC/DEC</a:t>
            </a:r>
          </a:p>
        </p:txBody>
      </p:sp>
      <p:sp>
        <p:nvSpPr>
          <p:cNvPr id="14" name="모서리가 둥근 직사각형 104">
            <a:extLst>
              <a:ext uri="{FF2B5EF4-FFF2-40B4-BE49-F238E27FC236}">
                <a16:creationId xmlns:a16="http://schemas.microsoft.com/office/drawing/2014/main" id="{C747BB92-AA08-4D73-AB85-BC13AF8462DE}"/>
              </a:ext>
            </a:extLst>
          </p:cNvPr>
          <p:cNvSpPr/>
          <p:nvPr/>
        </p:nvSpPr>
        <p:spPr>
          <a:xfrm>
            <a:off x="6710431" y="1892133"/>
            <a:ext cx="784694" cy="250830"/>
          </a:xfrm>
          <a:prstGeom prst="roundRect">
            <a:avLst>
              <a:gd name="adj" fmla="val 50000"/>
            </a:avLst>
          </a:prstGeom>
          <a:solidFill>
            <a:srgbClr val="638FCF"/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38100" sx="101000" sy="101000" algn="ctr" rotWithShape="0">
              <a:prstClr val="black">
                <a:alpha val="15000"/>
              </a:prstClr>
            </a:outerShdw>
          </a:effectLst>
        </p:spPr>
        <p:txBody>
          <a:bodyPr lIns="36000" tIns="36000" rIns="36000" bIns="36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cap="none" normalizeH="0" baseline="0" noProof="0" dirty="0">
                <a:ln>
                  <a:noFill/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KMS</a:t>
            </a:r>
          </a:p>
        </p:txBody>
      </p:sp>
      <p:sp>
        <p:nvSpPr>
          <p:cNvPr id="15" name="모서리가 둥근 직사각형 105">
            <a:extLst>
              <a:ext uri="{FF2B5EF4-FFF2-40B4-BE49-F238E27FC236}">
                <a16:creationId xmlns:a16="http://schemas.microsoft.com/office/drawing/2014/main" id="{701967BB-9DE0-4301-A251-8AFEF9D43792}"/>
              </a:ext>
            </a:extLst>
          </p:cNvPr>
          <p:cNvSpPr/>
          <p:nvPr/>
        </p:nvSpPr>
        <p:spPr>
          <a:xfrm>
            <a:off x="6710431" y="1441514"/>
            <a:ext cx="784694" cy="250830"/>
          </a:xfrm>
          <a:prstGeom prst="roundRect">
            <a:avLst>
              <a:gd name="adj" fmla="val 50000"/>
            </a:avLst>
          </a:prstGeom>
          <a:solidFill>
            <a:srgbClr val="00DAFF"/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38100" sx="101000" sy="101000" algn="ctr" rotWithShape="0">
              <a:prstClr val="black">
                <a:alpha val="15000"/>
              </a:prstClr>
            </a:outerShdw>
          </a:effectLst>
        </p:spPr>
        <p:txBody>
          <a:bodyPr lIns="36000" tIns="36000" rIns="36000" bIns="36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cap="none" normalizeH="0" baseline="0" noProof="0" dirty="0">
                <a:ln>
                  <a:noFill/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QKD</a:t>
            </a:r>
          </a:p>
        </p:txBody>
      </p:sp>
      <p:sp>
        <p:nvSpPr>
          <p:cNvPr id="16" name="모서리가 둥근 직사각형 106">
            <a:extLst>
              <a:ext uri="{FF2B5EF4-FFF2-40B4-BE49-F238E27FC236}">
                <a16:creationId xmlns:a16="http://schemas.microsoft.com/office/drawing/2014/main" id="{0F4615D8-9769-41C7-A4DF-AB7FABE1414E}"/>
              </a:ext>
            </a:extLst>
          </p:cNvPr>
          <p:cNvSpPr/>
          <p:nvPr/>
        </p:nvSpPr>
        <p:spPr>
          <a:xfrm>
            <a:off x="6710431" y="5029296"/>
            <a:ext cx="784694" cy="25083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50000"/>
            </a:sys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38100" sx="101000" sy="101000" algn="ctr" rotWithShape="0">
              <a:prstClr val="black">
                <a:alpha val="15000"/>
              </a:prstClr>
            </a:outerShdw>
          </a:effectLst>
        </p:spPr>
        <p:txBody>
          <a:bodyPr lIns="36000" tIns="36000" rIns="36000" bIns="36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cap="none" normalizeH="0" baseline="0" noProof="0" dirty="0">
                <a:ln>
                  <a:noFill/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ENC/DEC</a:t>
            </a:r>
          </a:p>
        </p:txBody>
      </p:sp>
      <p:sp>
        <p:nvSpPr>
          <p:cNvPr id="17" name="모서리가 둥근 직사각형 107">
            <a:extLst>
              <a:ext uri="{FF2B5EF4-FFF2-40B4-BE49-F238E27FC236}">
                <a16:creationId xmlns:a16="http://schemas.microsoft.com/office/drawing/2014/main" id="{16B970DA-59C8-44BE-8E8B-572EE95403C4}"/>
              </a:ext>
            </a:extLst>
          </p:cNvPr>
          <p:cNvSpPr/>
          <p:nvPr/>
        </p:nvSpPr>
        <p:spPr>
          <a:xfrm>
            <a:off x="6710431" y="5475010"/>
            <a:ext cx="784694" cy="250830"/>
          </a:xfrm>
          <a:prstGeom prst="roundRect">
            <a:avLst>
              <a:gd name="adj" fmla="val 50000"/>
            </a:avLst>
          </a:prstGeom>
          <a:solidFill>
            <a:srgbClr val="638FCF"/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38100" sx="101000" sy="101000" algn="ctr" rotWithShape="0">
              <a:prstClr val="black">
                <a:alpha val="15000"/>
              </a:prstClr>
            </a:outerShdw>
          </a:effectLst>
        </p:spPr>
        <p:txBody>
          <a:bodyPr lIns="36000" tIns="36000" rIns="36000" bIns="36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cap="none" normalizeH="0" baseline="0" noProof="0" dirty="0">
                <a:ln>
                  <a:noFill/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KMS</a:t>
            </a:r>
          </a:p>
        </p:txBody>
      </p:sp>
      <p:sp>
        <p:nvSpPr>
          <p:cNvPr id="18" name="모서리가 둥근 직사각형 108">
            <a:extLst>
              <a:ext uri="{FF2B5EF4-FFF2-40B4-BE49-F238E27FC236}">
                <a16:creationId xmlns:a16="http://schemas.microsoft.com/office/drawing/2014/main" id="{764C1B86-8DE4-409F-948E-D01E710CBCED}"/>
              </a:ext>
            </a:extLst>
          </p:cNvPr>
          <p:cNvSpPr/>
          <p:nvPr/>
        </p:nvSpPr>
        <p:spPr>
          <a:xfrm>
            <a:off x="6710431" y="5920723"/>
            <a:ext cx="784694" cy="250830"/>
          </a:xfrm>
          <a:prstGeom prst="roundRect">
            <a:avLst>
              <a:gd name="adj" fmla="val 50000"/>
            </a:avLst>
          </a:prstGeom>
          <a:solidFill>
            <a:srgbClr val="00DAFF"/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38100" sx="101000" sy="101000" algn="ctr" rotWithShape="0">
              <a:prstClr val="black">
                <a:alpha val="15000"/>
              </a:prstClr>
            </a:outerShdw>
          </a:effectLst>
        </p:spPr>
        <p:txBody>
          <a:bodyPr lIns="36000" tIns="36000" rIns="36000" bIns="36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cap="none" normalizeH="0" baseline="0" noProof="0" dirty="0">
                <a:ln>
                  <a:noFill/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QKD</a:t>
            </a: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927A61EE-2AB4-422C-896A-932A121464C0}"/>
              </a:ext>
            </a:extLst>
          </p:cNvPr>
          <p:cNvGrpSpPr/>
          <p:nvPr/>
        </p:nvGrpSpPr>
        <p:grpSpPr>
          <a:xfrm>
            <a:off x="3719207" y="2958826"/>
            <a:ext cx="2937659" cy="1718445"/>
            <a:chOff x="3288990" y="2955587"/>
            <a:chExt cx="3210587" cy="1718445"/>
          </a:xfrm>
        </p:grpSpPr>
        <p:cxnSp>
          <p:nvCxnSpPr>
            <p:cNvPr id="58" name="꺾인 연결선 110">
              <a:extLst>
                <a:ext uri="{FF2B5EF4-FFF2-40B4-BE49-F238E27FC236}">
                  <a16:creationId xmlns:a16="http://schemas.microsoft.com/office/drawing/2014/main" id="{4DADD0CF-C12C-495C-B138-94BD580DF002}"/>
                </a:ext>
              </a:extLst>
            </p:cNvPr>
            <p:cNvCxnSpPr/>
            <p:nvPr/>
          </p:nvCxnSpPr>
          <p:spPr>
            <a:xfrm flipV="1">
              <a:off x="3288990" y="2955587"/>
              <a:ext cx="3210587" cy="838364"/>
            </a:xfrm>
            <a:prstGeom prst="bentConnector3">
              <a:avLst/>
            </a:prstGeom>
            <a:noFill/>
            <a:ln w="19050" cap="flat" cmpd="sng" algn="ctr">
              <a:solidFill>
                <a:srgbClr val="012F75">
                  <a:lumMod val="60000"/>
                  <a:lumOff val="40000"/>
                </a:srgbClr>
              </a:solidFill>
              <a:prstDash val="solid"/>
              <a:miter lim="800000"/>
              <a:headEnd type="triangle" w="lg" len="med"/>
              <a:tailEnd type="triangle" w="lg" len="med"/>
            </a:ln>
            <a:effectLst/>
          </p:spPr>
        </p:cxnSp>
        <p:cxnSp>
          <p:nvCxnSpPr>
            <p:cNvPr id="59" name="꺾인 연결선 111">
              <a:extLst>
                <a:ext uri="{FF2B5EF4-FFF2-40B4-BE49-F238E27FC236}">
                  <a16:creationId xmlns:a16="http://schemas.microsoft.com/office/drawing/2014/main" id="{33CD29DD-18FF-4CA1-9F75-D161C408E154}"/>
                </a:ext>
              </a:extLst>
            </p:cNvPr>
            <p:cNvCxnSpPr/>
            <p:nvPr/>
          </p:nvCxnSpPr>
          <p:spPr>
            <a:xfrm>
              <a:off x="3288990" y="3793951"/>
              <a:ext cx="3210587" cy="880081"/>
            </a:xfrm>
            <a:prstGeom prst="bentConnector3">
              <a:avLst/>
            </a:prstGeom>
            <a:noFill/>
            <a:ln w="19050" cap="flat" cmpd="sng" algn="ctr">
              <a:solidFill>
                <a:srgbClr val="012F75">
                  <a:lumMod val="60000"/>
                  <a:lumOff val="40000"/>
                </a:srgbClr>
              </a:solidFill>
              <a:prstDash val="solid"/>
              <a:miter lim="800000"/>
              <a:headEnd type="triangle" w="lg" len="med"/>
              <a:tailEnd type="triangle" w="lg" len="med"/>
            </a:ln>
            <a:effectLst/>
          </p:spPr>
        </p:cxnSp>
      </p:grpSp>
      <p:grpSp>
        <p:nvGrpSpPr>
          <p:cNvPr id="20" name="Group 4">
            <a:extLst>
              <a:ext uri="{FF2B5EF4-FFF2-40B4-BE49-F238E27FC236}">
                <a16:creationId xmlns:a16="http://schemas.microsoft.com/office/drawing/2014/main" id="{608E1881-3353-472F-BA19-38C56CA441E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673340" y="2786367"/>
            <a:ext cx="865826" cy="332892"/>
            <a:chOff x="1507" y="2282"/>
            <a:chExt cx="567" cy="218"/>
          </a:xfrm>
        </p:grpSpPr>
        <p:sp>
          <p:nvSpPr>
            <p:cNvPr id="52" name="Freeform 5">
              <a:extLst>
                <a:ext uri="{FF2B5EF4-FFF2-40B4-BE49-F238E27FC236}">
                  <a16:creationId xmlns:a16="http://schemas.microsoft.com/office/drawing/2014/main" id="{4DAD0FB1-F1B0-4038-B39E-9D8D908E27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7" y="2282"/>
              <a:ext cx="567" cy="218"/>
            </a:xfrm>
            <a:custGeom>
              <a:avLst/>
              <a:gdLst>
                <a:gd name="T0" fmla="*/ 37 w 567"/>
                <a:gd name="T1" fmla="*/ 218 h 218"/>
                <a:gd name="T2" fmla="*/ 0 w 567"/>
                <a:gd name="T3" fmla="*/ 179 h 218"/>
                <a:gd name="T4" fmla="*/ 0 w 567"/>
                <a:gd name="T5" fmla="*/ 40 h 218"/>
                <a:gd name="T6" fmla="*/ 37 w 567"/>
                <a:gd name="T7" fmla="*/ 0 h 218"/>
                <a:gd name="T8" fmla="*/ 531 w 567"/>
                <a:gd name="T9" fmla="*/ 0 h 218"/>
                <a:gd name="T10" fmla="*/ 567 w 567"/>
                <a:gd name="T11" fmla="*/ 40 h 218"/>
                <a:gd name="T12" fmla="*/ 567 w 567"/>
                <a:gd name="T13" fmla="*/ 179 h 218"/>
                <a:gd name="T14" fmla="*/ 531 w 567"/>
                <a:gd name="T15" fmla="*/ 218 h 218"/>
                <a:gd name="T16" fmla="*/ 37 w 567"/>
                <a:gd name="T17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7" h="218">
                  <a:moveTo>
                    <a:pt x="37" y="218"/>
                  </a:moveTo>
                  <a:lnTo>
                    <a:pt x="0" y="179"/>
                  </a:lnTo>
                  <a:lnTo>
                    <a:pt x="0" y="40"/>
                  </a:lnTo>
                  <a:lnTo>
                    <a:pt x="37" y="0"/>
                  </a:lnTo>
                  <a:lnTo>
                    <a:pt x="531" y="0"/>
                  </a:lnTo>
                  <a:lnTo>
                    <a:pt x="567" y="40"/>
                  </a:lnTo>
                  <a:lnTo>
                    <a:pt x="567" y="179"/>
                  </a:lnTo>
                  <a:lnTo>
                    <a:pt x="531" y="218"/>
                  </a:lnTo>
                  <a:lnTo>
                    <a:pt x="37" y="218"/>
                  </a:lnTo>
                  <a:close/>
                </a:path>
              </a:pathLst>
            </a:custGeom>
            <a:solidFill>
              <a:srgbClr val="012F75">
                <a:lumMod val="60000"/>
                <a:lumOff val="40000"/>
              </a:srgbClr>
            </a:solidFill>
            <a:ln w="19050">
              <a:solidFill>
                <a:sysClr val="window" lastClr="FFFFFF"/>
              </a:solidFill>
              <a:round/>
              <a:headEnd/>
              <a:tailEnd/>
            </a:ln>
            <a:effectLst>
              <a:outerShdw blurRad="38100" algn="ctr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53" name="Rectangle 6">
              <a:extLst>
                <a:ext uri="{FF2B5EF4-FFF2-40B4-BE49-F238E27FC236}">
                  <a16:creationId xmlns:a16="http://schemas.microsoft.com/office/drawing/2014/main" id="{0C120735-1680-4021-B219-DDDC632CE7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9" y="2395"/>
              <a:ext cx="39" cy="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54" name="Freeform 7">
              <a:extLst>
                <a:ext uri="{FF2B5EF4-FFF2-40B4-BE49-F238E27FC236}">
                  <a16:creationId xmlns:a16="http://schemas.microsoft.com/office/drawing/2014/main" id="{1F32F199-9AB6-42A2-96BF-B50E4D7F1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3" y="2341"/>
              <a:ext cx="86" cy="105"/>
            </a:xfrm>
            <a:custGeom>
              <a:avLst/>
              <a:gdLst>
                <a:gd name="T0" fmla="*/ 52 w 86"/>
                <a:gd name="T1" fmla="*/ 105 h 105"/>
                <a:gd name="T2" fmla="*/ 31 w 86"/>
                <a:gd name="T3" fmla="*/ 105 h 105"/>
                <a:gd name="T4" fmla="*/ 0 w 86"/>
                <a:gd name="T5" fmla="*/ 0 h 105"/>
                <a:gd name="T6" fmla="*/ 16 w 86"/>
                <a:gd name="T7" fmla="*/ 0 h 105"/>
                <a:gd name="T8" fmla="*/ 43 w 86"/>
                <a:gd name="T9" fmla="*/ 81 h 105"/>
                <a:gd name="T10" fmla="*/ 67 w 86"/>
                <a:gd name="T11" fmla="*/ 0 h 105"/>
                <a:gd name="T12" fmla="*/ 86 w 86"/>
                <a:gd name="T13" fmla="*/ 0 h 105"/>
                <a:gd name="T14" fmla="*/ 52 w 86"/>
                <a:gd name="T1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" h="105">
                  <a:moveTo>
                    <a:pt x="52" y="105"/>
                  </a:moveTo>
                  <a:lnTo>
                    <a:pt x="31" y="105"/>
                  </a:lnTo>
                  <a:lnTo>
                    <a:pt x="0" y="0"/>
                  </a:lnTo>
                  <a:lnTo>
                    <a:pt x="16" y="0"/>
                  </a:lnTo>
                  <a:lnTo>
                    <a:pt x="43" y="81"/>
                  </a:lnTo>
                  <a:lnTo>
                    <a:pt x="67" y="0"/>
                  </a:lnTo>
                  <a:lnTo>
                    <a:pt x="86" y="0"/>
                  </a:lnTo>
                  <a:lnTo>
                    <a:pt x="52" y="1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55" name="Freeform 8">
              <a:extLst>
                <a:ext uri="{FF2B5EF4-FFF2-40B4-BE49-F238E27FC236}">
                  <a16:creationId xmlns:a16="http://schemas.microsoft.com/office/drawing/2014/main" id="{E83CDE04-9057-40B9-A546-C4FB27B976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49" y="2341"/>
              <a:ext cx="72" cy="105"/>
            </a:xfrm>
            <a:custGeom>
              <a:avLst/>
              <a:gdLst>
                <a:gd name="T0" fmla="*/ 28 w 30"/>
                <a:gd name="T1" fmla="*/ 21 h 43"/>
                <a:gd name="T2" fmla="*/ 25 w 30"/>
                <a:gd name="T3" fmla="*/ 24 h 43"/>
                <a:gd name="T4" fmla="*/ 20 w 30"/>
                <a:gd name="T5" fmla="*/ 26 h 43"/>
                <a:gd name="T6" fmla="*/ 7 w 30"/>
                <a:gd name="T7" fmla="*/ 26 h 43"/>
                <a:gd name="T8" fmla="*/ 7 w 30"/>
                <a:gd name="T9" fmla="*/ 43 h 43"/>
                <a:gd name="T10" fmla="*/ 0 w 30"/>
                <a:gd name="T11" fmla="*/ 43 h 43"/>
                <a:gd name="T12" fmla="*/ 0 w 30"/>
                <a:gd name="T13" fmla="*/ 0 h 43"/>
                <a:gd name="T14" fmla="*/ 20 w 30"/>
                <a:gd name="T15" fmla="*/ 0 h 43"/>
                <a:gd name="T16" fmla="*/ 25 w 30"/>
                <a:gd name="T17" fmla="*/ 2 h 43"/>
                <a:gd name="T18" fmla="*/ 28 w 30"/>
                <a:gd name="T19" fmla="*/ 6 h 43"/>
                <a:gd name="T20" fmla="*/ 30 w 30"/>
                <a:gd name="T21" fmla="*/ 10 h 43"/>
                <a:gd name="T22" fmla="*/ 30 w 30"/>
                <a:gd name="T23" fmla="*/ 16 h 43"/>
                <a:gd name="T24" fmla="*/ 28 w 30"/>
                <a:gd name="T25" fmla="*/ 21 h 43"/>
                <a:gd name="T26" fmla="*/ 22 w 30"/>
                <a:gd name="T27" fmla="*/ 10 h 43"/>
                <a:gd name="T28" fmla="*/ 22 w 30"/>
                <a:gd name="T29" fmla="*/ 10 h 43"/>
                <a:gd name="T30" fmla="*/ 20 w 30"/>
                <a:gd name="T31" fmla="*/ 8 h 43"/>
                <a:gd name="T32" fmla="*/ 20 w 30"/>
                <a:gd name="T33" fmla="*/ 8 h 43"/>
                <a:gd name="T34" fmla="*/ 7 w 30"/>
                <a:gd name="T35" fmla="*/ 8 h 43"/>
                <a:gd name="T36" fmla="*/ 7 w 30"/>
                <a:gd name="T37" fmla="*/ 19 h 43"/>
                <a:gd name="T38" fmla="*/ 20 w 30"/>
                <a:gd name="T39" fmla="*/ 19 h 43"/>
                <a:gd name="T40" fmla="*/ 22 w 30"/>
                <a:gd name="T41" fmla="*/ 17 h 43"/>
                <a:gd name="T42" fmla="*/ 22 w 30"/>
                <a:gd name="T43" fmla="*/ 16 h 43"/>
                <a:gd name="T44" fmla="*/ 22 w 30"/>
                <a:gd name="T45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" h="43">
                  <a:moveTo>
                    <a:pt x="28" y="21"/>
                  </a:moveTo>
                  <a:cubicBezTo>
                    <a:pt x="28" y="22"/>
                    <a:pt x="26" y="24"/>
                    <a:pt x="25" y="24"/>
                  </a:cubicBezTo>
                  <a:cubicBezTo>
                    <a:pt x="23" y="25"/>
                    <a:pt x="21" y="26"/>
                    <a:pt x="20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3" y="1"/>
                    <a:pt x="25" y="2"/>
                  </a:cubicBezTo>
                  <a:cubicBezTo>
                    <a:pt x="26" y="3"/>
                    <a:pt x="28" y="5"/>
                    <a:pt x="28" y="6"/>
                  </a:cubicBezTo>
                  <a:cubicBezTo>
                    <a:pt x="29" y="7"/>
                    <a:pt x="30" y="9"/>
                    <a:pt x="30" y="10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8"/>
                    <a:pt x="29" y="19"/>
                    <a:pt x="28" y="21"/>
                  </a:cubicBezTo>
                  <a:close/>
                  <a:moveTo>
                    <a:pt x="22" y="10"/>
                  </a:moveTo>
                  <a:cubicBezTo>
                    <a:pt x="22" y="10"/>
                    <a:pt x="22" y="10"/>
                    <a:pt x="22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2" y="18"/>
                    <a:pt x="22" y="17"/>
                  </a:cubicBezTo>
                  <a:cubicBezTo>
                    <a:pt x="22" y="17"/>
                    <a:pt x="22" y="16"/>
                    <a:pt x="22" y="16"/>
                  </a:cubicBezTo>
                  <a:lnTo>
                    <a:pt x="22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56" name="Freeform 9">
              <a:extLst>
                <a:ext uri="{FF2B5EF4-FFF2-40B4-BE49-F238E27FC236}">
                  <a16:creationId xmlns:a16="http://schemas.microsoft.com/office/drawing/2014/main" id="{F227BD8A-0EDF-4951-BD90-B068EC3547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5" y="2341"/>
              <a:ext cx="72" cy="105"/>
            </a:xfrm>
            <a:custGeom>
              <a:avLst/>
              <a:gdLst>
                <a:gd name="T0" fmla="*/ 53 w 72"/>
                <a:gd name="T1" fmla="*/ 105 h 105"/>
                <a:gd name="T2" fmla="*/ 19 w 72"/>
                <a:gd name="T3" fmla="*/ 37 h 105"/>
                <a:gd name="T4" fmla="*/ 19 w 72"/>
                <a:gd name="T5" fmla="*/ 105 h 105"/>
                <a:gd name="T6" fmla="*/ 0 w 72"/>
                <a:gd name="T7" fmla="*/ 105 h 105"/>
                <a:gd name="T8" fmla="*/ 0 w 72"/>
                <a:gd name="T9" fmla="*/ 0 h 105"/>
                <a:gd name="T10" fmla="*/ 19 w 72"/>
                <a:gd name="T11" fmla="*/ 0 h 105"/>
                <a:gd name="T12" fmla="*/ 55 w 72"/>
                <a:gd name="T13" fmla="*/ 71 h 105"/>
                <a:gd name="T14" fmla="*/ 55 w 72"/>
                <a:gd name="T15" fmla="*/ 0 h 105"/>
                <a:gd name="T16" fmla="*/ 72 w 72"/>
                <a:gd name="T17" fmla="*/ 0 h 105"/>
                <a:gd name="T18" fmla="*/ 72 w 72"/>
                <a:gd name="T19" fmla="*/ 105 h 105"/>
                <a:gd name="T20" fmla="*/ 53 w 72"/>
                <a:gd name="T21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5">
                  <a:moveTo>
                    <a:pt x="53" y="105"/>
                  </a:moveTo>
                  <a:lnTo>
                    <a:pt x="19" y="37"/>
                  </a:lnTo>
                  <a:lnTo>
                    <a:pt x="19" y="105"/>
                  </a:lnTo>
                  <a:lnTo>
                    <a:pt x="0" y="105"/>
                  </a:lnTo>
                  <a:lnTo>
                    <a:pt x="0" y="0"/>
                  </a:lnTo>
                  <a:lnTo>
                    <a:pt x="19" y="0"/>
                  </a:lnTo>
                  <a:lnTo>
                    <a:pt x="55" y="71"/>
                  </a:lnTo>
                  <a:lnTo>
                    <a:pt x="55" y="0"/>
                  </a:lnTo>
                  <a:lnTo>
                    <a:pt x="72" y="0"/>
                  </a:lnTo>
                  <a:lnTo>
                    <a:pt x="72" y="105"/>
                  </a:lnTo>
                  <a:lnTo>
                    <a:pt x="53" y="1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57" name="Freeform 10">
              <a:extLst>
                <a:ext uri="{FF2B5EF4-FFF2-40B4-BE49-F238E27FC236}">
                  <a16:creationId xmlns:a16="http://schemas.microsoft.com/office/drawing/2014/main" id="{4918A29B-3FA3-45E7-A364-746597C7B0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51" y="2312"/>
              <a:ext cx="161" cy="188"/>
            </a:xfrm>
            <a:custGeom>
              <a:avLst/>
              <a:gdLst>
                <a:gd name="T0" fmla="*/ 67 w 67"/>
                <a:gd name="T1" fmla="*/ 77 h 77"/>
                <a:gd name="T2" fmla="*/ 47 w 67"/>
                <a:gd name="T3" fmla="*/ 57 h 77"/>
                <a:gd name="T4" fmla="*/ 48 w 67"/>
                <a:gd name="T5" fmla="*/ 56 h 77"/>
                <a:gd name="T6" fmla="*/ 50 w 67"/>
                <a:gd name="T7" fmla="*/ 50 h 77"/>
                <a:gd name="T8" fmla="*/ 50 w 67"/>
                <a:gd name="T9" fmla="*/ 16 h 77"/>
                <a:gd name="T10" fmla="*/ 48 w 67"/>
                <a:gd name="T11" fmla="*/ 10 h 77"/>
                <a:gd name="T12" fmla="*/ 40 w 67"/>
                <a:gd name="T13" fmla="*/ 2 h 77"/>
                <a:gd name="T14" fmla="*/ 33 w 67"/>
                <a:gd name="T15" fmla="*/ 0 h 77"/>
                <a:gd name="T16" fmla="*/ 17 w 67"/>
                <a:gd name="T17" fmla="*/ 0 h 77"/>
                <a:gd name="T18" fmla="*/ 10 w 67"/>
                <a:gd name="T19" fmla="*/ 2 h 77"/>
                <a:gd name="T20" fmla="*/ 2 w 67"/>
                <a:gd name="T21" fmla="*/ 10 h 77"/>
                <a:gd name="T22" fmla="*/ 0 w 67"/>
                <a:gd name="T23" fmla="*/ 16 h 77"/>
                <a:gd name="T24" fmla="*/ 0 w 67"/>
                <a:gd name="T25" fmla="*/ 50 h 77"/>
                <a:gd name="T26" fmla="*/ 2 w 67"/>
                <a:gd name="T27" fmla="*/ 56 h 77"/>
                <a:gd name="T28" fmla="*/ 10 w 67"/>
                <a:gd name="T29" fmla="*/ 64 h 77"/>
                <a:gd name="T30" fmla="*/ 17 w 67"/>
                <a:gd name="T31" fmla="*/ 66 h 77"/>
                <a:gd name="T32" fmla="*/ 33 w 67"/>
                <a:gd name="T33" fmla="*/ 66 h 77"/>
                <a:gd name="T34" fmla="*/ 40 w 67"/>
                <a:gd name="T35" fmla="*/ 64 h 77"/>
                <a:gd name="T36" fmla="*/ 41 w 67"/>
                <a:gd name="T37" fmla="*/ 64 h 77"/>
                <a:gd name="T38" fmla="*/ 54 w 67"/>
                <a:gd name="T39" fmla="*/ 77 h 77"/>
                <a:gd name="T40" fmla="*/ 67 w 67"/>
                <a:gd name="T41" fmla="*/ 77 h 77"/>
                <a:gd name="T42" fmla="*/ 17 w 67"/>
                <a:gd name="T43" fmla="*/ 55 h 77"/>
                <a:gd name="T44" fmla="*/ 17 w 67"/>
                <a:gd name="T45" fmla="*/ 55 h 77"/>
                <a:gd name="T46" fmla="*/ 12 w 67"/>
                <a:gd name="T47" fmla="*/ 51 h 77"/>
                <a:gd name="T48" fmla="*/ 12 w 67"/>
                <a:gd name="T49" fmla="*/ 50 h 77"/>
                <a:gd name="T50" fmla="*/ 12 w 67"/>
                <a:gd name="T51" fmla="*/ 16 h 77"/>
                <a:gd name="T52" fmla="*/ 12 w 67"/>
                <a:gd name="T53" fmla="*/ 16 h 77"/>
                <a:gd name="T54" fmla="*/ 17 w 67"/>
                <a:gd name="T55" fmla="*/ 11 h 77"/>
                <a:gd name="T56" fmla="*/ 17 w 67"/>
                <a:gd name="T57" fmla="*/ 11 h 77"/>
                <a:gd name="T58" fmla="*/ 33 w 67"/>
                <a:gd name="T59" fmla="*/ 11 h 77"/>
                <a:gd name="T60" fmla="*/ 33 w 67"/>
                <a:gd name="T61" fmla="*/ 11 h 77"/>
                <a:gd name="T62" fmla="*/ 38 w 67"/>
                <a:gd name="T63" fmla="*/ 16 h 77"/>
                <a:gd name="T64" fmla="*/ 38 w 67"/>
                <a:gd name="T65" fmla="*/ 16 h 77"/>
                <a:gd name="T66" fmla="*/ 38 w 67"/>
                <a:gd name="T67" fmla="*/ 48 h 77"/>
                <a:gd name="T68" fmla="*/ 32 w 67"/>
                <a:gd name="T69" fmla="*/ 42 h 77"/>
                <a:gd name="T70" fmla="*/ 26 w 67"/>
                <a:gd name="T71" fmla="*/ 49 h 77"/>
                <a:gd name="T72" fmla="*/ 32 w 67"/>
                <a:gd name="T73" fmla="*/ 55 h 77"/>
                <a:gd name="T74" fmla="*/ 17 w 67"/>
                <a:gd name="T75" fmla="*/ 5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7" h="77">
                  <a:moveTo>
                    <a:pt x="67" y="77"/>
                  </a:moveTo>
                  <a:cubicBezTo>
                    <a:pt x="47" y="57"/>
                    <a:pt x="47" y="57"/>
                    <a:pt x="47" y="57"/>
                  </a:cubicBezTo>
                  <a:cubicBezTo>
                    <a:pt x="48" y="57"/>
                    <a:pt x="48" y="57"/>
                    <a:pt x="48" y="56"/>
                  </a:cubicBezTo>
                  <a:cubicBezTo>
                    <a:pt x="49" y="54"/>
                    <a:pt x="50" y="52"/>
                    <a:pt x="50" y="50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0" y="14"/>
                    <a:pt x="49" y="12"/>
                    <a:pt x="48" y="10"/>
                  </a:cubicBezTo>
                  <a:cubicBezTo>
                    <a:pt x="47" y="8"/>
                    <a:pt x="42" y="3"/>
                    <a:pt x="40" y="2"/>
                  </a:cubicBezTo>
                  <a:cubicBezTo>
                    <a:pt x="38" y="1"/>
                    <a:pt x="36" y="0"/>
                    <a:pt x="3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4" y="0"/>
                    <a:pt x="12" y="1"/>
                    <a:pt x="10" y="2"/>
                  </a:cubicBezTo>
                  <a:cubicBezTo>
                    <a:pt x="8" y="3"/>
                    <a:pt x="3" y="8"/>
                    <a:pt x="2" y="10"/>
                  </a:cubicBezTo>
                  <a:cubicBezTo>
                    <a:pt x="1" y="12"/>
                    <a:pt x="0" y="14"/>
                    <a:pt x="0" y="16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2"/>
                    <a:pt x="1" y="54"/>
                    <a:pt x="2" y="56"/>
                  </a:cubicBezTo>
                  <a:cubicBezTo>
                    <a:pt x="3" y="58"/>
                    <a:pt x="8" y="63"/>
                    <a:pt x="10" y="64"/>
                  </a:cubicBezTo>
                  <a:cubicBezTo>
                    <a:pt x="12" y="65"/>
                    <a:pt x="14" y="66"/>
                    <a:pt x="17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36" y="66"/>
                    <a:pt x="38" y="65"/>
                    <a:pt x="40" y="64"/>
                  </a:cubicBezTo>
                  <a:cubicBezTo>
                    <a:pt x="40" y="64"/>
                    <a:pt x="41" y="64"/>
                    <a:pt x="41" y="64"/>
                  </a:cubicBezTo>
                  <a:cubicBezTo>
                    <a:pt x="54" y="77"/>
                    <a:pt x="54" y="77"/>
                    <a:pt x="54" y="77"/>
                  </a:cubicBezTo>
                  <a:lnTo>
                    <a:pt x="67" y="77"/>
                  </a:lnTo>
                  <a:close/>
                  <a:moveTo>
                    <a:pt x="17" y="55"/>
                  </a:moveTo>
                  <a:cubicBezTo>
                    <a:pt x="17" y="55"/>
                    <a:pt x="17" y="55"/>
                    <a:pt x="17" y="55"/>
                  </a:cubicBezTo>
                  <a:cubicBezTo>
                    <a:pt x="15" y="55"/>
                    <a:pt x="13" y="53"/>
                    <a:pt x="12" y="51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4"/>
                    <a:pt x="15" y="12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5" y="12"/>
                    <a:pt x="37" y="14"/>
                    <a:pt x="38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32" y="55"/>
                    <a:pt x="32" y="55"/>
                    <a:pt x="32" y="55"/>
                  </a:cubicBezTo>
                  <a:lnTo>
                    <a:pt x="17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</p:grpSp>
      <p:grpSp>
        <p:nvGrpSpPr>
          <p:cNvPr id="21" name="Group 4">
            <a:extLst>
              <a:ext uri="{FF2B5EF4-FFF2-40B4-BE49-F238E27FC236}">
                <a16:creationId xmlns:a16="http://schemas.microsoft.com/office/drawing/2014/main" id="{DB4D369C-8640-491F-8DC1-3D67949FDC7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673340" y="4508526"/>
            <a:ext cx="865826" cy="332892"/>
            <a:chOff x="1507" y="2282"/>
            <a:chExt cx="567" cy="218"/>
          </a:xfrm>
        </p:grpSpPr>
        <p:sp>
          <p:nvSpPr>
            <p:cNvPr id="46" name="Freeform 5">
              <a:extLst>
                <a:ext uri="{FF2B5EF4-FFF2-40B4-BE49-F238E27FC236}">
                  <a16:creationId xmlns:a16="http://schemas.microsoft.com/office/drawing/2014/main" id="{7A8AF7B8-DD34-4346-B39F-2E3BAE4DA7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7" y="2282"/>
              <a:ext cx="567" cy="218"/>
            </a:xfrm>
            <a:custGeom>
              <a:avLst/>
              <a:gdLst>
                <a:gd name="T0" fmla="*/ 37 w 567"/>
                <a:gd name="T1" fmla="*/ 218 h 218"/>
                <a:gd name="T2" fmla="*/ 0 w 567"/>
                <a:gd name="T3" fmla="*/ 179 h 218"/>
                <a:gd name="T4" fmla="*/ 0 w 567"/>
                <a:gd name="T5" fmla="*/ 40 h 218"/>
                <a:gd name="T6" fmla="*/ 37 w 567"/>
                <a:gd name="T7" fmla="*/ 0 h 218"/>
                <a:gd name="T8" fmla="*/ 531 w 567"/>
                <a:gd name="T9" fmla="*/ 0 h 218"/>
                <a:gd name="T10" fmla="*/ 567 w 567"/>
                <a:gd name="T11" fmla="*/ 40 h 218"/>
                <a:gd name="T12" fmla="*/ 567 w 567"/>
                <a:gd name="T13" fmla="*/ 179 h 218"/>
                <a:gd name="T14" fmla="*/ 531 w 567"/>
                <a:gd name="T15" fmla="*/ 218 h 218"/>
                <a:gd name="T16" fmla="*/ 37 w 567"/>
                <a:gd name="T17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7" h="218">
                  <a:moveTo>
                    <a:pt x="37" y="218"/>
                  </a:moveTo>
                  <a:lnTo>
                    <a:pt x="0" y="179"/>
                  </a:lnTo>
                  <a:lnTo>
                    <a:pt x="0" y="40"/>
                  </a:lnTo>
                  <a:lnTo>
                    <a:pt x="37" y="0"/>
                  </a:lnTo>
                  <a:lnTo>
                    <a:pt x="531" y="0"/>
                  </a:lnTo>
                  <a:lnTo>
                    <a:pt x="567" y="40"/>
                  </a:lnTo>
                  <a:lnTo>
                    <a:pt x="567" y="179"/>
                  </a:lnTo>
                  <a:lnTo>
                    <a:pt x="531" y="218"/>
                  </a:lnTo>
                  <a:lnTo>
                    <a:pt x="37" y="218"/>
                  </a:lnTo>
                  <a:close/>
                </a:path>
              </a:pathLst>
            </a:custGeom>
            <a:solidFill>
              <a:srgbClr val="012F75">
                <a:lumMod val="60000"/>
                <a:lumOff val="40000"/>
              </a:srgbClr>
            </a:solidFill>
            <a:ln w="19050">
              <a:solidFill>
                <a:sysClr val="window" lastClr="FFFFFF"/>
              </a:solidFill>
              <a:round/>
              <a:headEnd/>
              <a:tailEnd/>
            </a:ln>
            <a:effectLst>
              <a:outerShdw blurRad="38100" algn="ctr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47" name="Rectangle 6">
              <a:extLst>
                <a:ext uri="{FF2B5EF4-FFF2-40B4-BE49-F238E27FC236}">
                  <a16:creationId xmlns:a16="http://schemas.microsoft.com/office/drawing/2014/main" id="{1D56D222-6E91-48FA-A4D5-688FDFCBA2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9" y="2395"/>
              <a:ext cx="39" cy="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48" name="Freeform 7">
              <a:extLst>
                <a:ext uri="{FF2B5EF4-FFF2-40B4-BE49-F238E27FC236}">
                  <a16:creationId xmlns:a16="http://schemas.microsoft.com/office/drawing/2014/main" id="{CDFACA97-4C84-42B9-9220-C6F38ED8B7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3" y="2341"/>
              <a:ext cx="86" cy="105"/>
            </a:xfrm>
            <a:custGeom>
              <a:avLst/>
              <a:gdLst>
                <a:gd name="T0" fmla="*/ 52 w 86"/>
                <a:gd name="T1" fmla="*/ 105 h 105"/>
                <a:gd name="T2" fmla="*/ 31 w 86"/>
                <a:gd name="T3" fmla="*/ 105 h 105"/>
                <a:gd name="T4" fmla="*/ 0 w 86"/>
                <a:gd name="T5" fmla="*/ 0 h 105"/>
                <a:gd name="T6" fmla="*/ 16 w 86"/>
                <a:gd name="T7" fmla="*/ 0 h 105"/>
                <a:gd name="T8" fmla="*/ 43 w 86"/>
                <a:gd name="T9" fmla="*/ 81 h 105"/>
                <a:gd name="T10" fmla="*/ 67 w 86"/>
                <a:gd name="T11" fmla="*/ 0 h 105"/>
                <a:gd name="T12" fmla="*/ 86 w 86"/>
                <a:gd name="T13" fmla="*/ 0 h 105"/>
                <a:gd name="T14" fmla="*/ 52 w 86"/>
                <a:gd name="T1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" h="105">
                  <a:moveTo>
                    <a:pt x="52" y="105"/>
                  </a:moveTo>
                  <a:lnTo>
                    <a:pt x="31" y="105"/>
                  </a:lnTo>
                  <a:lnTo>
                    <a:pt x="0" y="0"/>
                  </a:lnTo>
                  <a:lnTo>
                    <a:pt x="16" y="0"/>
                  </a:lnTo>
                  <a:lnTo>
                    <a:pt x="43" y="81"/>
                  </a:lnTo>
                  <a:lnTo>
                    <a:pt x="67" y="0"/>
                  </a:lnTo>
                  <a:lnTo>
                    <a:pt x="86" y="0"/>
                  </a:lnTo>
                  <a:lnTo>
                    <a:pt x="52" y="1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49" name="Freeform 8">
              <a:extLst>
                <a:ext uri="{FF2B5EF4-FFF2-40B4-BE49-F238E27FC236}">
                  <a16:creationId xmlns:a16="http://schemas.microsoft.com/office/drawing/2014/main" id="{4BABC4E6-8816-4454-9591-4673206AD0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49" y="2341"/>
              <a:ext cx="72" cy="105"/>
            </a:xfrm>
            <a:custGeom>
              <a:avLst/>
              <a:gdLst>
                <a:gd name="T0" fmla="*/ 28 w 30"/>
                <a:gd name="T1" fmla="*/ 21 h 43"/>
                <a:gd name="T2" fmla="*/ 25 w 30"/>
                <a:gd name="T3" fmla="*/ 24 h 43"/>
                <a:gd name="T4" fmla="*/ 20 w 30"/>
                <a:gd name="T5" fmla="*/ 26 h 43"/>
                <a:gd name="T6" fmla="*/ 7 w 30"/>
                <a:gd name="T7" fmla="*/ 26 h 43"/>
                <a:gd name="T8" fmla="*/ 7 w 30"/>
                <a:gd name="T9" fmla="*/ 43 h 43"/>
                <a:gd name="T10" fmla="*/ 0 w 30"/>
                <a:gd name="T11" fmla="*/ 43 h 43"/>
                <a:gd name="T12" fmla="*/ 0 w 30"/>
                <a:gd name="T13" fmla="*/ 0 h 43"/>
                <a:gd name="T14" fmla="*/ 20 w 30"/>
                <a:gd name="T15" fmla="*/ 0 h 43"/>
                <a:gd name="T16" fmla="*/ 25 w 30"/>
                <a:gd name="T17" fmla="*/ 2 h 43"/>
                <a:gd name="T18" fmla="*/ 28 w 30"/>
                <a:gd name="T19" fmla="*/ 6 h 43"/>
                <a:gd name="T20" fmla="*/ 30 w 30"/>
                <a:gd name="T21" fmla="*/ 10 h 43"/>
                <a:gd name="T22" fmla="*/ 30 w 30"/>
                <a:gd name="T23" fmla="*/ 16 h 43"/>
                <a:gd name="T24" fmla="*/ 28 w 30"/>
                <a:gd name="T25" fmla="*/ 21 h 43"/>
                <a:gd name="T26" fmla="*/ 22 w 30"/>
                <a:gd name="T27" fmla="*/ 10 h 43"/>
                <a:gd name="T28" fmla="*/ 22 w 30"/>
                <a:gd name="T29" fmla="*/ 10 h 43"/>
                <a:gd name="T30" fmla="*/ 20 w 30"/>
                <a:gd name="T31" fmla="*/ 8 h 43"/>
                <a:gd name="T32" fmla="*/ 20 w 30"/>
                <a:gd name="T33" fmla="*/ 8 h 43"/>
                <a:gd name="T34" fmla="*/ 7 w 30"/>
                <a:gd name="T35" fmla="*/ 8 h 43"/>
                <a:gd name="T36" fmla="*/ 7 w 30"/>
                <a:gd name="T37" fmla="*/ 19 h 43"/>
                <a:gd name="T38" fmla="*/ 20 w 30"/>
                <a:gd name="T39" fmla="*/ 19 h 43"/>
                <a:gd name="T40" fmla="*/ 22 w 30"/>
                <a:gd name="T41" fmla="*/ 17 h 43"/>
                <a:gd name="T42" fmla="*/ 22 w 30"/>
                <a:gd name="T43" fmla="*/ 16 h 43"/>
                <a:gd name="T44" fmla="*/ 22 w 30"/>
                <a:gd name="T45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" h="43">
                  <a:moveTo>
                    <a:pt x="28" y="21"/>
                  </a:moveTo>
                  <a:cubicBezTo>
                    <a:pt x="28" y="22"/>
                    <a:pt x="26" y="24"/>
                    <a:pt x="25" y="24"/>
                  </a:cubicBezTo>
                  <a:cubicBezTo>
                    <a:pt x="23" y="25"/>
                    <a:pt x="21" y="26"/>
                    <a:pt x="20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3" y="1"/>
                    <a:pt x="25" y="2"/>
                  </a:cubicBezTo>
                  <a:cubicBezTo>
                    <a:pt x="26" y="3"/>
                    <a:pt x="28" y="5"/>
                    <a:pt x="28" y="6"/>
                  </a:cubicBezTo>
                  <a:cubicBezTo>
                    <a:pt x="29" y="7"/>
                    <a:pt x="30" y="9"/>
                    <a:pt x="30" y="10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8"/>
                    <a:pt x="29" y="19"/>
                    <a:pt x="28" y="21"/>
                  </a:cubicBezTo>
                  <a:close/>
                  <a:moveTo>
                    <a:pt x="22" y="10"/>
                  </a:moveTo>
                  <a:cubicBezTo>
                    <a:pt x="22" y="10"/>
                    <a:pt x="22" y="10"/>
                    <a:pt x="22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2" y="18"/>
                    <a:pt x="22" y="17"/>
                  </a:cubicBezTo>
                  <a:cubicBezTo>
                    <a:pt x="22" y="17"/>
                    <a:pt x="22" y="16"/>
                    <a:pt x="22" y="16"/>
                  </a:cubicBezTo>
                  <a:lnTo>
                    <a:pt x="22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50" name="Freeform 9">
              <a:extLst>
                <a:ext uri="{FF2B5EF4-FFF2-40B4-BE49-F238E27FC236}">
                  <a16:creationId xmlns:a16="http://schemas.microsoft.com/office/drawing/2014/main" id="{CA2566EC-0429-48EB-8552-D363AA8E6B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5" y="2341"/>
              <a:ext cx="72" cy="105"/>
            </a:xfrm>
            <a:custGeom>
              <a:avLst/>
              <a:gdLst>
                <a:gd name="T0" fmla="*/ 53 w 72"/>
                <a:gd name="T1" fmla="*/ 105 h 105"/>
                <a:gd name="T2" fmla="*/ 19 w 72"/>
                <a:gd name="T3" fmla="*/ 37 h 105"/>
                <a:gd name="T4" fmla="*/ 19 w 72"/>
                <a:gd name="T5" fmla="*/ 105 h 105"/>
                <a:gd name="T6" fmla="*/ 0 w 72"/>
                <a:gd name="T7" fmla="*/ 105 h 105"/>
                <a:gd name="T8" fmla="*/ 0 w 72"/>
                <a:gd name="T9" fmla="*/ 0 h 105"/>
                <a:gd name="T10" fmla="*/ 19 w 72"/>
                <a:gd name="T11" fmla="*/ 0 h 105"/>
                <a:gd name="T12" fmla="*/ 55 w 72"/>
                <a:gd name="T13" fmla="*/ 71 h 105"/>
                <a:gd name="T14" fmla="*/ 55 w 72"/>
                <a:gd name="T15" fmla="*/ 0 h 105"/>
                <a:gd name="T16" fmla="*/ 72 w 72"/>
                <a:gd name="T17" fmla="*/ 0 h 105"/>
                <a:gd name="T18" fmla="*/ 72 w 72"/>
                <a:gd name="T19" fmla="*/ 105 h 105"/>
                <a:gd name="T20" fmla="*/ 53 w 72"/>
                <a:gd name="T21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5">
                  <a:moveTo>
                    <a:pt x="53" y="105"/>
                  </a:moveTo>
                  <a:lnTo>
                    <a:pt x="19" y="37"/>
                  </a:lnTo>
                  <a:lnTo>
                    <a:pt x="19" y="105"/>
                  </a:lnTo>
                  <a:lnTo>
                    <a:pt x="0" y="105"/>
                  </a:lnTo>
                  <a:lnTo>
                    <a:pt x="0" y="0"/>
                  </a:lnTo>
                  <a:lnTo>
                    <a:pt x="19" y="0"/>
                  </a:lnTo>
                  <a:lnTo>
                    <a:pt x="55" y="71"/>
                  </a:lnTo>
                  <a:lnTo>
                    <a:pt x="55" y="0"/>
                  </a:lnTo>
                  <a:lnTo>
                    <a:pt x="72" y="0"/>
                  </a:lnTo>
                  <a:lnTo>
                    <a:pt x="72" y="105"/>
                  </a:lnTo>
                  <a:lnTo>
                    <a:pt x="53" y="1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51" name="Freeform 10">
              <a:extLst>
                <a:ext uri="{FF2B5EF4-FFF2-40B4-BE49-F238E27FC236}">
                  <a16:creationId xmlns:a16="http://schemas.microsoft.com/office/drawing/2014/main" id="{82580661-151A-43CF-851B-6DCB66133C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51" y="2312"/>
              <a:ext cx="161" cy="188"/>
            </a:xfrm>
            <a:custGeom>
              <a:avLst/>
              <a:gdLst>
                <a:gd name="T0" fmla="*/ 67 w 67"/>
                <a:gd name="T1" fmla="*/ 77 h 77"/>
                <a:gd name="T2" fmla="*/ 47 w 67"/>
                <a:gd name="T3" fmla="*/ 57 h 77"/>
                <a:gd name="T4" fmla="*/ 48 w 67"/>
                <a:gd name="T5" fmla="*/ 56 h 77"/>
                <a:gd name="T6" fmla="*/ 50 w 67"/>
                <a:gd name="T7" fmla="*/ 50 h 77"/>
                <a:gd name="T8" fmla="*/ 50 w 67"/>
                <a:gd name="T9" fmla="*/ 16 h 77"/>
                <a:gd name="T10" fmla="*/ 48 w 67"/>
                <a:gd name="T11" fmla="*/ 10 h 77"/>
                <a:gd name="T12" fmla="*/ 40 w 67"/>
                <a:gd name="T13" fmla="*/ 2 h 77"/>
                <a:gd name="T14" fmla="*/ 33 w 67"/>
                <a:gd name="T15" fmla="*/ 0 h 77"/>
                <a:gd name="T16" fmla="*/ 17 w 67"/>
                <a:gd name="T17" fmla="*/ 0 h 77"/>
                <a:gd name="T18" fmla="*/ 10 w 67"/>
                <a:gd name="T19" fmla="*/ 2 h 77"/>
                <a:gd name="T20" fmla="*/ 2 w 67"/>
                <a:gd name="T21" fmla="*/ 10 h 77"/>
                <a:gd name="T22" fmla="*/ 0 w 67"/>
                <a:gd name="T23" fmla="*/ 16 h 77"/>
                <a:gd name="T24" fmla="*/ 0 w 67"/>
                <a:gd name="T25" fmla="*/ 50 h 77"/>
                <a:gd name="T26" fmla="*/ 2 w 67"/>
                <a:gd name="T27" fmla="*/ 56 h 77"/>
                <a:gd name="T28" fmla="*/ 10 w 67"/>
                <a:gd name="T29" fmla="*/ 64 h 77"/>
                <a:gd name="T30" fmla="*/ 17 w 67"/>
                <a:gd name="T31" fmla="*/ 66 h 77"/>
                <a:gd name="T32" fmla="*/ 33 w 67"/>
                <a:gd name="T33" fmla="*/ 66 h 77"/>
                <a:gd name="T34" fmla="*/ 40 w 67"/>
                <a:gd name="T35" fmla="*/ 64 h 77"/>
                <a:gd name="T36" fmla="*/ 41 w 67"/>
                <a:gd name="T37" fmla="*/ 64 h 77"/>
                <a:gd name="T38" fmla="*/ 54 w 67"/>
                <a:gd name="T39" fmla="*/ 77 h 77"/>
                <a:gd name="T40" fmla="*/ 67 w 67"/>
                <a:gd name="T41" fmla="*/ 77 h 77"/>
                <a:gd name="T42" fmla="*/ 17 w 67"/>
                <a:gd name="T43" fmla="*/ 55 h 77"/>
                <a:gd name="T44" fmla="*/ 17 w 67"/>
                <a:gd name="T45" fmla="*/ 55 h 77"/>
                <a:gd name="T46" fmla="*/ 12 w 67"/>
                <a:gd name="T47" fmla="*/ 51 h 77"/>
                <a:gd name="T48" fmla="*/ 12 w 67"/>
                <a:gd name="T49" fmla="*/ 50 h 77"/>
                <a:gd name="T50" fmla="*/ 12 w 67"/>
                <a:gd name="T51" fmla="*/ 16 h 77"/>
                <a:gd name="T52" fmla="*/ 12 w 67"/>
                <a:gd name="T53" fmla="*/ 16 h 77"/>
                <a:gd name="T54" fmla="*/ 17 w 67"/>
                <a:gd name="T55" fmla="*/ 11 h 77"/>
                <a:gd name="T56" fmla="*/ 17 w 67"/>
                <a:gd name="T57" fmla="*/ 11 h 77"/>
                <a:gd name="T58" fmla="*/ 33 w 67"/>
                <a:gd name="T59" fmla="*/ 11 h 77"/>
                <a:gd name="T60" fmla="*/ 33 w 67"/>
                <a:gd name="T61" fmla="*/ 11 h 77"/>
                <a:gd name="T62" fmla="*/ 38 w 67"/>
                <a:gd name="T63" fmla="*/ 16 h 77"/>
                <a:gd name="T64" fmla="*/ 38 w 67"/>
                <a:gd name="T65" fmla="*/ 16 h 77"/>
                <a:gd name="T66" fmla="*/ 38 w 67"/>
                <a:gd name="T67" fmla="*/ 48 h 77"/>
                <a:gd name="T68" fmla="*/ 32 w 67"/>
                <a:gd name="T69" fmla="*/ 42 h 77"/>
                <a:gd name="T70" fmla="*/ 26 w 67"/>
                <a:gd name="T71" fmla="*/ 49 h 77"/>
                <a:gd name="T72" fmla="*/ 32 w 67"/>
                <a:gd name="T73" fmla="*/ 55 h 77"/>
                <a:gd name="T74" fmla="*/ 17 w 67"/>
                <a:gd name="T75" fmla="*/ 5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7" h="77">
                  <a:moveTo>
                    <a:pt x="67" y="77"/>
                  </a:moveTo>
                  <a:cubicBezTo>
                    <a:pt x="47" y="57"/>
                    <a:pt x="47" y="57"/>
                    <a:pt x="47" y="57"/>
                  </a:cubicBezTo>
                  <a:cubicBezTo>
                    <a:pt x="48" y="57"/>
                    <a:pt x="48" y="57"/>
                    <a:pt x="48" y="56"/>
                  </a:cubicBezTo>
                  <a:cubicBezTo>
                    <a:pt x="49" y="54"/>
                    <a:pt x="50" y="52"/>
                    <a:pt x="50" y="50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0" y="14"/>
                    <a:pt x="49" y="12"/>
                    <a:pt x="48" y="10"/>
                  </a:cubicBezTo>
                  <a:cubicBezTo>
                    <a:pt x="47" y="8"/>
                    <a:pt x="42" y="3"/>
                    <a:pt x="40" y="2"/>
                  </a:cubicBezTo>
                  <a:cubicBezTo>
                    <a:pt x="38" y="1"/>
                    <a:pt x="36" y="0"/>
                    <a:pt x="3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4" y="0"/>
                    <a:pt x="12" y="1"/>
                    <a:pt x="10" y="2"/>
                  </a:cubicBezTo>
                  <a:cubicBezTo>
                    <a:pt x="8" y="3"/>
                    <a:pt x="3" y="8"/>
                    <a:pt x="2" y="10"/>
                  </a:cubicBezTo>
                  <a:cubicBezTo>
                    <a:pt x="1" y="12"/>
                    <a:pt x="0" y="14"/>
                    <a:pt x="0" y="16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2"/>
                    <a:pt x="1" y="54"/>
                    <a:pt x="2" y="56"/>
                  </a:cubicBezTo>
                  <a:cubicBezTo>
                    <a:pt x="3" y="58"/>
                    <a:pt x="8" y="63"/>
                    <a:pt x="10" y="64"/>
                  </a:cubicBezTo>
                  <a:cubicBezTo>
                    <a:pt x="12" y="65"/>
                    <a:pt x="14" y="66"/>
                    <a:pt x="17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36" y="66"/>
                    <a:pt x="38" y="65"/>
                    <a:pt x="40" y="64"/>
                  </a:cubicBezTo>
                  <a:cubicBezTo>
                    <a:pt x="40" y="64"/>
                    <a:pt x="41" y="64"/>
                    <a:pt x="41" y="64"/>
                  </a:cubicBezTo>
                  <a:cubicBezTo>
                    <a:pt x="54" y="77"/>
                    <a:pt x="54" y="77"/>
                    <a:pt x="54" y="77"/>
                  </a:cubicBezTo>
                  <a:lnTo>
                    <a:pt x="67" y="77"/>
                  </a:lnTo>
                  <a:close/>
                  <a:moveTo>
                    <a:pt x="17" y="55"/>
                  </a:moveTo>
                  <a:cubicBezTo>
                    <a:pt x="17" y="55"/>
                    <a:pt x="17" y="55"/>
                    <a:pt x="17" y="55"/>
                  </a:cubicBezTo>
                  <a:cubicBezTo>
                    <a:pt x="15" y="55"/>
                    <a:pt x="13" y="53"/>
                    <a:pt x="12" y="51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4"/>
                    <a:pt x="15" y="12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5" y="12"/>
                    <a:pt x="37" y="14"/>
                    <a:pt x="38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32" y="55"/>
                    <a:pt x="32" y="55"/>
                    <a:pt x="32" y="55"/>
                  </a:cubicBezTo>
                  <a:lnTo>
                    <a:pt x="17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</p:grpSp>
      <p:sp>
        <p:nvSpPr>
          <p:cNvPr id="22" name="Freeform 15">
            <a:extLst>
              <a:ext uri="{FF2B5EF4-FFF2-40B4-BE49-F238E27FC236}">
                <a16:creationId xmlns:a16="http://schemas.microsoft.com/office/drawing/2014/main" id="{71C02711-BD7F-496E-9F94-4D1C05A2347D}"/>
              </a:ext>
            </a:extLst>
          </p:cNvPr>
          <p:cNvSpPr>
            <a:spLocks/>
          </p:cNvSpPr>
          <p:nvPr/>
        </p:nvSpPr>
        <p:spPr bwMode="auto">
          <a:xfrm>
            <a:off x="730472" y="3807347"/>
            <a:ext cx="2633936" cy="1358451"/>
          </a:xfrm>
          <a:custGeom>
            <a:avLst/>
            <a:gdLst>
              <a:gd name="T0" fmla="*/ 104 w 104"/>
              <a:gd name="T1" fmla="*/ 0 h 52"/>
              <a:gd name="T2" fmla="*/ 52 w 104"/>
              <a:gd name="T3" fmla="*/ 52 h 52"/>
              <a:gd name="T4" fmla="*/ 0 w 104"/>
              <a:gd name="T5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4" h="52">
                <a:moveTo>
                  <a:pt x="104" y="0"/>
                </a:moveTo>
                <a:cubicBezTo>
                  <a:pt x="104" y="28"/>
                  <a:pt x="81" y="52"/>
                  <a:pt x="52" y="52"/>
                </a:cubicBezTo>
                <a:cubicBezTo>
                  <a:pt x="24" y="52"/>
                  <a:pt x="0" y="28"/>
                  <a:pt x="0" y="0"/>
                </a:cubicBezTo>
              </a:path>
            </a:pathLst>
          </a:custGeom>
          <a:noFill/>
          <a:ln w="19050" cap="flat" cmpd="sng" algn="ctr">
            <a:solidFill>
              <a:sysClr val="window" lastClr="FFFFFF">
                <a:lumMod val="50000"/>
              </a:sysClr>
            </a:solidFill>
            <a:prstDash val="sysDash"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나눔스퀘어"/>
              <a:cs typeface="Arial" panose="020B0604020202020204" pitchFamily="34" charset="0"/>
            </a:endParaRPr>
          </a:p>
        </p:txBody>
      </p:sp>
      <p:grpSp>
        <p:nvGrpSpPr>
          <p:cNvPr id="23" name="Group 4">
            <a:extLst>
              <a:ext uri="{FF2B5EF4-FFF2-40B4-BE49-F238E27FC236}">
                <a16:creationId xmlns:a16="http://schemas.microsoft.com/office/drawing/2014/main" id="{16F6971F-FE6F-4510-9EE9-D13BA20AAD1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824189" y="3632506"/>
            <a:ext cx="865826" cy="332892"/>
            <a:chOff x="1507" y="2282"/>
            <a:chExt cx="567" cy="218"/>
          </a:xfrm>
        </p:grpSpPr>
        <p:sp>
          <p:nvSpPr>
            <p:cNvPr id="40" name="Freeform 5">
              <a:extLst>
                <a:ext uri="{FF2B5EF4-FFF2-40B4-BE49-F238E27FC236}">
                  <a16:creationId xmlns:a16="http://schemas.microsoft.com/office/drawing/2014/main" id="{4C78B46F-0B42-42D1-9C1D-216FB68F7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7" y="2282"/>
              <a:ext cx="567" cy="218"/>
            </a:xfrm>
            <a:custGeom>
              <a:avLst/>
              <a:gdLst>
                <a:gd name="T0" fmla="*/ 37 w 567"/>
                <a:gd name="T1" fmla="*/ 218 h 218"/>
                <a:gd name="T2" fmla="*/ 0 w 567"/>
                <a:gd name="T3" fmla="*/ 179 h 218"/>
                <a:gd name="T4" fmla="*/ 0 w 567"/>
                <a:gd name="T5" fmla="*/ 40 h 218"/>
                <a:gd name="T6" fmla="*/ 37 w 567"/>
                <a:gd name="T7" fmla="*/ 0 h 218"/>
                <a:gd name="T8" fmla="*/ 531 w 567"/>
                <a:gd name="T9" fmla="*/ 0 h 218"/>
                <a:gd name="T10" fmla="*/ 567 w 567"/>
                <a:gd name="T11" fmla="*/ 40 h 218"/>
                <a:gd name="T12" fmla="*/ 567 w 567"/>
                <a:gd name="T13" fmla="*/ 179 h 218"/>
                <a:gd name="T14" fmla="*/ 531 w 567"/>
                <a:gd name="T15" fmla="*/ 218 h 218"/>
                <a:gd name="T16" fmla="*/ 37 w 567"/>
                <a:gd name="T17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7" h="218">
                  <a:moveTo>
                    <a:pt x="37" y="218"/>
                  </a:moveTo>
                  <a:lnTo>
                    <a:pt x="0" y="179"/>
                  </a:lnTo>
                  <a:lnTo>
                    <a:pt x="0" y="40"/>
                  </a:lnTo>
                  <a:lnTo>
                    <a:pt x="37" y="0"/>
                  </a:lnTo>
                  <a:lnTo>
                    <a:pt x="531" y="0"/>
                  </a:lnTo>
                  <a:lnTo>
                    <a:pt x="567" y="40"/>
                  </a:lnTo>
                  <a:lnTo>
                    <a:pt x="567" y="179"/>
                  </a:lnTo>
                  <a:lnTo>
                    <a:pt x="531" y="218"/>
                  </a:lnTo>
                  <a:lnTo>
                    <a:pt x="37" y="218"/>
                  </a:lnTo>
                  <a:close/>
                </a:path>
              </a:pathLst>
            </a:custGeom>
            <a:solidFill>
              <a:srgbClr val="012F75">
                <a:lumMod val="60000"/>
                <a:lumOff val="40000"/>
              </a:srgbClr>
            </a:solidFill>
            <a:ln w="19050">
              <a:solidFill>
                <a:sysClr val="window" lastClr="FFFFFF"/>
              </a:solidFill>
              <a:round/>
              <a:headEnd/>
              <a:tailEnd/>
            </a:ln>
            <a:effectLst>
              <a:outerShdw blurRad="38100" algn="ctr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41" name="Rectangle 6">
              <a:extLst>
                <a:ext uri="{FF2B5EF4-FFF2-40B4-BE49-F238E27FC236}">
                  <a16:creationId xmlns:a16="http://schemas.microsoft.com/office/drawing/2014/main" id="{3B58DBC8-D8CD-4C0E-81FF-473DD335F4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9" y="2395"/>
              <a:ext cx="39" cy="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42" name="Freeform 7">
              <a:extLst>
                <a:ext uri="{FF2B5EF4-FFF2-40B4-BE49-F238E27FC236}">
                  <a16:creationId xmlns:a16="http://schemas.microsoft.com/office/drawing/2014/main" id="{9C9997CA-47CF-4447-B0B6-AC3765A75E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3" y="2341"/>
              <a:ext cx="86" cy="105"/>
            </a:xfrm>
            <a:custGeom>
              <a:avLst/>
              <a:gdLst>
                <a:gd name="T0" fmla="*/ 52 w 86"/>
                <a:gd name="T1" fmla="*/ 105 h 105"/>
                <a:gd name="T2" fmla="*/ 31 w 86"/>
                <a:gd name="T3" fmla="*/ 105 h 105"/>
                <a:gd name="T4" fmla="*/ 0 w 86"/>
                <a:gd name="T5" fmla="*/ 0 h 105"/>
                <a:gd name="T6" fmla="*/ 16 w 86"/>
                <a:gd name="T7" fmla="*/ 0 h 105"/>
                <a:gd name="T8" fmla="*/ 43 w 86"/>
                <a:gd name="T9" fmla="*/ 81 h 105"/>
                <a:gd name="T10" fmla="*/ 67 w 86"/>
                <a:gd name="T11" fmla="*/ 0 h 105"/>
                <a:gd name="T12" fmla="*/ 86 w 86"/>
                <a:gd name="T13" fmla="*/ 0 h 105"/>
                <a:gd name="T14" fmla="*/ 52 w 86"/>
                <a:gd name="T1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" h="105">
                  <a:moveTo>
                    <a:pt x="52" y="105"/>
                  </a:moveTo>
                  <a:lnTo>
                    <a:pt x="31" y="105"/>
                  </a:lnTo>
                  <a:lnTo>
                    <a:pt x="0" y="0"/>
                  </a:lnTo>
                  <a:lnTo>
                    <a:pt x="16" y="0"/>
                  </a:lnTo>
                  <a:lnTo>
                    <a:pt x="43" y="81"/>
                  </a:lnTo>
                  <a:lnTo>
                    <a:pt x="67" y="0"/>
                  </a:lnTo>
                  <a:lnTo>
                    <a:pt x="86" y="0"/>
                  </a:lnTo>
                  <a:lnTo>
                    <a:pt x="52" y="1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43" name="Freeform 8">
              <a:extLst>
                <a:ext uri="{FF2B5EF4-FFF2-40B4-BE49-F238E27FC236}">
                  <a16:creationId xmlns:a16="http://schemas.microsoft.com/office/drawing/2014/main" id="{F51C8692-DCC5-421A-BF18-7D278AC5C7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49" y="2341"/>
              <a:ext cx="72" cy="105"/>
            </a:xfrm>
            <a:custGeom>
              <a:avLst/>
              <a:gdLst>
                <a:gd name="T0" fmla="*/ 28 w 30"/>
                <a:gd name="T1" fmla="*/ 21 h 43"/>
                <a:gd name="T2" fmla="*/ 25 w 30"/>
                <a:gd name="T3" fmla="*/ 24 h 43"/>
                <a:gd name="T4" fmla="*/ 20 w 30"/>
                <a:gd name="T5" fmla="*/ 26 h 43"/>
                <a:gd name="T6" fmla="*/ 7 w 30"/>
                <a:gd name="T7" fmla="*/ 26 h 43"/>
                <a:gd name="T8" fmla="*/ 7 w 30"/>
                <a:gd name="T9" fmla="*/ 43 h 43"/>
                <a:gd name="T10" fmla="*/ 0 w 30"/>
                <a:gd name="T11" fmla="*/ 43 h 43"/>
                <a:gd name="T12" fmla="*/ 0 w 30"/>
                <a:gd name="T13" fmla="*/ 0 h 43"/>
                <a:gd name="T14" fmla="*/ 20 w 30"/>
                <a:gd name="T15" fmla="*/ 0 h 43"/>
                <a:gd name="T16" fmla="*/ 25 w 30"/>
                <a:gd name="T17" fmla="*/ 2 h 43"/>
                <a:gd name="T18" fmla="*/ 28 w 30"/>
                <a:gd name="T19" fmla="*/ 6 h 43"/>
                <a:gd name="T20" fmla="*/ 30 w 30"/>
                <a:gd name="T21" fmla="*/ 10 h 43"/>
                <a:gd name="T22" fmla="*/ 30 w 30"/>
                <a:gd name="T23" fmla="*/ 16 h 43"/>
                <a:gd name="T24" fmla="*/ 28 w 30"/>
                <a:gd name="T25" fmla="*/ 21 h 43"/>
                <a:gd name="T26" fmla="*/ 22 w 30"/>
                <a:gd name="T27" fmla="*/ 10 h 43"/>
                <a:gd name="T28" fmla="*/ 22 w 30"/>
                <a:gd name="T29" fmla="*/ 10 h 43"/>
                <a:gd name="T30" fmla="*/ 20 w 30"/>
                <a:gd name="T31" fmla="*/ 8 h 43"/>
                <a:gd name="T32" fmla="*/ 20 w 30"/>
                <a:gd name="T33" fmla="*/ 8 h 43"/>
                <a:gd name="T34" fmla="*/ 7 w 30"/>
                <a:gd name="T35" fmla="*/ 8 h 43"/>
                <a:gd name="T36" fmla="*/ 7 w 30"/>
                <a:gd name="T37" fmla="*/ 19 h 43"/>
                <a:gd name="T38" fmla="*/ 20 w 30"/>
                <a:gd name="T39" fmla="*/ 19 h 43"/>
                <a:gd name="T40" fmla="*/ 22 w 30"/>
                <a:gd name="T41" fmla="*/ 17 h 43"/>
                <a:gd name="T42" fmla="*/ 22 w 30"/>
                <a:gd name="T43" fmla="*/ 16 h 43"/>
                <a:gd name="T44" fmla="*/ 22 w 30"/>
                <a:gd name="T45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" h="43">
                  <a:moveTo>
                    <a:pt x="28" y="21"/>
                  </a:moveTo>
                  <a:cubicBezTo>
                    <a:pt x="28" y="22"/>
                    <a:pt x="26" y="24"/>
                    <a:pt x="25" y="24"/>
                  </a:cubicBezTo>
                  <a:cubicBezTo>
                    <a:pt x="23" y="25"/>
                    <a:pt x="21" y="26"/>
                    <a:pt x="20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3" y="1"/>
                    <a:pt x="25" y="2"/>
                  </a:cubicBezTo>
                  <a:cubicBezTo>
                    <a:pt x="26" y="3"/>
                    <a:pt x="28" y="5"/>
                    <a:pt x="28" y="6"/>
                  </a:cubicBezTo>
                  <a:cubicBezTo>
                    <a:pt x="29" y="7"/>
                    <a:pt x="30" y="9"/>
                    <a:pt x="30" y="10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8"/>
                    <a:pt x="29" y="19"/>
                    <a:pt x="28" y="21"/>
                  </a:cubicBezTo>
                  <a:close/>
                  <a:moveTo>
                    <a:pt x="22" y="10"/>
                  </a:moveTo>
                  <a:cubicBezTo>
                    <a:pt x="22" y="10"/>
                    <a:pt x="22" y="10"/>
                    <a:pt x="22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2" y="18"/>
                    <a:pt x="22" y="17"/>
                  </a:cubicBezTo>
                  <a:cubicBezTo>
                    <a:pt x="22" y="17"/>
                    <a:pt x="22" y="16"/>
                    <a:pt x="22" y="16"/>
                  </a:cubicBezTo>
                  <a:lnTo>
                    <a:pt x="22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44" name="Freeform 9">
              <a:extLst>
                <a:ext uri="{FF2B5EF4-FFF2-40B4-BE49-F238E27FC236}">
                  <a16:creationId xmlns:a16="http://schemas.microsoft.com/office/drawing/2014/main" id="{0FC3821A-2115-4C49-88EE-258AA32FCF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5" y="2341"/>
              <a:ext cx="72" cy="105"/>
            </a:xfrm>
            <a:custGeom>
              <a:avLst/>
              <a:gdLst>
                <a:gd name="T0" fmla="*/ 53 w 72"/>
                <a:gd name="T1" fmla="*/ 105 h 105"/>
                <a:gd name="T2" fmla="*/ 19 w 72"/>
                <a:gd name="T3" fmla="*/ 37 h 105"/>
                <a:gd name="T4" fmla="*/ 19 w 72"/>
                <a:gd name="T5" fmla="*/ 105 h 105"/>
                <a:gd name="T6" fmla="*/ 0 w 72"/>
                <a:gd name="T7" fmla="*/ 105 h 105"/>
                <a:gd name="T8" fmla="*/ 0 w 72"/>
                <a:gd name="T9" fmla="*/ 0 h 105"/>
                <a:gd name="T10" fmla="*/ 19 w 72"/>
                <a:gd name="T11" fmla="*/ 0 h 105"/>
                <a:gd name="T12" fmla="*/ 55 w 72"/>
                <a:gd name="T13" fmla="*/ 71 h 105"/>
                <a:gd name="T14" fmla="*/ 55 w 72"/>
                <a:gd name="T15" fmla="*/ 0 h 105"/>
                <a:gd name="T16" fmla="*/ 72 w 72"/>
                <a:gd name="T17" fmla="*/ 0 h 105"/>
                <a:gd name="T18" fmla="*/ 72 w 72"/>
                <a:gd name="T19" fmla="*/ 105 h 105"/>
                <a:gd name="T20" fmla="*/ 53 w 72"/>
                <a:gd name="T21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5">
                  <a:moveTo>
                    <a:pt x="53" y="105"/>
                  </a:moveTo>
                  <a:lnTo>
                    <a:pt x="19" y="37"/>
                  </a:lnTo>
                  <a:lnTo>
                    <a:pt x="19" y="105"/>
                  </a:lnTo>
                  <a:lnTo>
                    <a:pt x="0" y="105"/>
                  </a:lnTo>
                  <a:lnTo>
                    <a:pt x="0" y="0"/>
                  </a:lnTo>
                  <a:lnTo>
                    <a:pt x="19" y="0"/>
                  </a:lnTo>
                  <a:lnTo>
                    <a:pt x="55" y="71"/>
                  </a:lnTo>
                  <a:lnTo>
                    <a:pt x="55" y="0"/>
                  </a:lnTo>
                  <a:lnTo>
                    <a:pt x="72" y="0"/>
                  </a:lnTo>
                  <a:lnTo>
                    <a:pt x="72" y="105"/>
                  </a:lnTo>
                  <a:lnTo>
                    <a:pt x="53" y="1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45" name="Freeform 10">
              <a:extLst>
                <a:ext uri="{FF2B5EF4-FFF2-40B4-BE49-F238E27FC236}">
                  <a16:creationId xmlns:a16="http://schemas.microsoft.com/office/drawing/2014/main" id="{3153C87D-A708-4525-90CB-F4C618F8E4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51" y="2312"/>
              <a:ext cx="161" cy="188"/>
            </a:xfrm>
            <a:custGeom>
              <a:avLst/>
              <a:gdLst>
                <a:gd name="T0" fmla="*/ 67 w 67"/>
                <a:gd name="T1" fmla="*/ 77 h 77"/>
                <a:gd name="T2" fmla="*/ 47 w 67"/>
                <a:gd name="T3" fmla="*/ 57 h 77"/>
                <a:gd name="T4" fmla="*/ 48 w 67"/>
                <a:gd name="T5" fmla="*/ 56 h 77"/>
                <a:gd name="T6" fmla="*/ 50 w 67"/>
                <a:gd name="T7" fmla="*/ 50 h 77"/>
                <a:gd name="T8" fmla="*/ 50 w 67"/>
                <a:gd name="T9" fmla="*/ 16 h 77"/>
                <a:gd name="T10" fmla="*/ 48 w 67"/>
                <a:gd name="T11" fmla="*/ 10 h 77"/>
                <a:gd name="T12" fmla="*/ 40 w 67"/>
                <a:gd name="T13" fmla="*/ 2 h 77"/>
                <a:gd name="T14" fmla="*/ 33 w 67"/>
                <a:gd name="T15" fmla="*/ 0 h 77"/>
                <a:gd name="T16" fmla="*/ 17 w 67"/>
                <a:gd name="T17" fmla="*/ 0 h 77"/>
                <a:gd name="T18" fmla="*/ 10 w 67"/>
                <a:gd name="T19" fmla="*/ 2 h 77"/>
                <a:gd name="T20" fmla="*/ 2 w 67"/>
                <a:gd name="T21" fmla="*/ 10 h 77"/>
                <a:gd name="T22" fmla="*/ 0 w 67"/>
                <a:gd name="T23" fmla="*/ 16 h 77"/>
                <a:gd name="T24" fmla="*/ 0 w 67"/>
                <a:gd name="T25" fmla="*/ 50 h 77"/>
                <a:gd name="T26" fmla="*/ 2 w 67"/>
                <a:gd name="T27" fmla="*/ 56 h 77"/>
                <a:gd name="T28" fmla="*/ 10 w 67"/>
                <a:gd name="T29" fmla="*/ 64 h 77"/>
                <a:gd name="T30" fmla="*/ 17 w 67"/>
                <a:gd name="T31" fmla="*/ 66 h 77"/>
                <a:gd name="T32" fmla="*/ 33 w 67"/>
                <a:gd name="T33" fmla="*/ 66 h 77"/>
                <a:gd name="T34" fmla="*/ 40 w 67"/>
                <a:gd name="T35" fmla="*/ 64 h 77"/>
                <a:gd name="T36" fmla="*/ 41 w 67"/>
                <a:gd name="T37" fmla="*/ 64 h 77"/>
                <a:gd name="T38" fmla="*/ 54 w 67"/>
                <a:gd name="T39" fmla="*/ 77 h 77"/>
                <a:gd name="T40" fmla="*/ 67 w 67"/>
                <a:gd name="T41" fmla="*/ 77 h 77"/>
                <a:gd name="T42" fmla="*/ 17 w 67"/>
                <a:gd name="T43" fmla="*/ 55 h 77"/>
                <a:gd name="T44" fmla="*/ 17 w 67"/>
                <a:gd name="T45" fmla="*/ 55 h 77"/>
                <a:gd name="T46" fmla="*/ 12 w 67"/>
                <a:gd name="T47" fmla="*/ 51 h 77"/>
                <a:gd name="T48" fmla="*/ 12 w 67"/>
                <a:gd name="T49" fmla="*/ 50 h 77"/>
                <a:gd name="T50" fmla="*/ 12 w 67"/>
                <a:gd name="T51" fmla="*/ 16 h 77"/>
                <a:gd name="T52" fmla="*/ 12 w 67"/>
                <a:gd name="T53" fmla="*/ 16 h 77"/>
                <a:gd name="T54" fmla="*/ 17 w 67"/>
                <a:gd name="T55" fmla="*/ 11 h 77"/>
                <a:gd name="T56" fmla="*/ 17 w 67"/>
                <a:gd name="T57" fmla="*/ 11 h 77"/>
                <a:gd name="T58" fmla="*/ 33 w 67"/>
                <a:gd name="T59" fmla="*/ 11 h 77"/>
                <a:gd name="T60" fmla="*/ 33 w 67"/>
                <a:gd name="T61" fmla="*/ 11 h 77"/>
                <a:gd name="T62" fmla="*/ 38 w 67"/>
                <a:gd name="T63" fmla="*/ 16 h 77"/>
                <a:gd name="T64" fmla="*/ 38 w 67"/>
                <a:gd name="T65" fmla="*/ 16 h 77"/>
                <a:gd name="T66" fmla="*/ 38 w 67"/>
                <a:gd name="T67" fmla="*/ 48 h 77"/>
                <a:gd name="T68" fmla="*/ 32 w 67"/>
                <a:gd name="T69" fmla="*/ 42 h 77"/>
                <a:gd name="T70" fmla="*/ 26 w 67"/>
                <a:gd name="T71" fmla="*/ 49 h 77"/>
                <a:gd name="T72" fmla="*/ 32 w 67"/>
                <a:gd name="T73" fmla="*/ 55 h 77"/>
                <a:gd name="T74" fmla="*/ 17 w 67"/>
                <a:gd name="T75" fmla="*/ 5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7" h="77">
                  <a:moveTo>
                    <a:pt x="67" y="77"/>
                  </a:moveTo>
                  <a:cubicBezTo>
                    <a:pt x="47" y="57"/>
                    <a:pt x="47" y="57"/>
                    <a:pt x="47" y="57"/>
                  </a:cubicBezTo>
                  <a:cubicBezTo>
                    <a:pt x="48" y="57"/>
                    <a:pt x="48" y="57"/>
                    <a:pt x="48" y="56"/>
                  </a:cubicBezTo>
                  <a:cubicBezTo>
                    <a:pt x="49" y="54"/>
                    <a:pt x="50" y="52"/>
                    <a:pt x="50" y="50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0" y="14"/>
                    <a:pt x="49" y="12"/>
                    <a:pt x="48" y="10"/>
                  </a:cubicBezTo>
                  <a:cubicBezTo>
                    <a:pt x="47" y="8"/>
                    <a:pt x="42" y="3"/>
                    <a:pt x="40" y="2"/>
                  </a:cubicBezTo>
                  <a:cubicBezTo>
                    <a:pt x="38" y="1"/>
                    <a:pt x="36" y="0"/>
                    <a:pt x="3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4" y="0"/>
                    <a:pt x="12" y="1"/>
                    <a:pt x="10" y="2"/>
                  </a:cubicBezTo>
                  <a:cubicBezTo>
                    <a:pt x="8" y="3"/>
                    <a:pt x="3" y="8"/>
                    <a:pt x="2" y="10"/>
                  </a:cubicBezTo>
                  <a:cubicBezTo>
                    <a:pt x="1" y="12"/>
                    <a:pt x="0" y="14"/>
                    <a:pt x="0" y="16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2"/>
                    <a:pt x="1" y="54"/>
                    <a:pt x="2" y="56"/>
                  </a:cubicBezTo>
                  <a:cubicBezTo>
                    <a:pt x="3" y="58"/>
                    <a:pt x="8" y="63"/>
                    <a:pt x="10" y="64"/>
                  </a:cubicBezTo>
                  <a:cubicBezTo>
                    <a:pt x="12" y="65"/>
                    <a:pt x="14" y="66"/>
                    <a:pt x="17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36" y="66"/>
                    <a:pt x="38" y="65"/>
                    <a:pt x="40" y="64"/>
                  </a:cubicBezTo>
                  <a:cubicBezTo>
                    <a:pt x="40" y="64"/>
                    <a:pt x="41" y="64"/>
                    <a:pt x="41" y="64"/>
                  </a:cubicBezTo>
                  <a:cubicBezTo>
                    <a:pt x="54" y="77"/>
                    <a:pt x="54" y="77"/>
                    <a:pt x="54" y="77"/>
                  </a:cubicBezTo>
                  <a:lnTo>
                    <a:pt x="67" y="77"/>
                  </a:lnTo>
                  <a:close/>
                  <a:moveTo>
                    <a:pt x="17" y="55"/>
                  </a:moveTo>
                  <a:cubicBezTo>
                    <a:pt x="17" y="55"/>
                    <a:pt x="17" y="55"/>
                    <a:pt x="17" y="55"/>
                  </a:cubicBezTo>
                  <a:cubicBezTo>
                    <a:pt x="15" y="55"/>
                    <a:pt x="13" y="53"/>
                    <a:pt x="12" y="51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4"/>
                    <a:pt x="15" y="12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5" y="12"/>
                    <a:pt x="37" y="14"/>
                    <a:pt x="38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32" y="55"/>
                    <a:pt x="32" y="55"/>
                    <a:pt x="32" y="55"/>
                  </a:cubicBezTo>
                  <a:lnTo>
                    <a:pt x="17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</p:grpSp>
      <p:sp>
        <p:nvSpPr>
          <p:cNvPr id="24" name="모서리가 둥근 직사각형 134">
            <a:extLst>
              <a:ext uri="{FF2B5EF4-FFF2-40B4-BE49-F238E27FC236}">
                <a16:creationId xmlns:a16="http://schemas.microsoft.com/office/drawing/2014/main" id="{DDF5B96F-75C7-4866-889C-41AD7D55882A}"/>
              </a:ext>
            </a:extLst>
          </p:cNvPr>
          <p:cNvSpPr/>
          <p:nvPr/>
        </p:nvSpPr>
        <p:spPr>
          <a:xfrm>
            <a:off x="2553447" y="4598199"/>
            <a:ext cx="784694" cy="25083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50000"/>
            </a:sys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38100" sx="101000" sy="101000" algn="ctr" rotWithShape="0">
              <a:prstClr val="black">
                <a:alpha val="15000"/>
              </a:prstClr>
            </a:outerShdw>
          </a:effectLst>
        </p:spPr>
        <p:txBody>
          <a:bodyPr lIns="36000" tIns="36000" rIns="36000" bIns="36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cap="none" normalizeH="0" baseline="0" noProof="0" dirty="0">
                <a:ln>
                  <a:noFill/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ENC/DEC</a:t>
            </a:r>
          </a:p>
        </p:txBody>
      </p:sp>
      <p:sp>
        <p:nvSpPr>
          <p:cNvPr id="25" name="모서리가 둥근 직사각형 135">
            <a:extLst>
              <a:ext uri="{FF2B5EF4-FFF2-40B4-BE49-F238E27FC236}">
                <a16:creationId xmlns:a16="http://schemas.microsoft.com/office/drawing/2014/main" id="{AD077EB4-6657-42F1-85E5-DA965B06674E}"/>
              </a:ext>
            </a:extLst>
          </p:cNvPr>
          <p:cNvSpPr/>
          <p:nvPr/>
        </p:nvSpPr>
        <p:spPr>
          <a:xfrm>
            <a:off x="794582" y="4598199"/>
            <a:ext cx="784694" cy="250830"/>
          </a:xfrm>
          <a:prstGeom prst="roundRect">
            <a:avLst>
              <a:gd name="adj" fmla="val 50000"/>
            </a:avLst>
          </a:prstGeom>
          <a:solidFill>
            <a:srgbClr val="638FCF"/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38100" sx="101000" sy="101000" algn="ctr" rotWithShape="0">
              <a:prstClr val="black">
                <a:alpha val="15000"/>
              </a:prstClr>
            </a:outerShdw>
          </a:effectLst>
        </p:spPr>
        <p:txBody>
          <a:bodyPr lIns="36000" tIns="36000" rIns="36000" bIns="36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cap="none" normalizeH="0" baseline="0" noProof="0" dirty="0">
                <a:ln>
                  <a:noFill/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KMS</a:t>
            </a:r>
          </a:p>
        </p:txBody>
      </p:sp>
      <p:cxnSp>
        <p:nvCxnSpPr>
          <p:cNvPr id="26" name="꺾인 연결선 136">
            <a:extLst>
              <a:ext uri="{FF2B5EF4-FFF2-40B4-BE49-F238E27FC236}">
                <a16:creationId xmlns:a16="http://schemas.microsoft.com/office/drawing/2014/main" id="{3673DA25-AD5E-45B5-BDC5-92E529AC5C1B}"/>
              </a:ext>
            </a:extLst>
          </p:cNvPr>
          <p:cNvCxnSpPr>
            <a:stCxn id="15" idx="1"/>
            <a:endCxn id="18" idx="1"/>
          </p:cNvCxnSpPr>
          <p:nvPr/>
        </p:nvCxnSpPr>
        <p:spPr>
          <a:xfrm rot="10800000" flipV="1">
            <a:off x="6710431" y="1566928"/>
            <a:ext cx="12700" cy="4479209"/>
          </a:xfrm>
          <a:prstGeom prst="bentConnector3">
            <a:avLst>
              <a:gd name="adj1" fmla="val 47988677"/>
            </a:avLst>
          </a:prstGeom>
          <a:noFill/>
          <a:ln w="19050" cap="flat" cmpd="sng" algn="ctr">
            <a:solidFill>
              <a:schemeClr val="accent3"/>
            </a:solidFill>
            <a:prstDash val="solid"/>
            <a:miter lim="800000"/>
            <a:headEnd type="triangle" w="lg" len="med"/>
            <a:tailEnd type="triangle" w="lg" len="med"/>
          </a:ln>
          <a:effectLst/>
        </p:spPr>
      </p:cxnSp>
      <p:sp>
        <p:nvSpPr>
          <p:cNvPr id="27" name="모서리가 둥근 직사각형 137">
            <a:extLst>
              <a:ext uri="{FF2B5EF4-FFF2-40B4-BE49-F238E27FC236}">
                <a16:creationId xmlns:a16="http://schemas.microsoft.com/office/drawing/2014/main" id="{4616F730-9ACD-4980-84CD-D317F4B04826}"/>
              </a:ext>
            </a:extLst>
          </p:cNvPr>
          <p:cNvSpPr/>
          <p:nvPr/>
        </p:nvSpPr>
        <p:spPr>
          <a:xfrm>
            <a:off x="348644" y="3663952"/>
            <a:ext cx="784694" cy="250830"/>
          </a:xfrm>
          <a:prstGeom prst="roundRect">
            <a:avLst>
              <a:gd name="adj" fmla="val 50000"/>
            </a:avLst>
          </a:prstGeom>
          <a:solidFill>
            <a:srgbClr val="00DAFF"/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38100" sx="101000" sy="101000" algn="ctr" rotWithShape="0">
              <a:prstClr val="black">
                <a:alpha val="15000"/>
              </a:prstClr>
            </a:outerShdw>
          </a:effectLst>
        </p:spPr>
        <p:txBody>
          <a:bodyPr lIns="36000" tIns="36000" rIns="36000" bIns="36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cap="none" normalizeH="0" baseline="0" noProof="0" dirty="0">
                <a:ln>
                  <a:noFill/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QKD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F50C0D9-DEAB-496A-8B5A-44C00220DF3F}"/>
              </a:ext>
            </a:extLst>
          </p:cNvPr>
          <p:cNvSpPr txBox="1"/>
          <p:nvPr/>
        </p:nvSpPr>
        <p:spPr>
          <a:xfrm>
            <a:off x="6174601" y="3165070"/>
            <a:ext cx="1029128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>
              <a:defRPr/>
            </a:pPr>
            <a:r>
              <a:rPr lang="en-US" altLang="ko-KR" sz="1200" kern="0" dirty="0">
                <a:solidFill>
                  <a:prstClr val="black"/>
                </a:solidFill>
                <a:latin typeface="나눔스퀘어"/>
                <a:ea typeface="나눔스퀘어"/>
              </a:rPr>
              <a:t>VPN </a:t>
            </a:r>
            <a:r>
              <a:rPr lang="ko-KR" altLang="en-US" sz="1200" kern="0" dirty="0">
                <a:solidFill>
                  <a:prstClr val="black"/>
                </a:solidFill>
                <a:latin typeface="나눔스퀘어"/>
                <a:ea typeface="나눔스퀘어"/>
              </a:rPr>
              <a:t>클라이언트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9D9D9FC-DAF5-4512-8A87-41239F74F8C2}"/>
              </a:ext>
            </a:extLst>
          </p:cNvPr>
          <p:cNvSpPr txBox="1"/>
          <p:nvPr/>
        </p:nvSpPr>
        <p:spPr>
          <a:xfrm>
            <a:off x="6178165" y="4272229"/>
            <a:ext cx="1029128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>
              <a:defRPr/>
            </a:pPr>
            <a:r>
              <a:rPr lang="en-US" altLang="ko-KR" sz="1200" kern="0" dirty="0">
                <a:solidFill>
                  <a:prstClr val="black"/>
                </a:solidFill>
                <a:latin typeface="나눔스퀘어"/>
                <a:ea typeface="나눔스퀘어"/>
              </a:rPr>
              <a:t>VPN </a:t>
            </a:r>
            <a:r>
              <a:rPr lang="ko-KR" altLang="en-US" sz="1200" kern="0" dirty="0">
                <a:solidFill>
                  <a:prstClr val="black"/>
                </a:solidFill>
                <a:latin typeface="나눔스퀘어"/>
                <a:ea typeface="나눔스퀘어"/>
              </a:rPr>
              <a:t>클라이언트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67D2B15E-1A28-4281-945B-E5A121612B8C}"/>
              </a:ext>
            </a:extLst>
          </p:cNvPr>
          <p:cNvSpPr txBox="1"/>
          <p:nvPr/>
        </p:nvSpPr>
        <p:spPr>
          <a:xfrm>
            <a:off x="3446804" y="4027397"/>
            <a:ext cx="61074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>
              <a:defRPr/>
            </a:pPr>
            <a:r>
              <a:rPr lang="en-US" altLang="ko-KR" sz="1200" kern="0" dirty="0">
                <a:solidFill>
                  <a:prstClr val="black"/>
                </a:solidFill>
                <a:latin typeface="나눔스퀘어"/>
                <a:ea typeface="나눔스퀘어"/>
              </a:rPr>
              <a:t>VPN </a:t>
            </a:r>
            <a:r>
              <a:rPr lang="ko-KR" altLang="en-US" sz="1200" kern="0" dirty="0">
                <a:solidFill>
                  <a:prstClr val="black"/>
                </a:solidFill>
                <a:latin typeface="나눔스퀘어"/>
                <a:ea typeface="나눔스퀘어"/>
              </a:rPr>
              <a:t>서버</a:t>
            </a:r>
          </a:p>
        </p:txBody>
      </p:sp>
      <p:sp>
        <p:nvSpPr>
          <p:cNvPr id="82" name="모서리가 둥근 직사각형 139">
            <a:extLst>
              <a:ext uri="{FF2B5EF4-FFF2-40B4-BE49-F238E27FC236}">
                <a16:creationId xmlns:a16="http://schemas.microsoft.com/office/drawing/2014/main" id="{2174BE8D-A333-4C17-A62A-582BF8FB07A9}"/>
              </a:ext>
            </a:extLst>
          </p:cNvPr>
          <p:cNvSpPr/>
          <p:nvPr/>
        </p:nvSpPr>
        <p:spPr>
          <a:xfrm>
            <a:off x="775030" y="1657822"/>
            <a:ext cx="3259675" cy="342851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95000"/>
            </a:sysClr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스퀘어"/>
              <a:ea typeface="나눔스퀘어"/>
            </a:endParaRPr>
          </a:p>
        </p:txBody>
      </p: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E770F749-E571-42AC-BAF8-5AB4F73B4D26}"/>
              </a:ext>
            </a:extLst>
          </p:cNvPr>
          <p:cNvCxnSpPr/>
          <p:nvPr/>
        </p:nvCxnSpPr>
        <p:spPr>
          <a:xfrm>
            <a:off x="922762" y="1835030"/>
            <a:ext cx="284061" cy="0"/>
          </a:xfrm>
          <a:prstGeom prst="straightConnector1">
            <a:avLst/>
          </a:prstGeom>
          <a:noFill/>
          <a:ln w="28575" cap="flat" cmpd="sng" algn="ctr">
            <a:solidFill>
              <a:srgbClr val="012F75">
                <a:lumMod val="60000"/>
                <a:lumOff val="40000"/>
              </a:srgbClr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A6B0BAC0-F8A2-40E9-BA35-E5BC9BF0BA1A}"/>
              </a:ext>
            </a:extLst>
          </p:cNvPr>
          <p:cNvSpPr txBox="1"/>
          <p:nvPr/>
        </p:nvSpPr>
        <p:spPr>
          <a:xfrm>
            <a:off x="1272577" y="1756858"/>
            <a:ext cx="482504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-5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스퀘어"/>
                <a:ea typeface="나눔스퀘어"/>
              </a:rPr>
              <a:t>VPN </a:t>
            </a:r>
            <a:r>
              <a:rPr kumimoji="0" lang="ko-KR" altLang="en-US" sz="1000" b="0" i="0" u="none" strike="noStrike" kern="0" cap="none" spc="-5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스퀘어"/>
                <a:ea typeface="나눔스퀘어"/>
              </a:rPr>
              <a:t>통신</a:t>
            </a:r>
          </a:p>
        </p:txBody>
      </p: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F2589661-4DE2-42E3-815E-8B38CF390C4F}"/>
              </a:ext>
            </a:extLst>
          </p:cNvPr>
          <p:cNvCxnSpPr/>
          <p:nvPr/>
        </p:nvCxnSpPr>
        <p:spPr>
          <a:xfrm>
            <a:off x="1951530" y="1835030"/>
            <a:ext cx="284061" cy="0"/>
          </a:xfrm>
          <a:prstGeom prst="straightConnector1">
            <a:avLst/>
          </a:prstGeom>
          <a:noFill/>
          <a:ln w="28575" cap="flat" cmpd="sng" algn="ctr">
            <a:solidFill>
              <a:srgbClr val="00DAFF"/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045F96D9-6D26-4815-AD09-61C728389C45}"/>
              </a:ext>
            </a:extLst>
          </p:cNvPr>
          <p:cNvSpPr txBox="1"/>
          <p:nvPr/>
        </p:nvSpPr>
        <p:spPr>
          <a:xfrm>
            <a:off x="2308558" y="1756858"/>
            <a:ext cx="468078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-5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스퀘어"/>
                <a:ea typeface="나눔스퀘어"/>
              </a:rPr>
              <a:t>양자 채널</a:t>
            </a:r>
          </a:p>
        </p:txBody>
      </p:sp>
      <p:cxnSp>
        <p:nvCxnSpPr>
          <p:cNvPr id="87" name="직선 화살표 연결선 86">
            <a:extLst>
              <a:ext uri="{FF2B5EF4-FFF2-40B4-BE49-F238E27FC236}">
                <a16:creationId xmlns:a16="http://schemas.microsoft.com/office/drawing/2014/main" id="{D127774E-04DF-4406-9E3B-489B2DA400E5}"/>
              </a:ext>
            </a:extLst>
          </p:cNvPr>
          <p:cNvCxnSpPr/>
          <p:nvPr/>
        </p:nvCxnSpPr>
        <p:spPr>
          <a:xfrm>
            <a:off x="2979088" y="1835030"/>
            <a:ext cx="243131" cy="0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>
                <a:lumMod val="50000"/>
              </a:sysClr>
            </a:solidFill>
            <a:prstDash val="sysDash"/>
            <a:miter lim="800000"/>
          </a:ln>
          <a:effectLst/>
        </p:spPr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46B813C0-5193-4AA3-BE23-28E57FDDF71E}"/>
              </a:ext>
            </a:extLst>
          </p:cNvPr>
          <p:cNvSpPr txBox="1"/>
          <p:nvPr/>
        </p:nvSpPr>
        <p:spPr>
          <a:xfrm>
            <a:off x="3267988" y="1756858"/>
            <a:ext cx="6043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-5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스퀘어"/>
                <a:ea typeface="나눔스퀘어"/>
              </a:rPr>
              <a:t>양자 키 분배</a:t>
            </a:r>
          </a:p>
        </p:txBody>
      </p:sp>
      <p:cxnSp>
        <p:nvCxnSpPr>
          <p:cNvPr id="89" name="직선 연결선 88">
            <a:extLst>
              <a:ext uri="{FF2B5EF4-FFF2-40B4-BE49-F238E27FC236}">
                <a16:creationId xmlns:a16="http://schemas.microsoft.com/office/drawing/2014/main" id="{1D0AD9F0-0D87-4E87-8F9B-1D0BC3628F4A}"/>
              </a:ext>
            </a:extLst>
          </p:cNvPr>
          <p:cNvCxnSpPr/>
          <p:nvPr/>
        </p:nvCxnSpPr>
        <p:spPr>
          <a:xfrm>
            <a:off x="1858340" y="1747748"/>
            <a:ext cx="0" cy="155378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cxnSp>
        <p:nvCxnSpPr>
          <p:cNvPr id="90" name="직선 연결선 89">
            <a:extLst>
              <a:ext uri="{FF2B5EF4-FFF2-40B4-BE49-F238E27FC236}">
                <a16:creationId xmlns:a16="http://schemas.microsoft.com/office/drawing/2014/main" id="{1657D1DA-7725-424C-8CB4-3A377F3689F6}"/>
              </a:ext>
            </a:extLst>
          </p:cNvPr>
          <p:cNvCxnSpPr/>
          <p:nvPr/>
        </p:nvCxnSpPr>
        <p:spPr>
          <a:xfrm>
            <a:off x="2884432" y="1747748"/>
            <a:ext cx="0" cy="155378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3588447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DE8BF9D-69BA-4F96-AAF2-8BFC80086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86220B-EE48-441A-BEE1-7E447193D81B}" type="slidenum">
              <a:rPr kumimoji="0" lang="ko-KR" altLang="en-US" sz="1001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나눔스퀘어"/>
                <a:ea typeface="나눔스퀘어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ko-KR" altLang="en-US" sz="1001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나눔스퀘어"/>
              <a:ea typeface="나눔스퀘어"/>
              <a:cs typeface="+mn-cs"/>
            </a:endParaRPr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3005D68F-8D58-480C-9A76-35C9C3803D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OO </a:t>
            </a:r>
            <a:r>
              <a:rPr lang="ko-KR" altLang="en-US" dirty="0"/>
              <a:t>고객사 </a:t>
            </a:r>
            <a:r>
              <a:rPr lang="en-US" altLang="ko-KR" dirty="0"/>
              <a:t>Q-VPN </a:t>
            </a:r>
            <a:r>
              <a:rPr lang="ko-KR" altLang="en-US" dirty="0"/>
              <a:t>시범 구축 </a:t>
            </a:r>
            <a:r>
              <a:rPr lang="en-US" altLang="ko-KR" dirty="0"/>
              <a:t>(’21</a:t>
            </a:r>
            <a:r>
              <a:rPr lang="ko-KR" altLang="en-US" dirty="0"/>
              <a:t>년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58F282C-018A-4AFD-BB69-DABBAA5A24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04. </a:t>
            </a:r>
            <a:r>
              <a:rPr lang="ko-KR" altLang="en-US" dirty="0"/>
              <a:t>구축 사례</a:t>
            </a:r>
          </a:p>
          <a:p>
            <a:endParaRPr lang="ko-KR" altLang="en-US" dirty="0"/>
          </a:p>
        </p:txBody>
      </p: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D0630F03-EBC1-45A3-8201-3037A50EC234}"/>
              </a:ext>
            </a:extLst>
          </p:cNvPr>
          <p:cNvGrpSpPr/>
          <p:nvPr/>
        </p:nvGrpSpPr>
        <p:grpSpPr>
          <a:xfrm>
            <a:off x="7043637" y="1152253"/>
            <a:ext cx="2464374" cy="2464374"/>
            <a:chOff x="316926" y="2196813"/>
            <a:chExt cx="2464374" cy="2464374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F9C2D4A2-879A-4646-8455-C079CDACA84E}"/>
                </a:ext>
              </a:extLst>
            </p:cNvPr>
            <p:cNvSpPr/>
            <p:nvPr/>
          </p:nvSpPr>
          <p:spPr>
            <a:xfrm>
              <a:off x="316926" y="2196813"/>
              <a:ext cx="2464374" cy="2464374"/>
            </a:xfrm>
            <a:prstGeom prst="ellipse">
              <a:avLst/>
            </a:prstGeom>
            <a:solidFill>
              <a:sysClr val="window" lastClr="FFFFFF">
                <a:lumMod val="95000"/>
              </a:sys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76" name="타원 75">
              <a:extLst>
                <a:ext uri="{FF2B5EF4-FFF2-40B4-BE49-F238E27FC236}">
                  <a16:creationId xmlns:a16="http://schemas.microsoft.com/office/drawing/2014/main" id="{73018A0B-2D63-4915-BC75-948391F5B44A}"/>
                </a:ext>
              </a:extLst>
            </p:cNvPr>
            <p:cNvSpPr/>
            <p:nvPr/>
          </p:nvSpPr>
          <p:spPr>
            <a:xfrm>
              <a:off x="434688" y="2314575"/>
              <a:ext cx="2228850" cy="222885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77" name="타원 76">
              <a:extLst>
                <a:ext uri="{FF2B5EF4-FFF2-40B4-BE49-F238E27FC236}">
                  <a16:creationId xmlns:a16="http://schemas.microsoft.com/office/drawing/2014/main" id="{9545B949-91EF-4C55-8C44-5F8340CD115C}"/>
                </a:ext>
              </a:extLst>
            </p:cNvPr>
            <p:cNvSpPr/>
            <p:nvPr/>
          </p:nvSpPr>
          <p:spPr>
            <a:xfrm>
              <a:off x="539463" y="2419350"/>
              <a:ext cx="2019300" cy="2019300"/>
            </a:xfrm>
            <a:prstGeom prst="ellipse">
              <a:avLst/>
            </a:prstGeom>
            <a:solidFill>
              <a:sysClr val="window" lastClr="FFFFFF"/>
            </a:solidFill>
            <a:ln w="6350" cap="flat" cmpd="sng" algn="ctr">
              <a:noFill/>
              <a:prstDash val="solid"/>
              <a:miter lim="800000"/>
            </a:ln>
            <a:effectLst>
              <a:outerShdw blurRad="76200" algn="ctr" rotWithShape="0">
                <a:prstClr val="black">
                  <a:alpha val="15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</p:grp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C7F0B52D-1126-49B7-9720-AD6D7C5E08F9}"/>
              </a:ext>
            </a:extLst>
          </p:cNvPr>
          <p:cNvGrpSpPr/>
          <p:nvPr/>
        </p:nvGrpSpPr>
        <p:grpSpPr>
          <a:xfrm>
            <a:off x="7043637" y="3984593"/>
            <a:ext cx="2464374" cy="2464374"/>
            <a:chOff x="316926" y="2196813"/>
            <a:chExt cx="2464374" cy="2464374"/>
          </a:xfrm>
        </p:grpSpPr>
        <p:sp>
          <p:nvSpPr>
            <p:cNvPr id="69" name="타원 68">
              <a:extLst>
                <a:ext uri="{FF2B5EF4-FFF2-40B4-BE49-F238E27FC236}">
                  <a16:creationId xmlns:a16="http://schemas.microsoft.com/office/drawing/2014/main" id="{6D8E39F8-8DD9-422F-8641-F57A8F3FBA64}"/>
                </a:ext>
              </a:extLst>
            </p:cNvPr>
            <p:cNvSpPr/>
            <p:nvPr/>
          </p:nvSpPr>
          <p:spPr>
            <a:xfrm>
              <a:off x="316926" y="2196813"/>
              <a:ext cx="2464374" cy="2464374"/>
            </a:xfrm>
            <a:prstGeom prst="ellipse">
              <a:avLst/>
            </a:prstGeom>
            <a:solidFill>
              <a:sysClr val="window" lastClr="FFFFFF">
                <a:lumMod val="95000"/>
              </a:sys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70" name="타원 69">
              <a:extLst>
                <a:ext uri="{FF2B5EF4-FFF2-40B4-BE49-F238E27FC236}">
                  <a16:creationId xmlns:a16="http://schemas.microsoft.com/office/drawing/2014/main" id="{EC300A09-3775-4F7B-9DC6-EFD357B1E48F}"/>
                </a:ext>
              </a:extLst>
            </p:cNvPr>
            <p:cNvSpPr/>
            <p:nvPr/>
          </p:nvSpPr>
          <p:spPr>
            <a:xfrm>
              <a:off x="434688" y="2314575"/>
              <a:ext cx="2228850" cy="222885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71" name="타원 70">
              <a:extLst>
                <a:ext uri="{FF2B5EF4-FFF2-40B4-BE49-F238E27FC236}">
                  <a16:creationId xmlns:a16="http://schemas.microsoft.com/office/drawing/2014/main" id="{B091D46F-5CBE-423F-B2C1-A5A3204392BA}"/>
                </a:ext>
              </a:extLst>
            </p:cNvPr>
            <p:cNvSpPr/>
            <p:nvPr/>
          </p:nvSpPr>
          <p:spPr>
            <a:xfrm>
              <a:off x="539463" y="2419350"/>
              <a:ext cx="2019300" cy="2019300"/>
            </a:xfrm>
            <a:prstGeom prst="ellipse">
              <a:avLst/>
            </a:prstGeom>
            <a:solidFill>
              <a:sysClr val="window" lastClr="FFFFFF"/>
            </a:solidFill>
            <a:ln w="6350" cap="flat" cmpd="sng" algn="ctr">
              <a:noFill/>
              <a:prstDash val="solid"/>
              <a:miter lim="800000"/>
            </a:ln>
            <a:effectLst>
              <a:outerShdw blurRad="76200" algn="ctr" rotWithShape="0">
                <a:prstClr val="black">
                  <a:alpha val="15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</p:grp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5E31940-7B2F-4902-8439-A4546483330E}"/>
              </a:ext>
            </a:extLst>
          </p:cNvPr>
          <p:cNvCxnSpPr/>
          <p:nvPr/>
        </p:nvCxnSpPr>
        <p:spPr>
          <a:xfrm>
            <a:off x="7102778" y="1566929"/>
            <a:ext cx="0" cy="1306509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50000"/>
              </a:sysClr>
            </a:solidFill>
            <a:prstDash val="sysDash"/>
            <a:miter lim="800000"/>
          </a:ln>
          <a:effectLst/>
        </p:spPr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ED76503B-59C8-40D8-80EE-3881F08E4A08}"/>
              </a:ext>
            </a:extLst>
          </p:cNvPr>
          <p:cNvCxnSpPr/>
          <p:nvPr/>
        </p:nvCxnSpPr>
        <p:spPr>
          <a:xfrm>
            <a:off x="7102778" y="4777729"/>
            <a:ext cx="0" cy="1306509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50000"/>
              </a:sysClr>
            </a:solidFill>
            <a:prstDash val="sysDash"/>
            <a:miter lim="800000"/>
          </a:ln>
          <a:effectLst/>
        </p:spPr>
      </p:cxn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0384667C-BA9A-4ABA-ABBA-271A65C8B632}"/>
              </a:ext>
            </a:extLst>
          </p:cNvPr>
          <p:cNvGrpSpPr/>
          <p:nvPr/>
        </p:nvGrpSpPr>
        <p:grpSpPr>
          <a:xfrm>
            <a:off x="824033" y="2578156"/>
            <a:ext cx="2464374" cy="2464374"/>
            <a:chOff x="316926" y="2196813"/>
            <a:chExt cx="2464374" cy="2464374"/>
          </a:xfrm>
        </p:grpSpPr>
        <p:sp>
          <p:nvSpPr>
            <p:cNvPr id="63" name="타원 62">
              <a:extLst>
                <a:ext uri="{FF2B5EF4-FFF2-40B4-BE49-F238E27FC236}">
                  <a16:creationId xmlns:a16="http://schemas.microsoft.com/office/drawing/2014/main" id="{F1684002-6CDA-4EAA-A427-6CB55BB80DED}"/>
                </a:ext>
              </a:extLst>
            </p:cNvPr>
            <p:cNvSpPr/>
            <p:nvPr/>
          </p:nvSpPr>
          <p:spPr>
            <a:xfrm>
              <a:off x="316926" y="2196813"/>
              <a:ext cx="2464374" cy="2464374"/>
            </a:xfrm>
            <a:prstGeom prst="ellipse">
              <a:avLst/>
            </a:prstGeom>
            <a:solidFill>
              <a:sysClr val="window" lastClr="FFFFFF">
                <a:lumMod val="95000"/>
              </a:sys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64" name="타원 63">
              <a:extLst>
                <a:ext uri="{FF2B5EF4-FFF2-40B4-BE49-F238E27FC236}">
                  <a16:creationId xmlns:a16="http://schemas.microsoft.com/office/drawing/2014/main" id="{2FB567F8-8E64-4F4C-A517-ADE37911C3A2}"/>
                </a:ext>
              </a:extLst>
            </p:cNvPr>
            <p:cNvSpPr/>
            <p:nvPr/>
          </p:nvSpPr>
          <p:spPr>
            <a:xfrm>
              <a:off x="434688" y="2314575"/>
              <a:ext cx="2228850" cy="222885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65" name="타원 64">
              <a:extLst>
                <a:ext uri="{FF2B5EF4-FFF2-40B4-BE49-F238E27FC236}">
                  <a16:creationId xmlns:a16="http://schemas.microsoft.com/office/drawing/2014/main" id="{76ABB1B5-E1C3-4EA9-963B-484C08073B18}"/>
                </a:ext>
              </a:extLst>
            </p:cNvPr>
            <p:cNvSpPr/>
            <p:nvPr/>
          </p:nvSpPr>
          <p:spPr>
            <a:xfrm>
              <a:off x="539463" y="2419350"/>
              <a:ext cx="2019300" cy="2019300"/>
            </a:xfrm>
            <a:prstGeom prst="ellipse">
              <a:avLst/>
            </a:prstGeom>
            <a:solidFill>
              <a:sysClr val="window" lastClr="FFFFFF"/>
            </a:solidFill>
            <a:ln w="6350" cap="flat" cmpd="sng" algn="ctr">
              <a:noFill/>
              <a:prstDash val="solid"/>
              <a:miter lim="800000"/>
            </a:ln>
            <a:effectLst>
              <a:outerShdw blurRad="76200" algn="ctr" rotWithShape="0">
                <a:prstClr val="black">
                  <a:alpha val="15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5C29C137-17D2-4C29-B5BB-2451423425B9}"/>
              </a:ext>
            </a:extLst>
          </p:cNvPr>
          <p:cNvSpPr txBox="1"/>
          <p:nvPr/>
        </p:nvSpPr>
        <p:spPr>
          <a:xfrm>
            <a:off x="1617393" y="4026008"/>
            <a:ext cx="857606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"/>
                <a:ea typeface="나눔스퀘어"/>
              </a:rPr>
              <a:t>A</a:t>
            </a:r>
            <a:r>
              <a:rPr lang="en-US" altLang="ko-KR" sz="1400" kern="0" dirty="0">
                <a:solidFill>
                  <a:prstClr val="black"/>
                </a:solidFill>
                <a:latin typeface="나눔스퀘어"/>
                <a:ea typeface="나눔스퀘어"/>
              </a:rPr>
              <a:t>hnLab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kern="0" dirty="0">
                <a:solidFill>
                  <a:prstClr val="black"/>
                </a:solidFill>
                <a:latin typeface="나눔스퀘어"/>
                <a:ea typeface="나눔스퀘어"/>
              </a:rPr>
              <a:t>TrusGuard</a:t>
            </a:r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"/>
              <a:ea typeface="나눔스퀘어"/>
            </a:endParaRPr>
          </a:p>
        </p:txBody>
      </p:sp>
      <p:sp>
        <p:nvSpPr>
          <p:cNvPr id="13" name="모서리가 둥근 직사각형 103">
            <a:extLst>
              <a:ext uri="{FF2B5EF4-FFF2-40B4-BE49-F238E27FC236}">
                <a16:creationId xmlns:a16="http://schemas.microsoft.com/office/drawing/2014/main" id="{BBD3D361-E726-4E46-8F09-BACD5723E639}"/>
              </a:ext>
            </a:extLst>
          </p:cNvPr>
          <p:cNvSpPr/>
          <p:nvPr/>
        </p:nvSpPr>
        <p:spPr>
          <a:xfrm>
            <a:off x="6710431" y="2342752"/>
            <a:ext cx="784694" cy="25083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95000"/>
            </a:sys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38100" sx="101000" sy="101000" algn="ctr" rotWithShape="0">
              <a:prstClr val="black">
                <a:alpha val="15000"/>
              </a:prstClr>
            </a:outerShdw>
          </a:effectLst>
        </p:spPr>
        <p:txBody>
          <a:bodyPr lIns="36000" tIns="36000" rIns="36000" bIns="36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/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ENC/DEC</a:t>
            </a:r>
          </a:p>
        </p:txBody>
      </p:sp>
      <p:sp>
        <p:nvSpPr>
          <p:cNvPr id="14" name="모서리가 둥근 직사각형 104">
            <a:extLst>
              <a:ext uri="{FF2B5EF4-FFF2-40B4-BE49-F238E27FC236}">
                <a16:creationId xmlns:a16="http://schemas.microsoft.com/office/drawing/2014/main" id="{C747BB92-AA08-4D73-AB85-BC13AF8462DE}"/>
              </a:ext>
            </a:extLst>
          </p:cNvPr>
          <p:cNvSpPr/>
          <p:nvPr/>
        </p:nvSpPr>
        <p:spPr>
          <a:xfrm>
            <a:off x="6710431" y="1892133"/>
            <a:ext cx="784694" cy="25083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95000"/>
            </a:sys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38100" sx="101000" sy="101000" algn="ctr" rotWithShape="0">
              <a:prstClr val="black">
                <a:alpha val="15000"/>
              </a:prstClr>
            </a:outerShdw>
          </a:effectLst>
        </p:spPr>
        <p:txBody>
          <a:bodyPr lIns="36000" tIns="36000" rIns="36000" bIns="36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/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KMS</a:t>
            </a:r>
          </a:p>
        </p:txBody>
      </p:sp>
      <p:sp>
        <p:nvSpPr>
          <p:cNvPr id="15" name="모서리가 둥근 직사각형 105">
            <a:extLst>
              <a:ext uri="{FF2B5EF4-FFF2-40B4-BE49-F238E27FC236}">
                <a16:creationId xmlns:a16="http://schemas.microsoft.com/office/drawing/2014/main" id="{701967BB-9DE0-4301-A251-8AFEF9D43792}"/>
              </a:ext>
            </a:extLst>
          </p:cNvPr>
          <p:cNvSpPr/>
          <p:nvPr/>
        </p:nvSpPr>
        <p:spPr>
          <a:xfrm>
            <a:off x="6710431" y="1441514"/>
            <a:ext cx="784694" cy="25083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95000"/>
            </a:sys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38100" sx="101000" sy="101000" algn="ctr" rotWithShape="0">
              <a:prstClr val="black">
                <a:alpha val="15000"/>
              </a:prstClr>
            </a:outerShdw>
          </a:effectLst>
        </p:spPr>
        <p:txBody>
          <a:bodyPr lIns="36000" tIns="36000" rIns="36000" bIns="36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/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QKD</a:t>
            </a:r>
          </a:p>
        </p:txBody>
      </p:sp>
      <p:sp>
        <p:nvSpPr>
          <p:cNvPr id="16" name="모서리가 둥근 직사각형 106">
            <a:extLst>
              <a:ext uri="{FF2B5EF4-FFF2-40B4-BE49-F238E27FC236}">
                <a16:creationId xmlns:a16="http://schemas.microsoft.com/office/drawing/2014/main" id="{0F4615D8-9769-41C7-A4DF-AB7FABE1414E}"/>
              </a:ext>
            </a:extLst>
          </p:cNvPr>
          <p:cNvSpPr/>
          <p:nvPr/>
        </p:nvSpPr>
        <p:spPr>
          <a:xfrm>
            <a:off x="6710431" y="5029296"/>
            <a:ext cx="784694" cy="25083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95000"/>
            </a:sys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38100" sx="101000" sy="101000" algn="ctr" rotWithShape="0">
              <a:prstClr val="black">
                <a:alpha val="15000"/>
              </a:prstClr>
            </a:outerShdw>
          </a:effectLst>
        </p:spPr>
        <p:txBody>
          <a:bodyPr lIns="36000" tIns="36000" rIns="36000" bIns="36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/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ENC/DEC</a:t>
            </a:r>
          </a:p>
        </p:txBody>
      </p:sp>
      <p:sp>
        <p:nvSpPr>
          <p:cNvPr id="17" name="모서리가 둥근 직사각형 107">
            <a:extLst>
              <a:ext uri="{FF2B5EF4-FFF2-40B4-BE49-F238E27FC236}">
                <a16:creationId xmlns:a16="http://schemas.microsoft.com/office/drawing/2014/main" id="{16B970DA-59C8-44BE-8E8B-572EE95403C4}"/>
              </a:ext>
            </a:extLst>
          </p:cNvPr>
          <p:cNvSpPr/>
          <p:nvPr/>
        </p:nvSpPr>
        <p:spPr>
          <a:xfrm>
            <a:off x="6710431" y="5475010"/>
            <a:ext cx="784694" cy="25083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95000"/>
            </a:sys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38100" sx="101000" sy="101000" algn="ctr" rotWithShape="0">
              <a:prstClr val="black">
                <a:alpha val="15000"/>
              </a:prstClr>
            </a:outerShdw>
          </a:effectLst>
        </p:spPr>
        <p:txBody>
          <a:bodyPr lIns="36000" tIns="36000" rIns="36000" bIns="36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/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KMS</a:t>
            </a:r>
          </a:p>
        </p:txBody>
      </p:sp>
      <p:sp>
        <p:nvSpPr>
          <p:cNvPr id="18" name="모서리가 둥근 직사각형 108">
            <a:extLst>
              <a:ext uri="{FF2B5EF4-FFF2-40B4-BE49-F238E27FC236}">
                <a16:creationId xmlns:a16="http://schemas.microsoft.com/office/drawing/2014/main" id="{764C1B86-8DE4-409F-948E-D01E710CBCED}"/>
              </a:ext>
            </a:extLst>
          </p:cNvPr>
          <p:cNvSpPr/>
          <p:nvPr/>
        </p:nvSpPr>
        <p:spPr>
          <a:xfrm>
            <a:off x="6710431" y="5920723"/>
            <a:ext cx="784694" cy="25083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95000"/>
            </a:sys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38100" sx="101000" sy="101000" algn="ctr" rotWithShape="0">
              <a:prstClr val="black">
                <a:alpha val="15000"/>
              </a:prstClr>
            </a:outerShdw>
          </a:effectLst>
        </p:spPr>
        <p:txBody>
          <a:bodyPr lIns="36000" tIns="36000" rIns="36000" bIns="36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/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QKD</a:t>
            </a:r>
          </a:p>
        </p:txBody>
      </p:sp>
      <p:cxnSp>
        <p:nvCxnSpPr>
          <p:cNvPr id="58" name="꺾인 연결선 110">
            <a:extLst>
              <a:ext uri="{FF2B5EF4-FFF2-40B4-BE49-F238E27FC236}">
                <a16:creationId xmlns:a16="http://schemas.microsoft.com/office/drawing/2014/main" id="{4DADD0CF-C12C-495C-B138-94BD580DF002}"/>
              </a:ext>
            </a:extLst>
          </p:cNvPr>
          <p:cNvCxnSpPr/>
          <p:nvPr/>
        </p:nvCxnSpPr>
        <p:spPr>
          <a:xfrm flipV="1">
            <a:off x="3719207" y="2958826"/>
            <a:ext cx="2937659" cy="838364"/>
          </a:xfrm>
          <a:prstGeom prst="bentConnector3">
            <a:avLst/>
          </a:prstGeom>
          <a:noFill/>
          <a:ln w="19050" cap="flat" cmpd="sng" algn="ctr">
            <a:solidFill>
              <a:srgbClr val="012F75">
                <a:lumMod val="60000"/>
                <a:lumOff val="40000"/>
              </a:srgbClr>
            </a:solidFill>
            <a:prstDash val="solid"/>
            <a:miter lim="800000"/>
            <a:headEnd type="triangle" w="lg" len="med"/>
            <a:tailEnd type="triangle" w="lg" len="med"/>
          </a:ln>
          <a:effectLst/>
        </p:spPr>
      </p:cxnSp>
      <p:cxnSp>
        <p:nvCxnSpPr>
          <p:cNvPr id="59" name="꺾인 연결선 111">
            <a:extLst>
              <a:ext uri="{FF2B5EF4-FFF2-40B4-BE49-F238E27FC236}">
                <a16:creationId xmlns:a16="http://schemas.microsoft.com/office/drawing/2014/main" id="{33CD29DD-18FF-4CA1-9F75-D161C408E154}"/>
              </a:ext>
            </a:extLst>
          </p:cNvPr>
          <p:cNvCxnSpPr/>
          <p:nvPr/>
        </p:nvCxnSpPr>
        <p:spPr>
          <a:xfrm>
            <a:off x="3719207" y="3797190"/>
            <a:ext cx="2937659" cy="880081"/>
          </a:xfrm>
          <a:prstGeom prst="bentConnector3">
            <a:avLst/>
          </a:prstGeom>
          <a:noFill/>
          <a:ln w="19050" cap="flat" cmpd="sng" algn="ctr">
            <a:solidFill>
              <a:srgbClr val="012F75">
                <a:lumMod val="60000"/>
                <a:lumOff val="40000"/>
              </a:srgbClr>
            </a:solidFill>
            <a:prstDash val="solid"/>
            <a:miter lim="800000"/>
            <a:headEnd type="triangle" w="lg" len="med"/>
            <a:tailEnd type="triangle" w="lg" len="med"/>
          </a:ln>
          <a:effectLst/>
        </p:spPr>
      </p:cxnSp>
      <p:grpSp>
        <p:nvGrpSpPr>
          <p:cNvPr id="20" name="Group 4">
            <a:extLst>
              <a:ext uri="{FF2B5EF4-FFF2-40B4-BE49-F238E27FC236}">
                <a16:creationId xmlns:a16="http://schemas.microsoft.com/office/drawing/2014/main" id="{608E1881-3353-472F-BA19-38C56CA441E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673340" y="2786367"/>
            <a:ext cx="865826" cy="332892"/>
            <a:chOff x="1507" y="2282"/>
            <a:chExt cx="567" cy="218"/>
          </a:xfrm>
        </p:grpSpPr>
        <p:sp>
          <p:nvSpPr>
            <p:cNvPr id="52" name="Freeform 5">
              <a:extLst>
                <a:ext uri="{FF2B5EF4-FFF2-40B4-BE49-F238E27FC236}">
                  <a16:creationId xmlns:a16="http://schemas.microsoft.com/office/drawing/2014/main" id="{4DAD0FB1-F1B0-4038-B39E-9D8D908E27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7" y="2282"/>
              <a:ext cx="567" cy="218"/>
            </a:xfrm>
            <a:custGeom>
              <a:avLst/>
              <a:gdLst>
                <a:gd name="T0" fmla="*/ 37 w 567"/>
                <a:gd name="T1" fmla="*/ 218 h 218"/>
                <a:gd name="T2" fmla="*/ 0 w 567"/>
                <a:gd name="T3" fmla="*/ 179 h 218"/>
                <a:gd name="T4" fmla="*/ 0 w 567"/>
                <a:gd name="T5" fmla="*/ 40 h 218"/>
                <a:gd name="T6" fmla="*/ 37 w 567"/>
                <a:gd name="T7" fmla="*/ 0 h 218"/>
                <a:gd name="T8" fmla="*/ 531 w 567"/>
                <a:gd name="T9" fmla="*/ 0 h 218"/>
                <a:gd name="T10" fmla="*/ 567 w 567"/>
                <a:gd name="T11" fmla="*/ 40 h 218"/>
                <a:gd name="T12" fmla="*/ 567 w 567"/>
                <a:gd name="T13" fmla="*/ 179 h 218"/>
                <a:gd name="T14" fmla="*/ 531 w 567"/>
                <a:gd name="T15" fmla="*/ 218 h 218"/>
                <a:gd name="T16" fmla="*/ 37 w 567"/>
                <a:gd name="T17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7" h="218">
                  <a:moveTo>
                    <a:pt x="37" y="218"/>
                  </a:moveTo>
                  <a:lnTo>
                    <a:pt x="0" y="179"/>
                  </a:lnTo>
                  <a:lnTo>
                    <a:pt x="0" y="40"/>
                  </a:lnTo>
                  <a:lnTo>
                    <a:pt x="37" y="0"/>
                  </a:lnTo>
                  <a:lnTo>
                    <a:pt x="531" y="0"/>
                  </a:lnTo>
                  <a:lnTo>
                    <a:pt x="567" y="40"/>
                  </a:lnTo>
                  <a:lnTo>
                    <a:pt x="567" y="179"/>
                  </a:lnTo>
                  <a:lnTo>
                    <a:pt x="531" y="218"/>
                  </a:lnTo>
                  <a:lnTo>
                    <a:pt x="37" y="218"/>
                  </a:lnTo>
                  <a:close/>
                </a:path>
              </a:pathLst>
            </a:custGeom>
            <a:solidFill>
              <a:srgbClr val="012F75">
                <a:lumMod val="60000"/>
                <a:lumOff val="40000"/>
              </a:srgbClr>
            </a:solidFill>
            <a:ln w="19050">
              <a:solidFill>
                <a:sysClr val="window" lastClr="FFFFFF"/>
              </a:solidFill>
              <a:round/>
              <a:headEnd/>
              <a:tailEnd/>
            </a:ln>
            <a:effectLst>
              <a:outerShdw blurRad="38100" algn="ctr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53" name="Rectangle 6">
              <a:extLst>
                <a:ext uri="{FF2B5EF4-FFF2-40B4-BE49-F238E27FC236}">
                  <a16:creationId xmlns:a16="http://schemas.microsoft.com/office/drawing/2014/main" id="{0C120735-1680-4021-B219-DDDC632CE7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9" y="2395"/>
              <a:ext cx="39" cy="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54" name="Freeform 7">
              <a:extLst>
                <a:ext uri="{FF2B5EF4-FFF2-40B4-BE49-F238E27FC236}">
                  <a16:creationId xmlns:a16="http://schemas.microsoft.com/office/drawing/2014/main" id="{1F32F199-9AB6-42A2-96BF-B50E4D7F1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3" y="2341"/>
              <a:ext cx="86" cy="105"/>
            </a:xfrm>
            <a:custGeom>
              <a:avLst/>
              <a:gdLst>
                <a:gd name="T0" fmla="*/ 52 w 86"/>
                <a:gd name="T1" fmla="*/ 105 h 105"/>
                <a:gd name="T2" fmla="*/ 31 w 86"/>
                <a:gd name="T3" fmla="*/ 105 h 105"/>
                <a:gd name="T4" fmla="*/ 0 w 86"/>
                <a:gd name="T5" fmla="*/ 0 h 105"/>
                <a:gd name="T6" fmla="*/ 16 w 86"/>
                <a:gd name="T7" fmla="*/ 0 h 105"/>
                <a:gd name="T8" fmla="*/ 43 w 86"/>
                <a:gd name="T9" fmla="*/ 81 h 105"/>
                <a:gd name="T10" fmla="*/ 67 w 86"/>
                <a:gd name="T11" fmla="*/ 0 h 105"/>
                <a:gd name="T12" fmla="*/ 86 w 86"/>
                <a:gd name="T13" fmla="*/ 0 h 105"/>
                <a:gd name="T14" fmla="*/ 52 w 86"/>
                <a:gd name="T1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" h="105">
                  <a:moveTo>
                    <a:pt x="52" y="105"/>
                  </a:moveTo>
                  <a:lnTo>
                    <a:pt x="31" y="105"/>
                  </a:lnTo>
                  <a:lnTo>
                    <a:pt x="0" y="0"/>
                  </a:lnTo>
                  <a:lnTo>
                    <a:pt x="16" y="0"/>
                  </a:lnTo>
                  <a:lnTo>
                    <a:pt x="43" y="81"/>
                  </a:lnTo>
                  <a:lnTo>
                    <a:pt x="67" y="0"/>
                  </a:lnTo>
                  <a:lnTo>
                    <a:pt x="86" y="0"/>
                  </a:lnTo>
                  <a:lnTo>
                    <a:pt x="52" y="1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55" name="Freeform 8">
              <a:extLst>
                <a:ext uri="{FF2B5EF4-FFF2-40B4-BE49-F238E27FC236}">
                  <a16:creationId xmlns:a16="http://schemas.microsoft.com/office/drawing/2014/main" id="{E83CDE04-9057-40B9-A546-C4FB27B976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49" y="2341"/>
              <a:ext cx="72" cy="105"/>
            </a:xfrm>
            <a:custGeom>
              <a:avLst/>
              <a:gdLst>
                <a:gd name="T0" fmla="*/ 28 w 30"/>
                <a:gd name="T1" fmla="*/ 21 h 43"/>
                <a:gd name="T2" fmla="*/ 25 w 30"/>
                <a:gd name="T3" fmla="*/ 24 h 43"/>
                <a:gd name="T4" fmla="*/ 20 w 30"/>
                <a:gd name="T5" fmla="*/ 26 h 43"/>
                <a:gd name="T6" fmla="*/ 7 w 30"/>
                <a:gd name="T7" fmla="*/ 26 h 43"/>
                <a:gd name="T8" fmla="*/ 7 w 30"/>
                <a:gd name="T9" fmla="*/ 43 h 43"/>
                <a:gd name="T10" fmla="*/ 0 w 30"/>
                <a:gd name="T11" fmla="*/ 43 h 43"/>
                <a:gd name="T12" fmla="*/ 0 w 30"/>
                <a:gd name="T13" fmla="*/ 0 h 43"/>
                <a:gd name="T14" fmla="*/ 20 w 30"/>
                <a:gd name="T15" fmla="*/ 0 h 43"/>
                <a:gd name="T16" fmla="*/ 25 w 30"/>
                <a:gd name="T17" fmla="*/ 2 h 43"/>
                <a:gd name="T18" fmla="*/ 28 w 30"/>
                <a:gd name="T19" fmla="*/ 6 h 43"/>
                <a:gd name="T20" fmla="*/ 30 w 30"/>
                <a:gd name="T21" fmla="*/ 10 h 43"/>
                <a:gd name="T22" fmla="*/ 30 w 30"/>
                <a:gd name="T23" fmla="*/ 16 h 43"/>
                <a:gd name="T24" fmla="*/ 28 w 30"/>
                <a:gd name="T25" fmla="*/ 21 h 43"/>
                <a:gd name="T26" fmla="*/ 22 w 30"/>
                <a:gd name="T27" fmla="*/ 10 h 43"/>
                <a:gd name="T28" fmla="*/ 22 w 30"/>
                <a:gd name="T29" fmla="*/ 10 h 43"/>
                <a:gd name="T30" fmla="*/ 20 w 30"/>
                <a:gd name="T31" fmla="*/ 8 h 43"/>
                <a:gd name="T32" fmla="*/ 20 w 30"/>
                <a:gd name="T33" fmla="*/ 8 h 43"/>
                <a:gd name="T34" fmla="*/ 7 w 30"/>
                <a:gd name="T35" fmla="*/ 8 h 43"/>
                <a:gd name="T36" fmla="*/ 7 w 30"/>
                <a:gd name="T37" fmla="*/ 19 h 43"/>
                <a:gd name="T38" fmla="*/ 20 w 30"/>
                <a:gd name="T39" fmla="*/ 19 h 43"/>
                <a:gd name="T40" fmla="*/ 22 w 30"/>
                <a:gd name="T41" fmla="*/ 17 h 43"/>
                <a:gd name="T42" fmla="*/ 22 w 30"/>
                <a:gd name="T43" fmla="*/ 16 h 43"/>
                <a:gd name="T44" fmla="*/ 22 w 30"/>
                <a:gd name="T45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" h="43">
                  <a:moveTo>
                    <a:pt x="28" y="21"/>
                  </a:moveTo>
                  <a:cubicBezTo>
                    <a:pt x="28" y="22"/>
                    <a:pt x="26" y="24"/>
                    <a:pt x="25" y="24"/>
                  </a:cubicBezTo>
                  <a:cubicBezTo>
                    <a:pt x="23" y="25"/>
                    <a:pt x="21" y="26"/>
                    <a:pt x="20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3" y="1"/>
                    <a:pt x="25" y="2"/>
                  </a:cubicBezTo>
                  <a:cubicBezTo>
                    <a:pt x="26" y="3"/>
                    <a:pt x="28" y="5"/>
                    <a:pt x="28" y="6"/>
                  </a:cubicBezTo>
                  <a:cubicBezTo>
                    <a:pt x="29" y="7"/>
                    <a:pt x="30" y="9"/>
                    <a:pt x="30" y="10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8"/>
                    <a:pt x="29" y="19"/>
                    <a:pt x="28" y="21"/>
                  </a:cubicBezTo>
                  <a:close/>
                  <a:moveTo>
                    <a:pt x="22" y="10"/>
                  </a:moveTo>
                  <a:cubicBezTo>
                    <a:pt x="22" y="10"/>
                    <a:pt x="22" y="10"/>
                    <a:pt x="22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2" y="18"/>
                    <a:pt x="22" y="17"/>
                  </a:cubicBezTo>
                  <a:cubicBezTo>
                    <a:pt x="22" y="17"/>
                    <a:pt x="22" y="16"/>
                    <a:pt x="22" y="16"/>
                  </a:cubicBezTo>
                  <a:lnTo>
                    <a:pt x="22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56" name="Freeform 9">
              <a:extLst>
                <a:ext uri="{FF2B5EF4-FFF2-40B4-BE49-F238E27FC236}">
                  <a16:creationId xmlns:a16="http://schemas.microsoft.com/office/drawing/2014/main" id="{F227BD8A-0EDF-4951-BD90-B068EC3547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5" y="2341"/>
              <a:ext cx="72" cy="105"/>
            </a:xfrm>
            <a:custGeom>
              <a:avLst/>
              <a:gdLst>
                <a:gd name="T0" fmla="*/ 53 w 72"/>
                <a:gd name="T1" fmla="*/ 105 h 105"/>
                <a:gd name="T2" fmla="*/ 19 w 72"/>
                <a:gd name="T3" fmla="*/ 37 h 105"/>
                <a:gd name="T4" fmla="*/ 19 w 72"/>
                <a:gd name="T5" fmla="*/ 105 h 105"/>
                <a:gd name="T6" fmla="*/ 0 w 72"/>
                <a:gd name="T7" fmla="*/ 105 h 105"/>
                <a:gd name="T8" fmla="*/ 0 w 72"/>
                <a:gd name="T9" fmla="*/ 0 h 105"/>
                <a:gd name="T10" fmla="*/ 19 w 72"/>
                <a:gd name="T11" fmla="*/ 0 h 105"/>
                <a:gd name="T12" fmla="*/ 55 w 72"/>
                <a:gd name="T13" fmla="*/ 71 h 105"/>
                <a:gd name="T14" fmla="*/ 55 w 72"/>
                <a:gd name="T15" fmla="*/ 0 h 105"/>
                <a:gd name="T16" fmla="*/ 72 w 72"/>
                <a:gd name="T17" fmla="*/ 0 h 105"/>
                <a:gd name="T18" fmla="*/ 72 w 72"/>
                <a:gd name="T19" fmla="*/ 105 h 105"/>
                <a:gd name="T20" fmla="*/ 53 w 72"/>
                <a:gd name="T21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5">
                  <a:moveTo>
                    <a:pt x="53" y="105"/>
                  </a:moveTo>
                  <a:lnTo>
                    <a:pt x="19" y="37"/>
                  </a:lnTo>
                  <a:lnTo>
                    <a:pt x="19" y="105"/>
                  </a:lnTo>
                  <a:lnTo>
                    <a:pt x="0" y="105"/>
                  </a:lnTo>
                  <a:lnTo>
                    <a:pt x="0" y="0"/>
                  </a:lnTo>
                  <a:lnTo>
                    <a:pt x="19" y="0"/>
                  </a:lnTo>
                  <a:lnTo>
                    <a:pt x="55" y="71"/>
                  </a:lnTo>
                  <a:lnTo>
                    <a:pt x="55" y="0"/>
                  </a:lnTo>
                  <a:lnTo>
                    <a:pt x="72" y="0"/>
                  </a:lnTo>
                  <a:lnTo>
                    <a:pt x="72" y="105"/>
                  </a:lnTo>
                  <a:lnTo>
                    <a:pt x="53" y="1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57" name="Freeform 10">
              <a:extLst>
                <a:ext uri="{FF2B5EF4-FFF2-40B4-BE49-F238E27FC236}">
                  <a16:creationId xmlns:a16="http://schemas.microsoft.com/office/drawing/2014/main" id="{4918A29B-3FA3-45E7-A364-746597C7B0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51" y="2312"/>
              <a:ext cx="161" cy="188"/>
            </a:xfrm>
            <a:custGeom>
              <a:avLst/>
              <a:gdLst>
                <a:gd name="T0" fmla="*/ 67 w 67"/>
                <a:gd name="T1" fmla="*/ 77 h 77"/>
                <a:gd name="T2" fmla="*/ 47 w 67"/>
                <a:gd name="T3" fmla="*/ 57 h 77"/>
                <a:gd name="T4" fmla="*/ 48 w 67"/>
                <a:gd name="T5" fmla="*/ 56 h 77"/>
                <a:gd name="T6" fmla="*/ 50 w 67"/>
                <a:gd name="T7" fmla="*/ 50 h 77"/>
                <a:gd name="T8" fmla="*/ 50 w 67"/>
                <a:gd name="T9" fmla="*/ 16 h 77"/>
                <a:gd name="T10" fmla="*/ 48 w 67"/>
                <a:gd name="T11" fmla="*/ 10 h 77"/>
                <a:gd name="T12" fmla="*/ 40 w 67"/>
                <a:gd name="T13" fmla="*/ 2 h 77"/>
                <a:gd name="T14" fmla="*/ 33 w 67"/>
                <a:gd name="T15" fmla="*/ 0 h 77"/>
                <a:gd name="T16" fmla="*/ 17 w 67"/>
                <a:gd name="T17" fmla="*/ 0 h 77"/>
                <a:gd name="T18" fmla="*/ 10 w 67"/>
                <a:gd name="T19" fmla="*/ 2 h 77"/>
                <a:gd name="T20" fmla="*/ 2 w 67"/>
                <a:gd name="T21" fmla="*/ 10 h 77"/>
                <a:gd name="T22" fmla="*/ 0 w 67"/>
                <a:gd name="T23" fmla="*/ 16 h 77"/>
                <a:gd name="T24" fmla="*/ 0 w 67"/>
                <a:gd name="T25" fmla="*/ 50 h 77"/>
                <a:gd name="T26" fmla="*/ 2 w 67"/>
                <a:gd name="T27" fmla="*/ 56 h 77"/>
                <a:gd name="T28" fmla="*/ 10 w 67"/>
                <a:gd name="T29" fmla="*/ 64 h 77"/>
                <a:gd name="T30" fmla="*/ 17 w 67"/>
                <a:gd name="T31" fmla="*/ 66 h 77"/>
                <a:gd name="T32" fmla="*/ 33 w 67"/>
                <a:gd name="T33" fmla="*/ 66 h 77"/>
                <a:gd name="T34" fmla="*/ 40 w 67"/>
                <a:gd name="T35" fmla="*/ 64 h 77"/>
                <a:gd name="T36" fmla="*/ 41 w 67"/>
                <a:gd name="T37" fmla="*/ 64 h 77"/>
                <a:gd name="T38" fmla="*/ 54 w 67"/>
                <a:gd name="T39" fmla="*/ 77 h 77"/>
                <a:gd name="T40" fmla="*/ 67 w 67"/>
                <a:gd name="T41" fmla="*/ 77 h 77"/>
                <a:gd name="T42" fmla="*/ 17 w 67"/>
                <a:gd name="T43" fmla="*/ 55 h 77"/>
                <a:gd name="T44" fmla="*/ 17 w 67"/>
                <a:gd name="T45" fmla="*/ 55 h 77"/>
                <a:gd name="T46" fmla="*/ 12 w 67"/>
                <a:gd name="T47" fmla="*/ 51 h 77"/>
                <a:gd name="T48" fmla="*/ 12 w 67"/>
                <a:gd name="T49" fmla="*/ 50 h 77"/>
                <a:gd name="T50" fmla="*/ 12 w 67"/>
                <a:gd name="T51" fmla="*/ 16 h 77"/>
                <a:gd name="T52" fmla="*/ 12 w 67"/>
                <a:gd name="T53" fmla="*/ 16 h 77"/>
                <a:gd name="T54" fmla="*/ 17 w 67"/>
                <a:gd name="T55" fmla="*/ 11 h 77"/>
                <a:gd name="T56" fmla="*/ 17 w 67"/>
                <a:gd name="T57" fmla="*/ 11 h 77"/>
                <a:gd name="T58" fmla="*/ 33 w 67"/>
                <a:gd name="T59" fmla="*/ 11 h 77"/>
                <a:gd name="T60" fmla="*/ 33 w 67"/>
                <a:gd name="T61" fmla="*/ 11 h 77"/>
                <a:gd name="T62" fmla="*/ 38 w 67"/>
                <a:gd name="T63" fmla="*/ 16 h 77"/>
                <a:gd name="T64" fmla="*/ 38 w 67"/>
                <a:gd name="T65" fmla="*/ 16 h 77"/>
                <a:gd name="T66" fmla="*/ 38 w 67"/>
                <a:gd name="T67" fmla="*/ 48 h 77"/>
                <a:gd name="T68" fmla="*/ 32 w 67"/>
                <a:gd name="T69" fmla="*/ 42 h 77"/>
                <a:gd name="T70" fmla="*/ 26 w 67"/>
                <a:gd name="T71" fmla="*/ 49 h 77"/>
                <a:gd name="T72" fmla="*/ 32 w 67"/>
                <a:gd name="T73" fmla="*/ 55 h 77"/>
                <a:gd name="T74" fmla="*/ 17 w 67"/>
                <a:gd name="T75" fmla="*/ 5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7" h="77">
                  <a:moveTo>
                    <a:pt x="67" y="77"/>
                  </a:moveTo>
                  <a:cubicBezTo>
                    <a:pt x="47" y="57"/>
                    <a:pt x="47" y="57"/>
                    <a:pt x="47" y="57"/>
                  </a:cubicBezTo>
                  <a:cubicBezTo>
                    <a:pt x="48" y="57"/>
                    <a:pt x="48" y="57"/>
                    <a:pt x="48" y="56"/>
                  </a:cubicBezTo>
                  <a:cubicBezTo>
                    <a:pt x="49" y="54"/>
                    <a:pt x="50" y="52"/>
                    <a:pt x="50" y="50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0" y="14"/>
                    <a:pt x="49" y="12"/>
                    <a:pt x="48" y="10"/>
                  </a:cubicBezTo>
                  <a:cubicBezTo>
                    <a:pt x="47" y="8"/>
                    <a:pt x="42" y="3"/>
                    <a:pt x="40" y="2"/>
                  </a:cubicBezTo>
                  <a:cubicBezTo>
                    <a:pt x="38" y="1"/>
                    <a:pt x="36" y="0"/>
                    <a:pt x="3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4" y="0"/>
                    <a:pt x="12" y="1"/>
                    <a:pt x="10" y="2"/>
                  </a:cubicBezTo>
                  <a:cubicBezTo>
                    <a:pt x="8" y="3"/>
                    <a:pt x="3" y="8"/>
                    <a:pt x="2" y="10"/>
                  </a:cubicBezTo>
                  <a:cubicBezTo>
                    <a:pt x="1" y="12"/>
                    <a:pt x="0" y="14"/>
                    <a:pt x="0" y="16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2"/>
                    <a:pt x="1" y="54"/>
                    <a:pt x="2" y="56"/>
                  </a:cubicBezTo>
                  <a:cubicBezTo>
                    <a:pt x="3" y="58"/>
                    <a:pt x="8" y="63"/>
                    <a:pt x="10" y="64"/>
                  </a:cubicBezTo>
                  <a:cubicBezTo>
                    <a:pt x="12" y="65"/>
                    <a:pt x="14" y="66"/>
                    <a:pt x="17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36" y="66"/>
                    <a:pt x="38" y="65"/>
                    <a:pt x="40" y="64"/>
                  </a:cubicBezTo>
                  <a:cubicBezTo>
                    <a:pt x="40" y="64"/>
                    <a:pt x="41" y="64"/>
                    <a:pt x="41" y="64"/>
                  </a:cubicBezTo>
                  <a:cubicBezTo>
                    <a:pt x="54" y="77"/>
                    <a:pt x="54" y="77"/>
                    <a:pt x="54" y="77"/>
                  </a:cubicBezTo>
                  <a:lnTo>
                    <a:pt x="67" y="77"/>
                  </a:lnTo>
                  <a:close/>
                  <a:moveTo>
                    <a:pt x="17" y="55"/>
                  </a:moveTo>
                  <a:cubicBezTo>
                    <a:pt x="17" y="55"/>
                    <a:pt x="17" y="55"/>
                    <a:pt x="17" y="55"/>
                  </a:cubicBezTo>
                  <a:cubicBezTo>
                    <a:pt x="15" y="55"/>
                    <a:pt x="13" y="53"/>
                    <a:pt x="12" y="51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4"/>
                    <a:pt x="15" y="12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5" y="12"/>
                    <a:pt x="37" y="14"/>
                    <a:pt x="38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32" y="55"/>
                    <a:pt x="32" y="55"/>
                    <a:pt x="32" y="55"/>
                  </a:cubicBezTo>
                  <a:lnTo>
                    <a:pt x="17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</p:grpSp>
      <p:grpSp>
        <p:nvGrpSpPr>
          <p:cNvPr id="21" name="Group 4">
            <a:extLst>
              <a:ext uri="{FF2B5EF4-FFF2-40B4-BE49-F238E27FC236}">
                <a16:creationId xmlns:a16="http://schemas.microsoft.com/office/drawing/2014/main" id="{DB4D369C-8640-491F-8DC1-3D67949FDC7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673340" y="4508526"/>
            <a:ext cx="865826" cy="332892"/>
            <a:chOff x="1507" y="2282"/>
            <a:chExt cx="567" cy="218"/>
          </a:xfrm>
        </p:grpSpPr>
        <p:sp>
          <p:nvSpPr>
            <p:cNvPr id="46" name="Freeform 5">
              <a:extLst>
                <a:ext uri="{FF2B5EF4-FFF2-40B4-BE49-F238E27FC236}">
                  <a16:creationId xmlns:a16="http://schemas.microsoft.com/office/drawing/2014/main" id="{7A8AF7B8-DD34-4346-B39F-2E3BAE4DA7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7" y="2282"/>
              <a:ext cx="567" cy="218"/>
            </a:xfrm>
            <a:custGeom>
              <a:avLst/>
              <a:gdLst>
                <a:gd name="T0" fmla="*/ 37 w 567"/>
                <a:gd name="T1" fmla="*/ 218 h 218"/>
                <a:gd name="T2" fmla="*/ 0 w 567"/>
                <a:gd name="T3" fmla="*/ 179 h 218"/>
                <a:gd name="T4" fmla="*/ 0 w 567"/>
                <a:gd name="T5" fmla="*/ 40 h 218"/>
                <a:gd name="T6" fmla="*/ 37 w 567"/>
                <a:gd name="T7" fmla="*/ 0 h 218"/>
                <a:gd name="T8" fmla="*/ 531 w 567"/>
                <a:gd name="T9" fmla="*/ 0 h 218"/>
                <a:gd name="T10" fmla="*/ 567 w 567"/>
                <a:gd name="T11" fmla="*/ 40 h 218"/>
                <a:gd name="T12" fmla="*/ 567 w 567"/>
                <a:gd name="T13" fmla="*/ 179 h 218"/>
                <a:gd name="T14" fmla="*/ 531 w 567"/>
                <a:gd name="T15" fmla="*/ 218 h 218"/>
                <a:gd name="T16" fmla="*/ 37 w 567"/>
                <a:gd name="T17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7" h="218">
                  <a:moveTo>
                    <a:pt x="37" y="218"/>
                  </a:moveTo>
                  <a:lnTo>
                    <a:pt x="0" y="179"/>
                  </a:lnTo>
                  <a:lnTo>
                    <a:pt x="0" y="40"/>
                  </a:lnTo>
                  <a:lnTo>
                    <a:pt x="37" y="0"/>
                  </a:lnTo>
                  <a:lnTo>
                    <a:pt x="531" y="0"/>
                  </a:lnTo>
                  <a:lnTo>
                    <a:pt x="567" y="40"/>
                  </a:lnTo>
                  <a:lnTo>
                    <a:pt x="567" y="179"/>
                  </a:lnTo>
                  <a:lnTo>
                    <a:pt x="531" y="218"/>
                  </a:lnTo>
                  <a:lnTo>
                    <a:pt x="37" y="218"/>
                  </a:lnTo>
                  <a:close/>
                </a:path>
              </a:pathLst>
            </a:custGeom>
            <a:solidFill>
              <a:srgbClr val="012F75">
                <a:lumMod val="60000"/>
                <a:lumOff val="40000"/>
              </a:srgbClr>
            </a:solidFill>
            <a:ln w="19050">
              <a:solidFill>
                <a:sysClr val="window" lastClr="FFFFFF"/>
              </a:solidFill>
              <a:round/>
              <a:headEnd/>
              <a:tailEnd/>
            </a:ln>
            <a:effectLst>
              <a:outerShdw blurRad="38100" algn="ctr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47" name="Rectangle 6">
              <a:extLst>
                <a:ext uri="{FF2B5EF4-FFF2-40B4-BE49-F238E27FC236}">
                  <a16:creationId xmlns:a16="http://schemas.microsoft.com/office/drawing/2014/main" id="{1D56D222-6E91-48FA-A4D5-688FDFCBA2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9" y="2395"/>
              <a:ext cx="39" cy="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48" name="Freeform 7">
              <a:extLst>
                <a:ext uri="{FF2B5EF4-FFF2-40B4-BE49-F238E27FC236}">
                  <a16:creationId xmlns:a16="http://schemas.microsoft.com/office/drawing/2014/main" id="{CDFACA97-4C84-42B9-9220-C6F38ED8B7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3" y="2341"/>
              <a:ext cx="86" cy="105"/>
            </a:xfrm>
            <a:custGeom>
              <a:avLst/>
              <a:gdLst>
                <a:gd name="T0" fmla="*/ 52 w 86"/>
                <a:gd name="T1" fmla="*/ 105 h 105"/>
                <a:gd name="T2" fmla="*/ 31 w 86"/>
                <a:gd name="T3" fmla="*/ 105 h 105"/>
                <a:gd name="T4" fmla="*/ 0 w 86"/>
                <a:gd name="T5" fmla="*/ 0 h 105"/>
                <a:gd name="T6" fmla="*/ 16 w 86"/>
                <a:gd name="T7" fmla="*/ 0 h 105"/>
                <a:gd name="T8" fmla="*/ 43 w 86"/>
                <a:gd name="T9" fmla="*/ 81 h 105"/>
                <a:gd name="T10" fmla="*/ 67 w 86"/>
                <a:gd name="T11" fmla="*/ 0 h 105"/>
                <a:gd name="T12" fmla="*/ 86 w 86"/>
                <a:gd name="T13" fmla="*/ 0 h 105"/>
                <a:gd name="T14" fmla="*/ 52 w 86"/>
                <a:gd name="T1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" h="105">
                  <a:moveTo>
                    <a:pt x="52" y="105"/>
                  </a:moveTo>
                  <a:lnTo>
                    <a:pt x="31" y="105"/>
                  </a:lnTo>
                  <a:lnTo>
                    <a:pt x="0" y="0"/>
                  </a:lnTo>
                  <a:lnTo>
                    <a:pt x="16" y="0"/>
                  </a:lnTo>
                  <a:lnTo>
                    <a:pt x="43" y="81"/>
                  </a:lnTo>
                  <a:lnTo>
                    <a:pt x="67" y="0"/>
                  </a:lnTo>
                  <a:lnTo>
                    <a:pt x="86" y="0"/>
                  </a:lnTo>
                  <a:lnTo>
                    <a:pt x="52" y="1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49" name="Freeform 8">
              <a:extLst>
                <a:ext uri="{FF2B5EF4-FFF2-40B4-BE49-F238E27FC236}">
                  <a16:creationId xmlns:a16="http://schemas.microsoft.com/office/drawing/2014/main" id="{4BABC4E6-8816-4454-9591-4673206AD0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49" y="2341"/>
              <a:ext cx="72" cy="105"/>
            </a:xfrm>
            <a:custGeom>
              <a:avLst/>
              <a:gdLst>
                <a:gd name="T0" fmla="*/ 28 w 30"/>
                <a:gd name="T1" fmla="*/ 21 h 43"/>
                <a:gd name="T2" fmla="*/ 25 w 30"/>
                <a:gd name="T3" fmla="*/ 24 h 43"/>
                <a:gd name="T4" fmla="*/ 20 w 30"/>
                <a:gd name="T5" fmla="*/ 26 h 43"/>
                <a:gd name="T6" fmla="*/ 7 w 30"/>
                <a:gd name="T7" fmla="*/ 26 h 43"/>
                <a:gd name="T8" fmla="*/ 7 w 30"/>
                <a:gd name="T9" fmla="*/ 43 h 43"/>
                <a:gd name="T10" fmla="*/ 0 w 30"/>
                <a:gd name="T11" fmla="*/ 43 h 43"/>
                <a:gd name="T12" fmla="*/ 0 w 30"/>
                <a:gd name="T13" fmla="*/ 0 h 43"/>
                <a:gd name="T14" fmla="*/ 20 w 30"/>
                <a:gd name="T15" fmla="*/ 0 h 43"/>
                <a:gd name="T16" fmla="*/ 25 w 30"/>
                <a:gd name="T17" fmla="*/ 2 h 43"/>
                <a:gd name="T18" fmla="*/ 28 w 30"/>
                <a:gd name="T19" fmla="*/ 6 h 43"/>
                <a:gd name="T20" fmla="*/ 30 w 30"/>
                <a:gd name="T21" fmla="*/ 10 h 43"/>
                <a:gd name="T22" fmla="*/ 30 w 30"/>
                <a:gd name="T23" fmla="*/ 16 h 43"/>
                <a:gd name="T24" fmla="*/ 28 w 30"/>
                <a:gd name="T25" fmla="*/ 21 h 43"/>
                <a:gd name="T26" fmla="*/ 22 w 30"/>
                <a:gd name="T27" fmla="*/ 10 h 43"/>
                <a:gd name="T28" fmla="*/ 22 w 30"/>
                <a:gd name="T29" fmla="*/ 10 h 43"/>
                <a:gd name="T30" fmla="*/ 20 w 30"/>
                <a:gd name="T31" fmla="*/ 8 h 43"/>
                <a:gd name="T32" fmla="*/ 20 w 30"/>
                <a:gd name="T33" fmla="*/ 8 h 43"/>
                <a:gd name="T34" fmla="*/ 7 w 30"/>
                <a:gd name="T35" fmla="*/ 8 h 43"/>
                <a:gd name="T36" fmla="*/ 7 w 30"/>
                <a:gd name="T37" fmla="*/ 19 h 43"/>
                <a:gd name="T38" fmla="*/ 20 w 30"/>
                <a:gd name="T39" fmla="*/ 19 h 43"/>
                <a:gd name="T40" fmla="*/ 22 w 30"/>
                <a:gd name="T41" fmla="*/ 17 h 43"/>
                <a:gd name="T42" fmla="*/ 22 w 30"/>
                <a:gd name="T43" fmla="*/ 16 h 43"/>
                <a:gd name="T44" fmla="*/ 22 w 30"/>
                <a:gd name="T45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" h="43">
                  <a:moveTo>
                    <a:pt x="28" y="21"/>
                  </a:moveTo>
                  <a:cubicBezTo>
                    <a:pt x="28" y="22"/>
                    <a:pt x="26" y="24"/>
                    <a:pt x="25" y="24"/>
                  </a:cubicBezTo>
                  <a:cubicBezTo>
                    <a:pt x="23" y="25"/>
                    <a:pt x="21" y="26"/>
                    <a:pt x="20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3" y="1"/>
                    <a:pt x="25" y="2"/>
                  </a:cubicBezTo>
                  <a:cubicBezTo>
                    <a:pt x="26" y="3"/>
                    <a:pt x="28" y="5"/>
                    <a:pt x="28" y="6"/>
                  </a:cubicBezTo>
                  <a:cubicBezTo>
                    <a:pt x="29" y="7"/>
                    <a:pt x="30" y="9"/>
                    <a:pt x="30" y="10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8"/>
                    <a:pt x="29" y="19"/>
                    <a:pt x="28" y="21"/>
                  </a:cubicBezTo>
                  <a:close/>
                  <a:moveTo>
                    <a:pt x="22" y="10"/>
                  </a:moveTo>
                  <a:cubicBezTo>
                    <a:pt x="22" y="10"/>
                    <a:pt x="22" y="10"/>
                    <a:pt x="22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2" y="18"/>
                    <a:pt x="22" y="17"/>
                  </a:cubicBezTo>
                  <a:cubicBezTo>
                    <a:pt x="22" y="17"/>
                    <a:pt x="22" y="16"/>
                    <a:pt x="22" y="16"/>
                  </a:cubicBezTo>
                  <a:lnTo>
                    <a:pt x="22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50" name="Freeform 9">
              <a:extLst>
                <a:ext uri="{FF2B5EF4-FFF2-40B4-BE49-F238E27FC236}">
                  <a16:creationId xmlns:a16="http://schemas.microsoft.com/office/drawing/2014/main" id="{CA2566EC-0429-48EB-8552-D363AA8E6B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5" y="2341"/>
              <a:ext cx="72" cy="105"/>
            </a:xfrm>
            <a:custGeom>
              <a:avLst/>
              <a:gdLst>
                <a:gd name="T0" fmla="*/ 53 w 72"/>
                <a:gd name="T1" fmla="*/ 105 h 105"/>
                <a:gd name="T2" fmla="*/ 19 w 72"/>
                <a:gd name="T3" fmla="*/ 37 h 105"/>
                <a:gd name="T4" fmla="*/ 19 w 72"/>
                <a:gd name="T5" fmla="*/ 105 h 105"/>
                <a:gd name="T6" fmla="*/ 0 w 72"/>
                <a:gd name="T7" fmla="*/ 105 h 105"/>
                <a:gd name="T8" fmla="*/ 0 w 72"/>
                <a:gd name="T9" fmla="*/ 0 h 105"/>
                <a:gd name="T10" fmla="*/ 19 w 72"/>
                <a:gd name="T11" fmla="*/ 0 h 105"/>
                <a:gd name="T12" fmla="*/ 55 w 72"/>
                <a:gd name="T13" fmla="*/ 71 h 105"/>
                <a:gd name="T14" fmla="*/ 55 w 72"/>
                <a:gd name="T15" fmla="*/ 0 h 105"/>
                <a:gd name="T16" fmla="*/ 72 w 72"/>
                <a:gd name="T17" fmla="*/ 0 h 105"/>
                <a:gd name="T18" fmla="*/ 72 w 72"/>
                <a:gd name="T19" fmla="*/ 105 h 105"/>
                <a:gd name="T20" fmla="*/ 53 w 72"/>
                <a:gd name="T21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05">
                  <a:moveTo>
                    <a:pt x="53" y="105"/>
                  </a:moveTo>
                  <a:lnTo>
                    <a:pt x="19" y="37"/>
                  </a:lnTo>
                  <a:lnTo>
                    <a:pt x="19" y="105"/>
                  </a:lnTo>
                  <a:lnTo>
                    <a:pt x="0" y="105"/>
                  </a:lnTo>
                  <a:lnTo>
                    <a:pt x="0" y="0"/>
                  </a:lnTo>
                  <a:lnTo>
                    <a:pt x="19" y="0"/>
                  </a:lnTo>
                  <a:lnTo>
                    <a:pt x="55" y="71"/>
                  </a:lnTo>
                  <a:lnTo>
                    <a:pt x="55" y="0"/>
                  </a:lnTo>
                  <a:lnTo>
                    <a:pt x="72" y="0"/>
                  </a:lnTo>
                  <a:lnTo>
                    <a:pt x="72" y="105"/>
                  </a:lnTo>
                  <a:lnTo>
                    <a:pt x="53" y="1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sp>
          <p:nvSpPr>
            <p:cNvPr id="51" name="Freeform 10">
              <a:extLst>
                <a:ext uri="{FF2B5EF4-FFF2-40B4-BE49-F238E27FC236}">
                  <a16:creationId xmlns:a16="http://schemas.microsoft.com/office/drawing/2014/main" id="{82580661-151A-43CF-851B-6DCB66133C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51" y="2312"/>
              <a:ext cx="161" cy="188"/>
            </a:xfrm>
            <a:custGeom>
              <a:avLst/>
              <a:gdLst>
                <a:gd name="T0" fmla="*/ 67 w 67"/>
                <a:gd name="T1" fmla="*/ 77 h 77"/>
                <a:gd name="T2" fmla="*/ 47 w 67"/>
                <a:gd name="T3" fmla="*/ 57 h 77"/>
                <a:gd name="T4" fmla="*/ 48 w 67"/>
                <a:gd name="T5" fmla="*/ 56 h 77"/>
                <a:gd name="T6" fmla="*/ 50 w 67"/>
                <a:gd name="T7" fmla="*/ 50 h 77"/>
                <a:gd name="T8" fmla="*/ 50 w 67"/>
                <a:gd name="T9" fmla="*/ 16 h 77"/>
                <a:gd name="T10" fmla="*/ 48 w 67"/>
                <a:gd name="T11" fmla="*/ 10 h 77"/>
                <a:gd name="T12" fmla="*/ 40 w 67"/>
                <a:gd name="T13" fmla="*/ 2 h 77"/>
                <a:gd name="T14" fmla="*/ 33 w 67"/>
                <a:gd name="T15" fmla="*/ 0 h 77"/>
                <a:gd name="T16" fmla="*/ 17 w 67"/>
                <a:gd name="T17" fmla="*/ 0 h 77"/>
                <a:gd name="T18" fmla="*/ 10 w 67"/>
                <a:gd name="T19" fmla="*/ 2 h 77"/>
                <a:gd name="T20" fmla="*/ 2 w 67"/>
                <a:gd name="T21" fmla="*/ 10 h 77"/>
                <a:gd name="T22" fmla="*/ 0 w 67"/>
                <a:gd name="T23" fmla="*/ 16 h 77"/>
                <a:gd name="T24" fmla="*/ 0 w 67"/>
                <a:gd name="T25" fmla="*/ 50 h 77"/>
                <a:gd name="T26" fmla="*/ 2 w 67"/>
                <a:gd name="T27" fmla="*/ 56 h 77"/>
                <a:gd name="T28" fmla="*/ 10 w 67"/>
                <a:gd name="T29" fmla="*/ 64 h 77"/>
                <a:gd name="T30" fmla="*/ 17 w 67"/>
                <a:gd name="T31" fmla="*/ 66 h 77"/>
                <a:gd name="T32" fmla="*/ 33 w 67"/>
                <a:gd name="T33" fmla="*/ 66 h 77"/>
                <a:gd name="T34" fmla="*/ 40 w 67"/>
                <a:gd name="T35" fmla="*/ 64 h 77"/>
                <a:gd name="T36" fmla="*/ 41 w 67"/>
                <a:gd name="T37" fmla="*/ 64 h 77"/>
                <a:gd name="T38" fmla="*/ 54 w 67"/>
                <a:gd name="T39" fmla="*/ 77 h 77"/>
                <a:gd name="T40" fmla="*/ 67 w 67"/>
                <a:gd name="T41" fmla="*/ 77 h 77"/>
                <a:gd name="T42" fmla="*/ 17 w 67"/>
                <a:gd name="T43" fmla="*/ 55 h 77"/>
                <a:gd name="T44" fmla="*/ 17 w 67"/>
                <a:gd name="T45" fmla="*/ 55 h 77"/>
                <a:gd name="T46" fmla="*/ 12 w 67"/>
                <a:gd name="T47" fmla="*/ 51 h 77"/>
                <a:gd name="T48" fmla="*/ 12 w 67"/>
                <a:gd name="T49" fmla="*/ 50 h 77"/>
                <a:gd name="T50" fmla="*/ 12 w 67"/>
                <a:gd name="T51" fmla="*/ 16 h 77"/>
                <a:gd name="T52" fmla="*/ 12 w 67"/>
                <a:gd name="T53" fmla="*/ 16 h 77"/>
                <a:gd name="T54" fmla="*/ 17 w 67"/>
                <a:gd name="T55" fmla="*/ 11 h 77"/>
                <a:gd name="T56" fmla="*/ 17 w 67"/>
                <a:gd name="T57" fmla="*/ 11 h 77"/>
                <a:gd name="T58" fmla="*/ 33 w 67"/>
                <a:gd name="T59" fmla="*/ 11 h 77"/>
                <a:gd name="T60" fmla="*/ 33 w 67"/>
                <a:gd name="T61" fmla="*/ 11 h 77"/>
                <a:gd name="T62" fmla="*/ 38 w 67"/>
                <a:gd name="T63" fmla="*/ 16 h 77"/>
                <a:gd name="T64" fmla="*/ 38 w 67"/>
                <a:gd name="T65" fmla="*/ 16 h 77"/>
                <a:gd name="T66" fmla="*/ 38 w 67"/>
                <a:gd name="T67" fmla="*/ 48 h 77"/>
                <a:gd name="T68" fmla="*/ 32 w 67"/>
                <a:gd name="T69" fmla="*/ 42 h 77"/>
                <a:gd name="T70" fmla="*/ 26 w 67"/>
                <a:gd name="T71" fmla="*/ 49 h 77"/>
                <a:gd name="T72" fmla="*/ 32 w 67"/>
                <a:gd name="T73" fmla="*/ 55 h 77"/>
                <a:gd name="T74" fmla="*/ 17 w 67"/>
                <a:gd name="T75" fmla="*/ 5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7" h="77">
                  <a:moveTo>
                    <a:pt x="67" y="77"/>
                  </a:moveTo>
                  <a:cubicBezTo>
                    <a:pt x="47" y="57"/>
                    <a:pt x="47" y="57"/>
                    <a:pt x="47" y="57"/>
                  </a:cubicBezTo>
                  <a:cubicBezTo>
                    <a:pt x="48" y="57"/>
                    <a:pt x="48" y="57"/>
                    <a:pt x="48" y="56"/>
                  </a:cubicBezTo>
                  <a:cubicBezTo>
                    <a:pt x="49" y="54"/>
                    <a:pt x="50" y="52"/>
                    <a:pt x="50" y="50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0" y="14"/>
                    <a:pt x="49" y="12"/>
                    <a:pt x="48" y="10"/>
                  </a:cubicBezTo>
                  <a:cubicBezTo>
                    <a:pt x="47" y="8"/>
                    <a:pt x="42" y="3"/>
                    <a:pt x="40" y="2"/>
                  </a:cubicBezTo>
                  <a:cubicBezTo>
                    <a:pt x="38" y="1"/>
                    <a:pt x="36" y="0"/>
                    <a:pt x="3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4" y="0"/>
                    <a:pt x="12" y="1"/>
                    <a:pt x="10" y="2"/>
                  </a:cubicBezTo>
                  <a:cubicBezTo>
                    <a:pt x="8" y="3"/>
                    <a:pt x="3" y="8"/>
                    <a:pt x="2" y="10"/>
                  </a:cubicBezTo>
                  <a:cubicBezTo>
                    <a:pt x="1" y="12"/>
                    <a:pt x="0" y="14"/>
                    <a:pt x="0" y="16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2"/>
                    <a:pt x="1" y="54"/>
                    <a:pt x="2" y="56"/>
                  </a:cubicBezTo>
                  <a:cubicBezTo>
                    <a:pt x="3" y="58"/>
                    <a:pt x="8" y="63"/>
                    <a:pt x="10" y="64"/>
                  </a:cubicBezTo>
                  <a:cubicBezTo>
                    <a:pt x="12" y="65"/>
                    <a:pt x="14" y="66"/>
                    <a:pt x="17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36" y="66"/>
                    <a:pt x="38" y="65"/>
                    <a:pt x="40" y="64"/>
                  </a:cubicBezTo>
                  <a:cubicBezTo>
                    <a:pt x="40" y="64"/>
                    <a:pt x="41" y="64"/>
                    <a:pt x="41" y="64"/>
                  </a:cubicBezTo>
                  <a:cubicBezTo>
                    <a:pt x="54" y="77"/>
                    <a:pt x="54" y="77"/>
                    <a:pt x="54" y="77"/>
                  </a:cubicBezTo>
                  <a:lnTo>
                    <a:pt x="67" y="77"/>
                  </a:lnTo>
                  <a:close/>
                  <a:moveTo>
                    <a:pt x="17" y="55"/>
                  </a:moveTo>
                  <a:cubicBezTo>
                    <a:pt x="17" y="55"/>
                    <a:pt x="17" y="55"/>
                    <a:pt x="17" y="55"/>
                  </a:cubicBezTo>
                  <a:cubicBezTo>
                    <a:pt x="15" y="55"/>
                    <a:pt x="13" y="53"/>
                    <a:pt x="12" y="51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4"/>
                    <a:pt x="15" y="12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5" y="12"/>
                    <a:pt x="37" y="14"/>
                    <a:pt x="38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32" y="55"/>
                    <a:pt x="32" y="55"/>
                    <a:pt x="32" y="55"/>
                  </a:cubicBezTo>
                  <a:lnTo>
                    <a:pt x="17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</p:grpSp>
      <p:sp>
        <p:nvSpPr>
          <p:cNvPr id="22" name="Freeform 15">
            <a:extLst>
              <a:ext uri="{FF2B5EF4-FFF2-40B4-BE49-F238E27FC236}">
                <a16:creationId xmlns:a16="http://schemas.microsoft.com/office/drawing/2014/main" id="{71C02711-BD7F-496E-9F94-4D1C05A2347D}"/>
              </a:ext>
            </a:extLst>
          </p:cNvPr>
          <p:cNvSpPr>
            <a:spLocks/>
          </p:cNvSpPr>
          <p:nvPr/>
        </p:nvSpPr>
        <p:spPr bwMode="auto">
          <a:xfrm>
            <a:off x="730472" y="3807347"/>
            <a:ext cx="2633936" cy="1358451"/>
          </a:xfrm>
          <a:custGeom>
            <a:avLst/>
            <a:gdLst>
              <a:gd name="T0" fmla="*/ 104 w 104"/>
              <a:gd name="T1" fmla="*/ 0 h 52"/>
              <a:gd name="T2" fmla="*/ 52 w 104"/>
              <a:gd name="T3" fmla="*/ 52 h 52"/>
              <a:gd name="T4" fmla="*/ 0 w 104"/>
              <a:gd name="T5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4" h="52">
                <a:moveTo>
                  <a:pt x="104" y="0"/>
                </a:moveTo>
                <a:cubicBezTo>
                  <a:pt x="104" y="28"/>
                  <a:pt x="81" y="52"/>
                  <a:pt x="52" y="52"/>
                </a:cubicBezTo>
                <a:cubicBezTo>
                  <a:pt x="24" y="52"/>
                  <a:pt x="0" y="28"/>
                  <a:pt x="0" y="0"/>
                </a:cubicBezTo>
              </a:path>
            </a:pathLst>
          </a:custGeom>
          <a:noFill/>
          <a:ln w="19050" cap="flat" cmpd="sng" algn="ctr">
            <a:solidFill>
              <a:sysClr val="window" lastClr="FFFFFF">
                <a:lumMod val="50000"/>
              </a:sysClr>
            </a:solidFill>
            <a:prstDash val="sysDash"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나눔스퀘어"/>
              <a:cs typeface="Arial" panose="020B0604020202020204" pitchFamily="34" charset="0"/>
            </a:endParaRPr>
          </a:p>
        </p:txBody>
      </p:sp>
      <p:sp>
        <p:nvSpPr>
          <p:cNvPr id="40" name="Freeform 5">
            <a:extLst>
              <a:ext uri="{FF2B5EF4-FFF2-40B4-BE49-F238E27FC236}">
                <a16:creationId xmlns:a16="http://schemas.microsoft.com/office/drawing/2014/main" id="{4C78B46F-0B42-42D1-9C1D-216FB68F7C25}"/>
              </a:ext>
            </a:extLst>
          </p:cNvPr>
          <p:cNvSpPr>
            <a:spLocks/>
          </p:cNvSpPr>
          <p:nvPr/>
        </p:nvSpPr>
        <p:spPr bwMode="auto">
          <a:xfrm>
            <a:off x="2824190" y="3632506"/>
            <a:ext cx="865825" cy="332892"/>
          </a:xfrm>
          <a:custGeom>
            <a:avLst/>
            <a:gdLst>
              <a:gd name="T0" fmla="*/ 37 w 567"/>
              <a:gd name="T1" fmla="*/ 218 h 218"/>
              <a:gd name="T2" fmla="*/ 0 w 567"/>
              <a:gd name="T3" fmla="*/ 179 h 218"/>
              <a:gd name="T4" fmla="*/ 0 w 567"/>
              <a:gd name="T5" fmla="*/ 40 h 218"/>
              <a:gd name="T6" fmla="*/ 37 w 567"/>
              <a:gd name="T7" fmla="*/ 0 h 218"/>
              <a:gd name="T8" fmla="*/ 531 w 567"/>
              <a:gd name="T9" fmla="*/ 0 h 218"/>
              <a:gd name="T10" fmla="*/ 567 w 567"/>
              <a:gd name="T11" fmla="*/ 40 h 218"/>
              <a:gd name="T12" fmla="*/ 567 w 567"/>
              <a:gd name="T13" fmla="*/ 179 h 218"/>
              <a:gd name="T14" fmla="*/ 531 w 567"/>
              <a:gd name="T15" fmla="*/ 218 h 218"/>
              <a:gd name="T16" fmla="*/ 37 w 567"/>
              <a:gd name="T17" fmla="*/ 218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7" h="218">
                <a:moveTo>
                  <a:pt x="37" y="218"/>
                </a:moveTo>
                <a:lnTo>
                  <a:pt x="0" y="179"/>
                </a:lnTo>
                <a:lnTo>
                  <a:pt x="0" y="40"/>
                </a:lnTo>
                <a:lnTo>
                  <a:pt x="37" y="0"/>
                </a:lnTo>
                <a:lnTo>
                  <a:pt x="531" y="0"/>
                </a:lnTo>
                <a:lnTo>
                  <a:pt x="567" y="40"/>
                </a:lnTo>
                <a:lnTo>
                  <a:pt x="567" y="179"/>
                </a:lnTo>
                <a:lnTo>
                  <a:pt x="531" y="218"/>
                </a:lnTo>
                <a:lnTo>
                  <a:pt x="37" y="218"/>
                </a:lnTo>
                <a:close/>
              </a:path>
            </a:pathLst>
          </a:custGeom>
          <a:solidFill>
            <a:srgbClr val="012F75">
              <a:lumMod val="60000"/>
              <a:lumOff val="40000"/>
            </a:srgbClr>
          </a:solidFill>
          <a:ln w="19050">
            <a:solidFill>
              <a:sysClr val="window" lastClr="FFFFFF"/>
            </a:solidFill>
            <a:round/>
            <a:headEnd/>
            <a:tailEnd/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나눔스퀘어"/>
              <a:cs typeface="Arial" panose="020B0604020202020204" pitchFamily="34" charset="0"/>
            </a:endParaRPr>
          </a:p>
        </p:txBody>
      </p:sp>
      <p:sp>
        <p:nvSpPr>
          <p:cNvPr id="41" name="Rectangle 6">
            <a:extLst>
              <a:ext uri="{FF2B5EF4-FFF2-40B4-BE49-F238E27FC236}">
                <a16:creationId xmlns:a16="http://schemas.microsoft.com/office/drawing/2014/main" id="{3B58DBC8-D8CD-4C0E-81FF-473DD335F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650" y="3805060"/>
            <a:ext cx="59554" cy="2595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나눔스퀘어"/>
              <a:cs typeface="Arial" panose="020B0604020202020204" pitchFamily="34" charset="0"/>
            </a:endParaRPr>
          </a:p>
        </p:txBody>
      </p:sp>
      <p:sp>
        <p:nvSpPr>
          <p:cNvPr id="42" name="Freeform 7">
            <a:extLst>
              <a:ext uri="{FF2B5EF4-FFF2-40B4-BE49-F238E27FC236}">
                <a16:creationId xmlns:a16="http://schemas.microsoft.com/office/drawing/2014/main" id="{9C9997CA-47CF-4447-B0B6-AC3765A75EF0}"/>
              </a:ext>
            </a:extLst>
          </p:cNvPr>
          <p:cNvSpPr>
            <a:spLocks/>
          </p:cNvSpPr>
          <p:nvPr/>
        </p:nvSpPr>
        <p:spPr bwMode="auto">
          <a:xfrm>
            <a:off x="3199839" y="3722601"/>
            <a:ext cx="131324" cy="160338"/>
          </a:xfrm>
          <a:custGeom>
            <a:avLst/>
            <a:gdLst>
              <a:gd name="T0" fmla="*/ 52 w 86"/>
              <a:gd name="T1" fmla="*/ 105 h 105"/>
              <a:gd name="T2" fmla="*/ 31 w 86"/>
              <a:gd name="T3" fmla="*/ 105 h 105"/>
              <a:gd name="T4" fmla="*/ 0 w 86"/>
              <a:gd name="T5" fmla="*/ 0 h 105"/>
              <a:gd name="T6" fmla="*/ 16 w 86"/>
              <a:gd name="T7" fmla="*/ 0 h 105"/>
              <a:gd name="T8" fmla="*/ 43 w 86"/>
              <a:gd name="T9" fmla="*/ 81 h 105"/>
              <a:gd name="T10" fmla="*/ 67 w 86"/>
              <a:gd name="T11" fmla="*/ 0 h 105"/>
              <a:gd name="T12" fmla="*/ 86 w 86"/>
              <a:gd name="T13" fmla="*/ 0 h 105"/>
              <a:gd name="T14" fmla="*/ 52 w 86"/>
              <a:gd name="T15" fmla="*/ 105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6" h="105">
                <a:moveTo>
                  <a:pt x="52" y="105"/>
                </a:moveTo>
                <a:lnTo>
                  <a:pt x="31" y="105"/>
                </a:lnTo>
                <a:lnTo>
                  <a:pt x="0" y="0"/>
                </a:lnTo>
                <a:lnTo>
                  <a:pt x="16" y="0"/>
                </a:lnTo>
                <a:lnTo>
                  <a:pt x="43" y="81"/>
                </a:lnTo>
                <a:lnTo>
                  <a:pt x="67" y="0"/>
                </a:lnTo>
                <a:lnTo>
                  <a:pt x="86" y="0"/>
                </a:lnTo>
                <a:lnTo>
                  <a:pt x="52" y="10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나눔스퀘어"/>
              <a:cs typeface="Arial" panose="020B0604020202020204" pitchFamily="34" charset="0"/>
            </a:endParaRPr>
          </a:p>
        </p:txBody>
      </p:sp>
      <p:sp>
        <p:nvSpPr>
          <p:cNvPr id="43" name="Freeform 8">
            <a:extLst>
              <a:ext uri="{FF2B5EF4-FFF2-40B4-BE49-F238E27FC236}">
                <a16:creationId xmlns:a16="http://schemas.microsoft.com/office/drawing/2014/main" id="{F51C8692-DCC5-421A-BF18-7D278AC5C789}"/>
              </a:ext>
            </a:extLst>
          </p:cNvPr>
          <p:cNvSpPr>
            <a:spLocks noEditPoints="1"/>
          </p:cNvSpPr>
          <p:nvPr/>
        </p:nvSpPr>
        <p:spPr bwMode="auto">
          <a:xfrm>
            <a:off x="3346434" y="3722601"/>
            <a:ext cx="109946" cy="160338"/>
          </a:xfrm>
          <a:custGeom>
            <a:avLst/>
            <a:gdLst>
              <a:gd name="T0" fmla="*/ 28 w 30"/>
              <a:gd name="T1" fmla="*/ 21 h 43"/>
              <a:gd name="T2" fmla="*/ 25 w 30"/>
              <a:gd name="T3" fmla="*/ 24 h 43"/>
              <a:gd name="T4" fmla="*/ 20 w 30"/>
              <a:gd name="T5" fmla="*/ 26 h 43"/>
              <a:gd name="T6" fmla="*/ 7 w 30"/>
              <a:gd name="T7" fmla="*/ 26 h 43"/>
              <a:gd name="T8" fmla="*/ 7 w 30"/>
              <a:gd name="T9" fmla="*/ 43 h 43"/>
              <a:gd name="T10" fmla="*/ 0 w 30"/>
              <a:gd name="T11" fmla="*/ 43 h 43"/>
              <a:gd name="T12" fmla="*/ 0 w 30"/>
              <a:gd name="T13" fmla="*/ 0 h 43"/>
              <a:gd name="T14" fmla="*/ 20 w 30"/>
              <a:gd name="T15" fmla="*/ 0 h 43"/>
              <a:gd name="T16" fmla="*/ 25 w 30"/>
              <a:gd name="T17" fmla="*/ 2 h 43"/>
              <a:gd name="T18" fmla="*/ 28 w 30"/>
              <a:gd name="T19" fmla="*/ 6 h 43"/>
              <a:gd name="T20" fmla="*/ 30 w 30"/>
              <a:gd name="T21" fmla="*/ 10 h 43"/>
              <a:gd name="T22" fmla="*/ 30 w 30"/>
              <a:gd name="T23" fmla="*/ 16 h 43"/>
              <a:gd name="T24" fmla="*/ 28 w 30"/>
              <a:gd name="T25" fmla="*/ 21 h 43"/>
              <a:gd name="T26" fmla="*/ 22 w 30"/>
              <a:gd name="T27" fmla="*/ 10 h 43"/>
              <a:gd name="T28" fmla="*/ 22 w 30"/>
              <a:gd name="T29" fmla="*/ 10 h 43"/>
              <a:gd name="T30" fmla="*/ 20 w 30"/>
              <a:gd name="T31" fmla="*/ 8 h 43"/>
              <a:gd name="T32" fmla="*/ 20 w 30"/>
              <a:gd name="T33" fmla="*/ 8 h 43"/>
              <a:gd name="T34" fmla="*/ 7 w 30"/>
              <a:gd name="T35" fmla="*/ 8 h 43"/>
              <a:gd name="T36" fmla="*/ 7 w 30"/>
              <a:gd name="T37" fmla="*/ 19 h 43"/>
              <a:gd name="T38" fmla="*/ 20 w 30"/>
              <a:gd name="T39" fmla="*/ 19 h 43"/>
              <a:gd name="T40" fmla="*/ 22 w 30"/>
              <a:gd name="T41" fmla="*/ 17 h 43"/>
              <a:gd name="T42" fmla="*/ 22 w 30"/>
              <a:gd name="T43" fmla="*/ 16 h 43"/>
              <a:gd name="T44" fmla="*/ 22 w 30"/>
              <a:gd name="T45" fmla="*/ 1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0" h="43">
                <a:moveTo>
                  <a:pt x="28" y="21"/>
                </a:moveTo>
                <a:cubicBezTo>
                  <a:pt x="28" y="22"/>
                  <a:pt x="26" y="24"/>
                  <a:pt x="25" y="24"/>
                </a:cubicBezTo>
                <a:cubicBezTo>
                  <a:pt x="23" y="25"/>
                  <a:pt x="21" y="26"/>
                  <a:pt x="20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43"/>
                  <a:pt x="7" y="43"/>
                  <a:pt x="7" y="43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0"/>
                  <a:pt x="0" y="0"/>
                  <a:pt x="0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1" y="0"/>
                  <a:pt x="23" y="1"/>
                  <a:pt x="25" y="2"/>
                </a:cubicBezTo>
                <a:cubicBezTo>
                  <a:pt x="26" y="3"/>
                  <a:pt x="28" y="5"/>
                  <a:pt x="28" y="6"/>
                </a:cubicBezTo>
                <a:cubicBezTo>
                  <a:pt x="29" y="7"/>
                  <a:pt x="30" y="9"/>
                  <a:pt x="30" y="10"/>
                </a:cubicBezTo>
                <a:cubicBezTo>
                  <a:pt x="30" y="16"/>
                  <a:pt x="30" y="16"/>
                  <a:pt x="30" y="16"/>
                </a:cubicBezTo>
                <a:cubicBezTo>
                  <a:pt x="30" y="18"/>
                  <a:pt x="29" y="19"/>
                  <a:pt x="28" y="21"/>
                </a:cubicBezTo>
                <a:close/>
                <a:moveTo>
                  <a:pt x="22" y="10"/>
                </a:moveTo>
                <a:cubicBezTo>
                  <a:pt x="22" y="10"/>
                  <a:pt x="22" y="10"/>
                  <a:pt x="22" y="10"/>
                </a:cubicBezTo>
                <a:cubicBezTo>
                  <a:pt x="22" y="9"/>
                  <a:pt x="21" y="8"/>
                  <a:pt x="20" y="8"/>
                </a:cubicBezTo>
                <a:cubicBezTo>
                  <a:pt x="20" y="8"/>
                  <a:pt x="20" y="8"/>
                  <a:pt x="20" y="8"/>
                </a:cubicBezTo>
                <a:cubicBezTo>
                  <a:pt x="7" y="8"/>
                  <a:pt x="7" y="8"/>
                  <a:pt x="7" y="8"/>
                </a:cubicBezTo>
                <a:cubicBezTo>
                  <a:pt x="7" y="19"/>
                  <a:pt x="7" y="19"/>
                  <a:pt x="7" y="19"/>
                </a:cubicBezTo>
                <a:cubicBezTo>
                  <a:pt x="20" y="19"/>
                  <a:pt x="20" y="19"/>
                  <a:pt x="20" y="19"/>
                </a:cubicBezTo>
                <a:cubicBezTo>
                  <a:pt x="20" y="19"/>
                  <a:pt x="22" y="18"/>
                  <a:pt x="22" y="17"/>
                </a:cubicBezTo>
                <a:cubicBezTo>
                  <a:pt x="22" y="17"/>
                  <a:pt x="22" y="16"/>
                  <a:pt x="22" y="16"/>
                </a:cubicBezTo>
                <a:lnTo>
                  <a:pt x="22" y="1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나눔스퀘어"/>
              <a:cs typeface="Arial" panose="020B0604020202020204" pitchFamily="34" charset="0"/>
            </a:endParaRPr>
          </a:p>
        </p:txBody>
      </p:sp>
      <p:sp>
        <p:nvSpPr>
          <p:cNvPr id="44" name="Freeform 9">
            <a:extLst>
              <a:ext uri="{FF2B5EF4-FFF2-40B4-BE49-F238E27FC236}">
                <a16:creationId xmlns:a16="http://schemas.microsoft.com/office/drawing/2014/main" id="{0FC3821A-2115-4C49-88EE-258AA32FCF9B}"/>
              </a:ext>
            </a:extLst>
          </p:cNvPr>
          <p:cNvSpPr>
            <a:spLocks/>
          </p:cNvSpPr>
          <p:nvPr/>
        </p:nvSpPr>
        <p:spPr bwMode="auto">
          <a:xfrm>
            <a:off x="3477758" y="3722601"/>
            <a:ext cx="109946" cy="160338"/>
          </a:xfrm>
          <a:custGeom>
            <a:avLst/>
            <a:gdLst>
              <a:gd name="T0" fmla="*/ 53 w 72"/>
              <a:gd name="T1" fmla="*/ 105 h 105"/>
              <a:gd name="T2" fmla="*/ 19 w 72"/>
              <a:gd name="T3" fmla="*/ 37 h 105"/>
              <a:gd name="T4" fmla="*/ 19 w 72"/>
              <a:gd name="T5" fmla="*/ 105 h 105"/>
              <a:gd name="T6" fmla="*/ 0 w 72"/>
              <a:gd name="T7" fmla="*/ 105 h 105"/>
              <a:gd name="T8" fmla="*/ 0 w 72"/>
              <a:gd name="T9" fmla="*/ 0 h 105"/>
              <a:gd name="T10" fmla="*/ 19 w 72"/>
              <a:gd name="T11" fmla="*/ 0 h 105"/>
              <a:gd name="T12" fmla="*/ 55 w 72"/>
              <a:gd name="T13" fmla="*/ 71 h 105"/>
              <a:gd name="T14" fmla="*/ 55 w 72"/>
              <a:gd name="T15" fmla="*/ 0 h 105"/>
              <a:gd name="T16" fmla="*/ 72 w 72"/>
              <a:gd name="T17" fmla="*/ 0 h 105"/>
              <a:gd name="T18" fmla="*/ 72 w 72"/>
              <a:gd name="T19" fmla="*/ 105 h 105"/>
              <a:gd name="T20" fmla="*/ 53 w 72"/>
              <a:gd name="T21" fmla="*/ 105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2" h="105">
                <a:moveTo>
                  <a:pt x="53" y="105"/>
                </a:moveTo>
                <a:lnTo>
                  <a:pt x="19" y="37"/>
                </a:lnTo>
                <a:lnTo>
                  <a:pt x="19" y="105"/>
                </a:lnTo>
                <a:lnTo>
                  <a:pt x="0" y="105"/>
                </a:lnTo>
                <a:lnTo>
                  <a:pt x="0" y="0"/>
                </a:lnTo>
                <a:lnTo>
                  <a:pt x="19" y="0"/>
                </a:lnTo>
                <a:lnTo>
                  <a:pt x="55" y="71"/>
                </a:lnTo>
                <a:lnTo>
                  <a:pt x="55" y="0"/>
                </a:lnTo>
                <a:lnTo>
                  <a:pt x="72" y="0"/>
                </a:lnTo>
                <a:lnTo>
                  <a:pt x="72" y="105"/>
                </a:lnTo>
                <a:lnTo>
                  <a:pt x="53" y="10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나눔스퀘어"/>
              <a:cs typeface="Arial" panose="020B0604020202020204" pitchFamily="34" charset="0"/>
            </a:endParaRPr>
          </a:p>
        </p:txBody>
      </p:sp>
      <p:sp>
        <p:nvSpPr>
          <p:cNvPr id="45" name="Freeform 10">
            <a:extLst>
              <a:ext uri="{FF2B5EF4-FFF2-40B4-BE49-F238E27FC236}">
                <a16:creationId xmlns:a16="http://schemas.microsoft.com/office/drawing/2014/main" id="{3153C87D-A708-4525-90CB-F4C618F8E413}"/>
              </a:ext>
            </a:extLst>
          </p:cNvPr>
          <p:cNvSpPr>
            <a:spLocks noEditPoints="1"/>
          </p:cNvSpPr>
          <p:nvPr/>
        </p:nvSpPr>
        <p:spPr bwMode="auto">
          <a:xfrm>
            <a:off x="2891379" y="3678317"/>
            <a:ext cx="245852" cy="287081"/>
          </a:xfrm>
          <a:custGeom>
            <a:avLst/>
            <a:gdLst>
              <a:gd name="T0" fmla="*/ 67 w 67"/>
              <a:gd name="T1" fmla="*/ 77 h 77"/>
              <a:gd name="T2" fmla="*/ 47 w 67"/>
              <a:gd name="T3" fmla="*/ 57 h 77"/>
              <a:gd name="T4" fmla="*/ 48 w 67"/>
              <a:gd name="T5" fmla="*/ 56 h 77"/>
              <a:gd name="T6" fmla="*/ 50 w 67"/>
              <a:gd name="T7" fmla="*/ 50 h 77"/>
              <a:gd name="T8" fmla="*/ 50 w 67"/>
              <a:gd name="T9" fmla="*/ 16 h 77"/>
              <a:gd name="T10" fmla="*/ 48 w 67"/>
              <a:gd name="T11" fmla="*/ 10 h 77"/>
              <a:gd name="T12" fmla="*/ 40 w 67"/>
              <a:gd name="T13" fmla="*/ 2 h 77"/>
              <a:gd name="T14" fmla="*/ 33 w 67"/>
              <a:gd name="T15" fmla="*/ 0 h 77"/>
              <a:gd name="T16" fmla="*/ 17 w 67"/>
              <a:gd name="T17" fmla="*/ 0 h 77"/>
              <a:gd name="T18" fmla="*/ 10 w 67"/>
              <a:gd name="T19" fmla="*/ 2 h 77"/>
              <a:gd name="T20" fmla="*/ 2 w 67"/>
              <a:gd name="T21" fmla="*/ 10 h 77"/>
              <a:gd name="T22" fmla="*/ 0 w 67"/>
              <a:gd name="T23" fmla="*/ 16 h 77"/>
              <a:gd name="T24" fmla="*/ 0 w 67"/>
              <a:gd name="T25" fmla="*/ 50 h 77"/>
              <a:gd name="T26" fmla="*/ 2 w 67"/>
              <a:gd name="T27" fmla="*/ 56 h 77"/>
              <a:gd name="T28" fmla="*/ 10 w 67"/>
              <a:gd name="T29" fmla="*/ 64 h 77"/>
              <a:gd name="T30" fmla="*/ 17 w 67"/>
              <a:gd name="T31" fmla="*/ 66 h 77"/>
              <a:gd name="T32" fmla="*/ 33 w 67"/>
              <a:gd name="T33" fmla="*/ 66 h 77"/>
              <a:gd name="T34" fmla="*/ 40 w 67"/>
              <a:gd name="T35" fmla="*/ 64 h 77"/>
              <a:gd name="T36" fmla="*/ 41 w 67"/>
              <a:gd name="T37" fmla="*/ 64 h 77"/>
              <a:gd name="T38" fmla="*/ 54 w 67"/>
              <a:gd name="T39" fmla="*/ 77 h 77"/>
              <a:gd name="T40" fmla="*/ 67 w 67"/>
              <a:gd name="T41" fmla="*/ 77 h 77"/>
              <a:gd name="T42" fmla="*/ 17 w 67"/>
              <a:gd name="T43" fmla="*/ 55 h 77"/>
              <a:gd name="T44" fmla="*/ 17 w 67"/>
              <a:gd name="T45" fmla="*/ 55 h 77"/>
              <a:gd name="T46" fmla="*/ 12 w 67"/>
              <a:gd name="T47" fmla="*/ 51 h 77"/>
              <a:gd name="T48" fmla="*/ 12 w 67"/>
              <a:gd name="T49" fmla="*/ 50 h 77"/>
              <a:gd name="T50" fmla="*/ 12 w 67"/>
              <a:gd name="T51" fmla="*/ 16 h 77"/>
              <a:gd name="T52" fmla="*/ 12 w 67"/>
              <a:gd name="T53" fmla="*/ 16 h 77"/>
              <a:gd name="T54" fmla="*/ 17 w 67"/>
              <a:gd name="T55" fmla="*/ 11 h 77"/>
              <a:gd name="T56" fmla="*/ 17 w 67"/>
              <a:gd name="T57" fmla="*/ 11 h 77"/>
              <a:gd name="T58" fmla="*/ 33 w 67"/>
              <a:gd name="T59" fmla="*/ 11 h 77"/>
              <a:gd name="T60" fmla="*/ 33 w 67"/>
              <a:gd name="T61" fmla="*/ 11 h 77"/>
              <a:gd name="T62" fmla="*/ 38 w 67"/>
              <a:gd name="T63" fmla="*/ 16 h 77"/>
              <a:gd name="T64" fmla="*/ 38 w 67"/>
              <a:gd name="T65" fmla="*/ 16 h 77"/>
              <a:gd name="T66" fmla="*/ 38 w 67"/>
              <a:gd name="T67" fmla="*/ 48 h 77"/>
              <a:gd name="T68" fmla="*/ 32 w 67"/>
              <a:gd name="T69" fmla="*/ 42 h 77"/>
              <a:gd name="T70" fmla="*/ 26 w 67"/>
              <a:gd name="T71" fmla="*/ 49 h 77"/>
              <a:gd name="T72" fmla="*/ 32 w 67"/>
              <a:gd name="T73" fmla="*/ 55 h 77"/>
              <a:gd name="T74" fmla="*/ 17 w 67"/>
              <a:gd name="T75" fmla="*/ 55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7" h="77">
                <a:moveTo>
                  <a:pt x="67" y="77"/>
                </a:moveTo>
                <a:cubicBezTo>
                  <a:pt x="47" y="57"/>
                  <a:pt x="47" y="57"/>
                  <a:pt x="47" y="57"/>
                </a:cubicBezTo>
                <a:cubicBezTo>
                  <a:pt x="48" y="57"/>
                  <a:pt x="48" y="57"/>
                  <a:pt x="48" y="56"/>
                </a:cubicBezTo>
                <a:cubicBezTo>
                  <a:pt x="49" y="54"/>
                  <a:pt x="50" y="52"/>
                  <a:pt x="50" y="50"/>
                </a:cubicBezTo>
                <a:cubicBezTo>
                  <a:pt x="50" y="16"/>
                  <a:pt x="50" y="16"/>
                  <a:pt x="50" y="16"/>
                </a:cubicBezTo>
                <a:cubicBezTo>
                  <a:pt x="50" y="14"/>
                  <a:pt x="49" y="12"/>
                  <a:pt x="48" y="10"/>
                </a:cubicBezTo>
                <a:cubicBezTo>
                  <a:pt x="47" y="8"/>
                  <a:pt x="42" y="3"/>
                  <a:pt x="40" y="2"/>
                </a:cubicBezTo>
                <a:cubicBezTo>
                  <a:pt x="38" y="1"/>
                  <a:pt x="36" y="0"/>
                  <a:pt x="33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4" y="0"/>
                  <a:pt x="12" y="1"/>
                  <a:pt x="10" y="2"/>
                </a:cubicBezTo>
                <a:cubicBezTo>
                  <a:pt x="8" y="3"/>
                  <a:pt x="3" y="8"/>
                  <a:pt x="2" y="10"/>
                </a:cubicBezTo>
                <a:cubicBezTo>
                  <a:pt x="1" y="12"/>
                  <a:pt x="0" y="14"/>
                  <a:pt x="0" y="16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2"/>
                  <a:pt x="1" y="54"/>
                  <a:pt x="2" y="56"/>
                </a:cubicBezTo>
                <a:cubicBezTo>
                  <a:pt x="3" y="58"/>
                  <a:pt x="8" y="63"/>
                  <a:pt x="10" y="64"/>
                </a:cubicBezTo>
                <a:cubicBezTo>
                  <a:pt x="12" y="65"/>
                  <a:pt x="14" y="66"/>
                  <a:pt x="17" y="66"/>
                </a:cubicBezTo>
                <a:cubicBezTo>
                  <a:pt x="33" y="66"/>
                  <a:pt x="33" y="66"/>
                  <a:pt x="33" y="66"/>
                </a:cubicBezTo>
                <a:cubicBezTo>
                  <a:pt x="36" y="66"/>
                  <a:pt x="38" y="65"/>
                  <a:pt x="40" y="64"/>
                </a:cubicBezTo>
                <a:cubicBezTo>
                  <a:pt x="40" y="64"/>
                  <a:pt x="41" y="64"/>
                  <a:pt x="41" y="64"/>
                </a:cubicBezTo>
                <a:cubicBezTo>
                  <a:pt x="54" y="77"/>
                  <a:pt x="54" y="77"/>
                  <a:pt x="54" y="77"/>
                </a:cubicBezTo>
                <a:lnTo>
                  <a:pt x="67" y="77"/>
                </a:lnTo>
                <a:close/>
                <a:moveTo>
                  <a:pt x="17" y="55"/>
                </a:moveTo>
                <a:cubicBezTo>
                  <a:pt x="17" y="55"/>
                  <a:pt x="17" y="55"/>
                  <a:pt x="17" y="55"/>
                </a:cubicBezTo>
                <a:cubicBezTo>
                  <a:pt x="15" y="55"/>
                  <a:pt x="13" y="53"/>
                  <a:pt x="12" y="51"/>
                </a:cubicBezTo>
                <a:cubicBezTo>
                  <a:pt x="12" y="50"/>
                  <a:pt x="12" y="50"/>
                  <a:pt x="12" y="50"/>
                </a:cubicBezTo>
                <a:cubicBezTo>
                  <a:pt x="12" y="16"/>
                  <a:pt x="12" y="16"/>
                  <a:pt x="12" y="16"/>
                </a:cubicBezTo>
                <a:cubicBezTo>
                  <a:pt x="12" y="16"/>
                  <a:pt x="12" y="16"/>
                  <a:pt x="12" y="16"/>
                </a:cubicBezTo>
                <a:cubicBezTo>
                  <a:pt x="13" y="14"/>
                  <a:pt x="15" y="12"/>
                  <a:pt x="17" y="11"/>
                </a:cubicBezTo>
                <a:cubicBezTo>
                  <a:pt x="17" y="11"/>
                  <a:pt x="17" y="11"/>
                  <a:pt x="17" y="11"/>
                </a:cubicBezTo>
                <a:cubicBezTo>
                  <a:pt x="33" y="11"/>
                  <a:pt x="33" y="11"/>
                  <a:pt x="33" y="11"/>
                </a:cubicBezTo>
                <a:cubicBezTo>
                  <a:pt x="33" y="11"/>
                  <a:pt x="33" y="11"/>
                  <a:pt x="33" y="11"/>
                </a:cubicBezTo>
                <a:cubicBezTo>
                  <a:pt x="35" y="12"/>
                  <a:pt x="37" y="14"/>
                  <a:pt x="38" y="16"/>
                </a:cubicBezTo>
                <a:cubicBezTo>
                  <a:pt x="38" y="16"/>
                  <a:pt x="38" y="16"/>
                  <a:pt x="38" y="16"/>
                </a:cubicBezTo>
                <a:cubicBezTo>
                  <a:pt x="38" y="48"/>
                  <a:pt x="38" y="48"/>
                  <a:pt x="38" y="48"/>
                </a:cubicBezTo>
                <a:cubicBezTo>
                  <a:pt x="32" y="42"/>
                  <a:pt x="32" y="42"/>
                  <a:pt x="32" y="42"/>
                </a:cubicBezTo>
                <a:cubicBezTo>
                  <a:pt x="26" y="49"/>
                  <a:pt x="26" y="49"/>
                  <a:pt x="26" y="49"/>
                </a:cubicBezTo>
                <a:cubicBezTo>
                  <a:pt x="32" y="55"/>
                  <a:pt x="32" y="55"/>
                  <a:pt x="32" y="55"/>
                </a:cubicBezTo>
                <a:lnTo>
                  <a:pt x="17" y="5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나눔스퀘어"/>
              <a:cs typeface="Arial" panose="020B0604020202020204" pitchFamily="34" charset="0"/>
            </a:endParaRPr>
          </a:p>
        </p:txBody>
      </p:sp>
      <p:sp>
        <p:nvSpPr>
          <p:cNvPr id="24" name="모서리가 둥근 직사각형 134">
            <a:extLst>
              <a:ext uri="{FF2B5EF4-FFF2-40B4-BE49-F238E27FC236}">
                <a16:creationId xmlns:a16="http://schemas.microsoft.com/office/drawing/2014/main" id="{DDF5B96F-75C7-4866-889C-41AD7D55882A}"/>
              </a:ext>
            </a:extLst>
          </p:cNvPr>
          <p:cNvSpPr/>
          <p:nvPr/>
        </p:nvSpPr>
        <p:spPr>
          <a:xfrm>
            <a:off x="2553447" y="4598199"/>
            <a:ext cx="784694" cy="25083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95000"/>
            </a:sys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38100" sx="101000" sy="101000" algn="ctr" rotWithShape="0">
              <a:prstClr val="black">
                <a:alpha val="15000"/>
              </a:prstClr>
            </a:outerShdw>
          </a:effectLst>
        </p:spPr>
        <p:txBody>
          <a:bodyPr lIns="36000" tIns="36000" rIns="36000" bIns="36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/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ENC/DEC</a:t>
            </a:r>
          </a:p>
        </p:txBody>
      </p:sp>
      <p:sp>
        <p:nvSpPr>
          <p:cNvPr id="25" name="모서리가 둥근 직사각형 135">
            <a:extLst>
              <a:ext uri="{FF2B5EF4-FFF2-40B4-BE49-F238E27FC236}">
                <a16:creationId xmlns:a16="http://schemas.microsoft.com/office/drawing/2014/main" id="{AD077EB4-6657-42F1-85E5-DA965B06674E}"/>
              </a:ext>
            </a:extLst>
          </p:cNvPr>
          <p:cNvSpPr/>
          <p:nvPr/>
        </p:nvSpPr>
        <p:spPr>
          <a:xfrm>
            <a:off x="794582" y="4598199"/>
            <a:ext cx="784694" cy="25083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95000"/>
            </a:sys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38100" sx="101000" sy="101000" algn="ctr" rotWithShape="0">
              <a:prstClr val="black">
                <a:alpha val="15000"/>
              </a:prstClr>
            </a:outerShdw>
          </a:effectLst>
        </p:spPr>
        <p:txBody>
          <a:bodyPr lIns="36000" tIns="36000" rIns="36000" bIns="36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/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KMS</a:t>
            </a:r>
          </a:p>
        </p:txBody>
      </p:sp>
      <p:cxnSp>
        <p:nvCxnSpPr>
          <p:cNvPr id="26" name="꺾인 연결선 136">
            <a:extLst>
              <a:ext uri="{FF2B5EF4-FFF2-40B4-BE49-F238E27FC236}">
                <a16:creationId xmlns:a16="http://schemas.microsoft.com/office/drawing/2014/main" id="{3673DA25-AD5E-45B5-BDC5-92E529AC5C1B}"/>
              </a:ext>
            </a:extLst>
          </p:cNvPr>
          <p:cNvCxnSpPr>
            <a:stCxn id="15" idx="1"/>
            <a:endCxn id="18" idx="1"/>
          </p:cNvCxnSpPr>
          <p:nvPr/>
        </p:nvCxnSpPr>
        <p:spPr>
          <a:xfrm rot="10800000" flipV="1">
            <a:off x="6710431" y="1566928"/>
            <a:ext cx="12700" cy="4479209"/>
          </a:xfrm>
          <a:prstGeom prst="bentConnector3">
            <a:avLst>
              <a:gd name="adj1" fmla="val 47988677"/>
            </a:avLst>
          </a:prstGeom>
          <a:noFill/>
          <a:ln w="19050" cap="flat" cmpd="sng" algn="ctr">
            <a:solidFill>
              <a:srgbClr val="00DAFF"/>
            </a:solidFill>
            <a:prstDash val="solid"/>
            <a:miter lim="800000"/>
            <a:headEnd type="triangle" w="lg" len="med"/>
            <a:tailEnd type="triangle" w="lg" len="med"/>
          </a:ln>
          <a:effectLst/>
        </p:spPr>
      </p:cxnSp>
      <p:sp>
        <p:nvSpPr>
          <p:cNvPr id="27" name="모서리가 둥근 직사각형 137">
            <a:extLst>
              <a:ext uri="{FF2B5EF4-FFF2-40B4-BE49-F238E27FC236}">
                <a16:creationId xmlns:a16="http://schemas.microsoft.com/office/drawing/2014/main" id="{4616F730-9ACD-4980-84CD-D317F4B04826}"/>
              </a:ext>
            </a:extLst>
          </p:cNvPr>
          <p:cNvSpPr/>
          <p:nvPr/>
        </p:nvSpPr>
        <p:spPr>
          <a:xfrm>
            <a:off x="348644" y="3663952"/>
            <a:ext cx="784694" cy="25083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95000"/>
            </a:sys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38100" sx="101000" sy="101000" algn="ctr" rotWithShape="0">
              <a:prstClr val="black">
                <a:alpha val="15000"/>
              </a:prstClr>
            </a:outerShdw>
          </a:effectLst>
        </p:spPr>
        <p:txBody>
          <a:bodyPr lIns="36000" tIns="36000" rIns="36000" bIns="36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/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나눔스퀘어 Bold"/>
                <a:cs typeface="Arial" panose="020B0604020202020204" pitchFamily="34" charset="0"/>
              </a:rPr>
              <a:t>QKD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F50C0D9-DEAB-496A-8B5A-44C00220DF3F}"/>
              </a:ext>
            </a:extLst>
          </p:cNvPr>
          <p:cNvSpPr txBox="1"/>
          <p:nvPr/>
        </p:nvSpPr>
        <p:spPr>
          <a:xfrm>
            <a:off x="6174601" y="3165070"/>
            <a:ext cx="1029128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>
              <a:defRPr/>
            </a:pPr>
            <a:r>
              <a:rPr lang="en-US" altLang="ko-KR" sz="1200" kern="0" dirty="0">
                <a:solidFill>
                  <a:prstClr val="black"/>
                </a:solidFill>
                <a:latin typeface="나눔스퀘어"/>
                <a:ea typeface="나눔스퀘어"/>
              </a:rPr>
              <a:t>VPN </a:t>
            </a:r>
            <a:r>
              <a:rPr lang="ko-KR" altLang="en-US" sz="1200" kern="0" dirty="0">
                <a:solidFill>
                  <a:prstClr val="black"/>
                </a:solidFill>
                <a:latin typeface="나눔스퀘어"/>
                <a:ea typeface="나눔스퀘어"/>
              </a:rPr>
              <a:t>클라이언트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9D9D9FC-DAF5-4512-8A87-41239F74F8C2}"/>
              </a:ext>
            </a:extLst>
          </p:cNvPr>
          <p:cNvSpPr txBox="1"/>
          <p:nvPr/>
        </p:nvSpPr>
        <p:spPr>
          <a:xfrm>
            <a:off x="6178165" y="4272229"/>
            <a:ext cx="1029128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>
              <a:defRPr/>
            </a:pPr>
            <a:r>
              <a:rPr lang="en-US" altLang="ko-KR" sz="1200" kern="0" dirty="0">
                <a:solidFill>
                  <a:prstClr val="black"/>
                </a:solidFill>
                <a:latin typeface="나눔스퀘어"/>
                <a:ea typeface="나눔스퀘어"/>
              </a:rPr>
              <a:t>VPN </a:t>
            </a:r>
            <a:r>
              <a:rPr lang="ko-KR" altLang="en-US" sz="1200" kern="0" dirty="0">
                <a:solidFill>
                  <a:prstClr val="black"/>
                </a:solidFill>
                <a:latin typeface="나눔스퀘어"/>
                <a:ea typeface="나눔스퀘어"/>
              </a:rPr>
              <a:t>클라이언트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67D2B15E-1A28-4281-945B-E5A121612B8C}"/>
              </a:ext>
            </a:extLst>
          </p:cNvPr>
          <p:cNvSpPr txBox="1"/>
          <p:nvPr/>
        </p:nvSpPr>
        <p:spPr>
          <a:xfrm>
            <a:off x="3446804" y="4027397"/>
            <a:ext cx="61074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>
              <a:defRPr/>
            </a:pPr>
            <a:r>
              <a:rPr lang="en-US" altLang="ko-KR" sz="1200" kern="0" dirty="0">
                <a:solidFill>
                  <a:prstClr val="black"/>
                </a:solidFill>
                <a:latin typeface="나눔스퀘어"/>
                <a:ea typeface="나눔스퀘어"/>
              </a:rPr>
              <a:t>VPN </a:t>
            </a:r>
            <a:r>
              <a:rPr lang="ko-KR" altLang="en-US" sz="1200" kern="0" dirty="0">
                <a:solidFill>
                  <a:prstClr val="black"/>
                </a:solidFill>
                <a:latin typeface="나눔스퀘어"/>
                <a:ea typeface="나눔스퀘어"/>
              </a:rPr>
              <a:t>서버</a:t>
            </a: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F789D658-F4E6-C74A-AE1F-6143F6A86CEC}"/>
              </a:ext>
            </a:extLst>
          </p:cNvPr>
          <p:cNvGrpSpPr/>
          <p:nvPr/>
        </p:nvGrpSpPr>
        <p:grpSpPr>
          <a:xfrm>
            <a:off x="775030" y="1654467"/>
            <a:ext cx="5671070" cy="342851"/>
            <a:chOff x="718097" y="1705472"/>
            <a:chExt cx="5671070" cy="342851"/>
          </a:xfrm>
        </p:grpSpPr>
        <p:sp>
          <p:nvSpPr>
            <p:cNvPr id="92" name="모서리가 둥근 직사각형 290">
              <a:extLst>
                <a:ext uri="{FF2B5EF4-FFF2-40B4-BE49-F238E27FC236}">
                  <a16:creationId xmlns:a16="http://schemas.microsoft.com/office/drawing/2014/main" id="{23FDC904-91E6-9D46-9A18-8D4781B8A4C7}"/>
                </a:ext>
              </a:extLst>
            </p:cNvPr>
            <p:cNvSpPr/>
            <p:nvPr/>
          </p:nvSpPr>
          <p:spPr>
            <a:xfrm>
              <a:off x="718097" y="1705472"/>
              <a:ext cx="5671070" cy="342851"/>
            </a:xfrm>
            <a:prstGeom prst="roundRect">
              <a:avLst>
                <a:gd name="adj" fmla="val 50000"/>
              </a:avLst>
            </a:prstGeom>
            <a:solidFill>
              <a:sysClr val="window" lastClr="FFFFFF">
                <a:lumMod val="95000"/>
              </a:sysClr>
            </a:solidFill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나눔스퀘어"/>
                <a:cs typeface="Arial" panose="020B0604020202020204" pitchFamily="34" charset="0"/>
              </a:endParaRPr>
            </a:p>
          </p:txBody>
        </p:sp>
        <p:grpSp>
          <p:nvGrpSpPr>
            <p:cNvPr id="93" name="그룹 92">
              <a:extLst>
                <a:ext uri="{FF2B5EF4-FFF2-40B4-BE49-F238E27FC236}">
                  <a16:creationId xmlns:a16="http://schemas.microsoft.com/office/drawing/2014/main" id="{7D2374B9-C61B-1140-B9D4-97940297DBD7}"/>
                </a:ext>
              </a:extLst>
            </p:cNvPr>
            <p:cNvGrpSpPr/>
            <p:nvPr/>
          </p:nvGrpSpPr>
          <p:grpSpPr>
            <a:xfrm>
              <a:off x="865311" y="1795398"/>
              <a:ext cx="5344854" cy="162998"/>
              <a:chOff x="291228" y="1141394"/>
              <a:chExt cx="3072169" cy="162998"/>
            </a:xfrm>
          </p:grpSpPr>
          <p:grpSp>
            <p:nvGrpSpPr>
              <p:cNvPr id="94" name="그룹 93">
                <a:extLst>
                  <a:ext uri="{FF2B5EF4-FFF2-40B4-BE49-F238E27FC236}">
                    <a16:creationId xmlns:a16="http://schemas.microsoft.com/office/drawing/2014/main" id="{E1BFDA5A-6CAD-E542-919A-F3AAB219B295}"/>
                  </a:ext>
                </a:extLst>
              </p:cNvPr>
              <p:cNvGrpSpPr/>
              <p:nvPr/>
            </p:nvGrpSpPr>
            <p:grpSpPr>
              <a:xfrm>
                <a:off x="291228" y="1150504"/>
                <a:ext cx="954774" cy="153888"/>
                <a:chOff x="291228" y="1150504"/>
                <a:chExt cx="954774" cy="153888"/>
              </a:xfrm>
            </p:grpSpPr>
            <p:cxnSp>
              <p:nvCxnSpPr>
                <p:cNvPr id="103" name="직선 화살표 연결선 102">
                  <a:extLst>
                    <a:ext uri="{FF2B5EF4-FFF2-40B4-BE49-F238E27FC236}">
                      <a16:creationId xmlns:a16="http://schemas.microsoft.com/office/drawing/2014/main" id="{EDF0745B-0F71-E045-97D8-02A923CD57C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91228" y="1228676"/>
                  <a:ext cx="210845" cy="0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012F75">
                      <a:lumMod val="60000"/>
                      <a:lumOff val="40000"/>
                    </a:srgbClr>
                  </a:solidFill>
                  <a:prstDash val="solid"/>
                  <a:miter lim="800000"/>
                  <a:headEnd type="triangle" w="med" len="med"/>
                  <a:tailEnd type="triangle" w="med" len="med"/>
                </a:ln>
                <a:effectLst/>
              </p:spPr>
            </p:cxnSp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7CCBD627-5B2B-4647-AA1D-C3C013EDF204}"/>
                    </a:ext>
                  </a:extLst>
                </p:cNvPr>
                <p:cNvSpPr txBox="1"/>
                <p:nvPr/>
              </p:nvSpPr>
              <p:spPr>
                <a:xfrm>
                  <a:off x="527317" y="1150504"/>
                  <a:ext cx="718685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  <a:scene3d>
                    <a:camera prst="orthographicFront"/>
                    <a:lightRig rig="threePt" dir="t"/>
                  </a:scene3d>
                  <a:sp3d>
                    <a:bevelT w="0" h="12700"/>
                  </a:sp3d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00" b="0" i="0" u="none" strike="noStrike" cap="none" normalizeH="0" baseline="0" noProof="0" dirty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uLnTx/>
                      <a:uFillTx/>
                      <a:latin typeface="Arial" panose="020B0604020202020204" pitchFamily="34" charset="0"/>
                      <a:ea typeface="나눔스퀘어"/>
                      <a:cs typeface="Arial" panose="020B0604020202020204" pitchFamily="34" charset="0"/>
                    </a:rPr>
                    <a:t>VPN Communications</a:t>
                  </a:r>
                </a:p>
              </p:txBody>
            </p:sp>
          </p:grpSp>
          <p:grpSp>
            <p:nvGrpSpPr>
              <p:cNvPr id="95" name="그룹 94">
                <a:extLst>
                  <a:ext uri="{FF2B5EF4-FFF2-40B4-BE49-F238E27FC236}">
                    <a16:creationId xmlns:a16="http://schemas.microsoft.com/office/drawing/2014/main" id="{5F2DD376-4355-0E40-8033-871A796028D2}"/>
                  </a:ext>
                </a:extLst>
              </p:cNvPr>
              <p:cNvGrpSpPr/>
              <p:nvPr/>
            </p:nvGrpSpPr>
            <p:grpSpPr>
              <a:xfrm>
                <a:off x="1411450" y="1150504"/>
                <a:ext cx="861508" cy="153888"/>
                <a:chOff x="382682" y="1150504"/>
                <a:chExt cx="861508" cy="153888"/>
              </a:xfrm>
            </p:grpSpPr>
            <p:cxnSp>
              <p:nvCxnSpPr>
                <p:cNvPr id="101" name="직선 화살표 연결선 100">
                  <a:extLst>
                    <a:ext uri="{FF2B5EF4-FFF2-40B4-BE49-F238E27FC236}">
                      <a16:creationId xmlns:a16="http://schemas.microsoft.com/office/drawing/2014/main" id="{F0AB3A85-ACDB-CA4C-81D3-D1784A31161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82682" y="1219083"/>
                  <a:ext cx="228587" cy="9593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ysClr val="window" lastClr="FFFFFF">
                      <a:lumMod val="85000"/>
                    </a:sysClr>
                  </a:solidFill>
                  <a:prstDash val="solid"/>
                  <a:miter lim="800000"/>
                  <a:headEnd type="triangle" w="med" len="med"/>
                  <a:tailEnd type="triangle" w="med" len="med"/>
                </a:ln>
                <a:effectLst/>
              </p:spPr>
            </p:cxn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72FA11BD-6A5A-0C48-8B21-433AE48BA220}"/>
                    </a:ext>
                  </a:extLst>
                </p:cNvPr>
                <p:cNvSpPr txBox="1"/>
                <p:nvPr/>
              </p:nvSpPr>
              <p:spPr>
                <a:xfrm>
                  <a:off x="649893" y="1150504"/>
                  <a:ext cx="594297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  <a:scene3d>
                    <a:camera prst="orthographicFront"/>
                    <a:lightRig rig="threePt" dir="t"/>
                  </a:scene3d>
                  <a:sp3d>
                    <a:bevelT w="0" h="12700"/>
                  </a:sp3d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00" b="0" i="0" u="none" strike="noStrike" cap="none" normalizeH="0" baseline="0" noProof="0" dirty="0">
                      <a:ln>
                        <a:noFill/>
                      </a:ln>
                      <a:solidFill>
                        <a:prstClr val="white">
                          <a:lumMod val="75000"/>
                        </a:prstClr>
                      </a:solidFill>
                      <a:uLnTx/>
                      <a:uFillTx/>
                      <a:latin typeface="Arial" panose="020B0604020202020204" pitchFamily="34" charset="0"/>
                      <a:ea typeface="나눔스퀘어"/>
                      <a:cs typeface="Arial" panose="020B0604020202020204" pitchFamily="34" charset="0"/>
                    </a:rPr>
                    <a:t>Quantum Channel</a:t>
                  </a:r>
                </a:p>
              </p:txBody>
            </p:sp>
          </p:grpSp>
          <p:grpSp>
            <p:nvGrpSpPr>
              <p:cNvPr id="96" name="그룹 95">
                <a:extLst>
                  <a:ext uri="{FF2B5EF4-FFF2-40B4-BE49-F238E27FC236}">
                    <a16:creationId xmlns:a16="http://schemas.microsoft.com/office/drawing/2014/main" id="{702FA81A-3571-A34C-AD45-A55217F6ED07}"/>
                  </a:ext>
                </a:extLst>
              </p:cNvPr>
              <p:cNvGrpSpPr/>
              <p:nvPr/>
            </p:nvGrpSpPr>
            <p:grpSpPr>
              <a:xfrm>
                <a:off x="2357035" y="1150504"/>
                <a:ext cx="1006362" cy="153888"/>
                <a:chOff x="300709" y="1150504"/>
                <a:chExt cx="1006362" cy="153888"/>
              </a:xfrm>
            </p:grpSpPr>
            <p:cxnSp>
              <p:nvCxnSpPr>
                <p:cNvPr id="99" name="직선 화살표 연결선 98">
                  <a:extLst>
                    <a:ext uri="{FF2B5EF4-FFF2-40B4-BE49-F238E27FC236}">
                      <a16:creationId xmlns:a16="http://schemas.microsoft.com/office/drawing/2014/main" id="{185DA60E-F878-D14A-A3C3-500377D774E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00709" y="1219083"/>
                  <a:ext cx="123059" cy="9593"/>
                </a:xfrm>
                <a:prstGeom prst="straightConnector1">
                  <a:avLst/>
                </a:prstGeom>
                <a:noFill/>
                <a:ln w="19050" cap="flat" cmpd="sng" algn="ctr">
                  <a:solidFill>
                    <a:sysClr val="window" lastClr="FFFFFF">
                      <a:lumMod val="85000"/>
                    </a:sysClr>
                  </a:solidFill>
                  <a:prstDash val="sysDash"/>
                  <a:miter lim="800000"/>
                </a:ln>
                <a:effectLst/>
              </p:spPr>
            </p:cxnSp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FFCE6455-D91D-1F47-97DA-0D3D96B30D58}"/>
                    </a:ext>
                  </a:extLst>
                </p:cNvPr>
                <p:cNvSpPr txBox="1"/>
                <p:nvPr/>
              </p:nvSpPr>
              <p:spPr>
                <a:xfrm>
                  <a:off x="471370" y="1150504"/>
                  <a:ext cx="835701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  <a:scene3d>
                    <a:camera prst="orthographicFront"/>
                    <a:lightRig rig="threePt" dir="t"/>
                  </a:scene3d>
                  <a:sp3d>
                    <a:bevelT w="0" h="12700"/>
                  </a:sp3d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00" b="0" i="0" u="none" strike="noStrike" cap="none" normalizeH="0" baseline="0" noProof="0" dirty="0">
                      <a:ln>
                        <a:noFill/>
                      </a:ln>
                      <a:solidFill>
                        <a:prstClr val="white">
                          <a:lumMod val="75000"/>
                        </a:prstClr>
                      </a:solidFill>
                      <a:uLnTx/>
                      <a:uFillTx/>
                      <a:latin typeface="Arial" panose="020B0604020202020204" pitchFamily="34" charset="0"/>
                      <a:ea typeface="나눔스퀘어"/>
                      <a:cs typeface="Arial" panose="020B0604020202020204" pitchFamily="34" charset="0"/>
                    </a:rPr>
                    <a:t>Quantum Key Distribution</a:t>
                  </a:r>
                </a:p>
              </p:txBody>
            </p:sp>
          </p:grpSp>
          <p:cxnSp>
            <p:nvCxnSpPr>
              <p:cNvPr id="97" name="직선 연결선 43">
                <a:extLst>
                  <a:ext uri="{FF2B5EF4-FFF2-40B4-BE49-F238E27FC236}">
                    <a16:creationId xmlns:a16="http://schemas.microsoft.com/office/drawing/2014/main" id="{4972496D-C697-D842-9874-743343E14B61}"/>
                  </a:ext>
                </a:extLst>
              </p:cNvPr>
              <p:cNvCxnSpPr/>
              <p:nvPr/>
            </p:nvCxnSpPr>
            <p:spPr>
              <a:xfrm>
                <a:off x="1318853" y="1141394"/>
                <a:ext cx="0" cy="155378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8" name="직선 연결선 44">
                <a:extLst>
                  <a:ext uri="{FF2B5EF4-FFF2-40B4-BE49-F238E27FC236}">
                    <a16:creationId xmlns:a16="http://schemas.microsoft.com/office/drawing/2014/main" id="{101FCF68-E141-B84B-9BBB-8DC393A687CF}"/>
                  </a:ext>
                </a:extLst>
              </p:cNvPr>
              <p:cNvCxnSpPr/>
              <p:nvPr/>
            </p:nvCxnSpPr>
            <p:spPr>
              <a:xfrm>
                <a:off x="2316013" y="1141394"/>
                <a:ext cx="0" cy="155378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</p:cxnSp>
        </p:grp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CAC6D244-D5AA-414A-A9D6-657F03BC05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299" y="3556155"/>
            <a:ext cx="1426680" cy="33289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B33FABB3-72D9-504A-8EB5-DEE0AA14F7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0181" y="2491189"/>
            <a:ext cx="1130300" cy="4572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5D7644BE-08D8-1445-82FD-76BCB29BDD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2686" y="1674511"/>
            <a:ext cx="800100" cy="5842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F322CD3D-1EE5-4442-B546-CD73003CE3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6811" y="4872587"/>
            <a:ext cx="1098025" cy="707937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1729EC78-04D7-A543-B0B5-45430C10031D}"/>
              </a:ext>
            </a:extLst>
          </p:cNvPr>
          <p:cNvSpPr txBox="1"/>
          <p:nvPr/>
        </p:nvSpPr>
        <p:spPr>
          <a:xfrm>
            <a:off x="7082748" y="3684959"/>
            <a:ext cx="233997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>
              <a:defRPr/>
            </a:pPr>
            <a:r>
              <a:rPr lang="ko-KR" altLang="en-US" sz="1400" kern="0" dirty="0">
                <a:solidFill>
                  <a:prstClr val="black"/>
                </a:solidFill>
                <a:latin typeface="나눔스퀘어"/>
                <a:ea typeface="나눔스퀘어"/>
              </a:rPr>
              <a:t>드론 및 </a:t>
            </a:r>
            <a:r>
              <a:rPr lang="en-US" altLang="ko-KR" sz="1400" kern="0" dirty="0">
                <a:solidFill>
                  <a:prstClr val="black"/>
                </a:solidFill>
                <a:latin typeface="나눔스퀘어"/>
                <a:ea typeface="나눔스퀘어"/>
              </a:rPr>
              <a:t>CCTV</a:t>
            </a:r>
            <a:r>
              <a:rPr lang="ko-KR" altLang="en-US" sz="1400" kern="0" dirty="0">
                <a:solidFill>
                  <a:prstClr val="black"/>
                </a:solidFill>
                <a:latin typeface="나눔스퀘어"/>
                <a:ea typeface="나눔스퀘어"/>
              </a:rPr>
              <a:t>와 </a:t>
            </a:r>
            <a:r>
              <a:rPr lang="en-US" altLang="ko-KR" sz="1400" kern="0" dirty="0">
                <a:solidFill>
                  <a:prstClr val="black"/>
                </a:solidFill>
                <a:latin typeface="나눔스퀘어"/>
                <a:ea typeface="나눔스퀘어"/>
              </a:rPr>
              <a:t>LTE </a:t>
            </a:r>
            <a:r>
              <a:rPr lang="ko-KR" altLang="en-US" sz="1400" kern="0" dirty="0">
                <a:solidFill>
                  <a:prstClr val="black"/>
                </a:solidFill>
                <a:latin typeface="나눔스퀘어"/>
                <a:ea typeface="나눔스퀘어"/>
              </a:rPr>
              <a:t>라우터</a:t>
            </a:r>
          </a:p>
        </p:txBody>
      </p:sp>
      <p:sp>
        <p:nvSpPr>
          <p:cNvPr id="84" name="Freeform 5">
            <a:extLst>
              <a:ext uri="{FF2B5EF4-FFF2-40B4-BE49-F238E27FC236}">
                <a16:creationId xmlns:a16="http://schemas.microsoft.com/office/drawing/2014/main" id="{EDDF2BC3-8E8F-5C4D-BA56-C18EF63EAF17}"/>
              </a:ext>
            </a:extLst>
          </p:cNvPr>
          <p:cNvSpPr>
            <a:spLocks/>
          </p:cNvSpPr>
          <p:nvPr/>
        </p:nvSpPr>
        <p:spPr bwMode="auto">
          <a:xfrm>
            <a:off x="3351940" y="2459588"/>
            <a:ext cx="1049848" cy="1232014"/>
          </a:xfrm>
          <a:custGeom>
            <a:avLst/>
            <a:gdLst>
              <a:gd name="T0" fmla="*/ 182 w 182"/>
              <a:gd name="T1" fmla="*/ 91 h 214"/>
              <a:gd name="T2" fmla="*/ 91 w 182"/>
              <a:gd name="T3" fmla="*/ 0 h 214"/>
              <a:gd name="T4" fmla="*/ 0 w 182"/>
              <a:gd name="T5" fmla="*/ 91 h 214"/>
              <a:gd name="T6" fmla="*/ 77 w 182"/>
              <a:gd name="T7" fmla="*/ 181 h 214"/>
              <a:gd name="T8" fmla="*/ 91 w 182"/>
              <a:gd name="T9" fmla="*/ 214 h 214"/>
              <a:gd name="T10" fmla="*/ 105 w 182"/>
              <a:gd name="T11" fmla="*/ 181 h 214"/>
              <a:gd name="T12" fmla="*/ 182 w 182"/>
              <a:gd name="T13" fmla="*/ 91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2" h="214">
                <a:moveTo>
                  <a:pt x="182" y="91"/>
                </a:moveTo>
                <a:cubicBezTo>
                  <a:pt x="182" y="41"/>
                  <a:pt x="141" y="0"/>
                  <a:pt x="91" y="0"/>
                </a:cubicBezTo>
                <a:cubicBezTo>
                  <a:pt x="41" y="0"/>
                  <a:pt x="0" y="41"/>
                  <a:pt x="0" y="91"/>
                </a:cubicBezTo>
                <a:cubicBezTo>
                  <a:pt x="0" y="137"/>
                  <a:pt x="33" y="174"/>
                  <a:pt x="77" y="181"/>
                </a:cubicBezTo>
                <a:cubicBezTo>
                  <a:pt x="91" y="214"/>
                  <a:pt x="91" y="214"/>
                  <a:pt x="91" y="214"/>
                </a:cubicBezTo>
                <a:cubicBezTo>
                  <a:pt x="105" y="181"/>
                  <a:pt x="105" y="181"/>
                  <a:pt x="105" y="181"/>
                </a:cubicBezTo>
                <a:cubicBezTo>
                  <a:pt x="149" y="174"/>
                  <a:pt x="182" y="137"/>
                  <a:pt x="182" y="91"/>
                </a:cubicBezTo>
                <a:close/>
              </a:path>
            </a:pathLst>
          </a:cu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/>
            <a:endParaRPr lang="ko-KR" altLang="en-US" sz="1200" b="1" spc="-3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5" name="그림 84">
            <a:extLst>
              <a:ext uri="{FF2B5EF4-FFF2-40B4-BE49-F238E27FC236}">
                <a16:creationId xmlns:a16="http://schemas.microsoft.com/office/drawing/2014/main" id="{A2868676-7BE3-9440-8624-F0AEBA22E7A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4234" y="2603535"/>
            <a:ext cx="484355" cy="498898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5E8E6CE9-E2CA-074A-A0B9-30AD5D30F792}"/>
              </a:ext>
            </a:extLst>
          </p:cNvPr>
          <p:cNvSpPr txBox="1"/>
          <p:nvPr/>
        </p:nvSpPr>
        <p:spPr>
          <a:xfrm>
            <a:off x="3503851" y="3141814"/>
            <a:ext cx="763029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>
              <a:defRPr/>
            </a:pPr>
            <a:r>
              <a:rPr lang="en-US" altLang="ko-Kore-KR" sz="1200" kern="0" dirty="0">
                <a:solidFill>
                  <a:srgbClr val="1671FD"/>
                </a:solidFill>
                <a:latin typeface="나눔스퀘어"/>
                <a:ea typeface="나눔스퀘어"/>
              </a:rPr>
              <a:t>USB-QRNG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9C493BFE-4F4D-3A45-89A5-A745CB64E924}"/>
              </a:ext>
            </a:extLst>
          </p:cNvPr>
          <p:cNvSpPr txBox="1"/>
          <p:nvPr/>
        </p:nvSpPr>
        <p:spPr>
          <a:xfrm>
            <a:off x="249600" y="1013085"/>
            <a:ext cx="177228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r>
              <a:rPr lang="en-US" altLang="ko-KR" sz="1200" spc="-3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(With QRNG (Without QKD)</a:t>
            </a:r>
          </a:p>
        </p:txBody>
      </p:sp>
    </p:spTree>
    <p:extLst>
      <p:ext uri="{BB962C8B-B14F-4D97-AF65-F5344CB8AC3E}">
        <p14:creationId xmlns:p14="http://schemas.microsoft.com/office/powerpoint/2010/main" val="10994097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모서리가 둥근 직사각형 96">
            <a:extLst>
              <a:ext uri="{FF2B5EF4-FFF2-40B4-BE49-F238E27FC236}">
                <a16:creationId xmlns:a16="http://schemas.microsoft.com/office/drawing/2014/main" id="{60E1A2E9-0F85-3D43-87D4-C9D5757E7F7C}"/>
              </a:ext>
            </a:extLst>
          </p:cNvPr>
          <p:cNvSpPr/>
          <p:nvPr/>
        </p:nvSpPr>
        <p:spPr>
          <a:xfrm>
            <a:off x="273051" y="1737204"/>
            <a:ext cx="9357964" cy="4786227"/>
          </a:xfrm>
          <a:prstGeom prst="roundRect">
            <a:avLst>
              <a:gd name="adj" fmla="val 4452"/>
            </a:avLst>
          </a:prstGeom>
          <a:solidFill>
            <a:schemeClr val="bg1"/>
          </a:solidFill>
          <a:ln w="6350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3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DE8BF9D-69BA-4F96-AAF2-8BFC80086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86220B-EE48-441A-BEE1-7E447193D81B}" type="slidenum">
              <a:rPr kumimoji="0" lang="ko-KR" altLang="en-US" sz="1001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나눔스퀘어"/>
                <a:ea typeface="나눔스퀘어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ko-KR" altLang="en-US" sz="1001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나눔스퀘어"/>
              <a:ea typeface="나눔스퀘어"/>
              <a:cs typeface="+mn-cs"/>
            </a:endParaRPr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3005D68F-8D58-480C-9A76-35C9C3803D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행정안전부 온</a:t>
            </a:r>
            <a:r>
              <a:rPr lang="en-US" altLang="ko-KR" dirty="0"/>
              <a:t>-</a:t>
            </a:r>
            <a:r>
              <a:rPr lang="ko-KR" altLang="en-US" dirty="0"/>
              <a:t>북</a:t>
            </a:r>
            <a:r>
              <a:rPr lang="en-US" altLang="ko-KR" dirty="0"/>
              <a:t>(</a:t>
            </a:r>
            <a:r>
              <a:rPr lang="ko-KR" altLang="en-US" dirty="0"/>
              <a:t>업무용 노트북</a:t>
            </a:r>
            <a:r>
              <a:rPr lang="en-US" altLang="ko-KR" dirty="0"/>
              <a:t>)</a:t>
            </a:r>
            <a:r>
              <a:rPr lang="ko-KR" altLang="en-US" dirty="0"/>
              <a:t> 시범운영 사업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58F282C-018A-4AFD-BB69-DABBAA5A24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04. </a:t>
            </a:r>
            <a:r>
              <a:rPr lang="ko-KR" altLang="en-US" dirty="0"/>
              <a:t>구축 사례</a:t>
            </a:r>
          </a:p>
          <a:p>
            <a:endParaRPr lang="ko-KR" altLang="en-US" dirty="0"/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A570B26D-E51A-4D8A-BA00-D78B67D80D1C}"/>
              </a:ext>
            </a:extLst>
          </p:cNvPr>
          <p:cNvSpPr/>
          <p:nvPr/>
        </p:nvSpPr>
        <p:spPr>
          <a:xfrm>
            <a:off x="399610" y="1850128"/>
            <a:ext cx="2041553" cy="1035044"/>
          </a:xfrm>
          <a:prstGeom prst="roundRect">
            <a:avLst>
              <a:gd name="adj" fmla="val 12360"/>
            </a:avLst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나눔스퀘어"/>
              <a:cs typeface="+mn-cs"/>
            </a:endParaRPr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772A8663-4024-426C-8A3E-7D2F17D4B341}"/>
              </a:ext>
            </a:extLst>
          </p:cNvPr>
          <p:cNvSpPr/>
          <p:nvPr/>
        </p:nvSpPr>
        <p:spPr>
          <a:xfrm>
            <a:off x="448386" y="1899248"/>
            <a:ext cx="1944000" cy="27000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95000"/>
            </a:sysClr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-5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나눔스퀘어"/>
                <a:cs typeface="+mn-cs"/>
              </a:rPr>
              <a:t>보안인증 프로세스</a:t>
            </a:r>
          </a:p>
        </p:txBody>
      </p:sp>
      <p:pic>
        <p:nvPicPr>
          <p:cNvPr id="59" name="그래픽 58">
            <a:extLst>
              <a:ext uri="{FF2B5EF4-FFF2-40B4-BE49-F238E27FC236}">
                <a16:creationId xmlns:a16="http://schemas.microsoft.com/office/drawing/2014/main" id="{2A6D2873-2E1B-4016-AB06-3C434290D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8418" y="2420483"/>
            <a:ext cx="867650" cy="196669"/>
          </a:xfrm>
          <a:prstGeom prst="rect">
            <a:avLst/>
          </a:prstGeom>
        </p:spPr>
      </p:pic>
      <p:pic>
        <p:nvPicPr>
          <p:cNvPr id="12" name="그래픽 11">
            <a:extLst>
              <a:ext uri="{FF2B5EF4-FFF2-40B4-BE49-F238E27FC236}">
                <a16:creationId xmlns:a16="http://schemas.microsoft.com/office/drawing/2014/main" id="{A2FE9CD7-6B90-42A2-B691-C65D2A9843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39636" y="2537503"/>
            <a:ext cx="653329" cy="492364"/>
          </a:xfrm>
          <a:prstGeom prst="rect">
            <a:avLst/>
          </a:prstGeom>
        </p:spPr>
      </p:pic>
      <p:pic>
        <p:nvPicPr>
          <p:cNvPr id="13" name="그래픽 12">
            <a:extLst>
              <a:ext uri="{FF2B5EF4-FFF2-40B4-BE49-F238E27FC236}">
                <a16:creationId xmlns:a16="http://schemas.microsoft.com/office/drawing/2014/main" id="{074C125C-4DF7-4C08-A8DE-24A13B807A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20661" y="5654056"/>
            <a:ext cx="445021" cy="473427"/>
          </a:xfrm>
          <a:prstGeom prst="rect">
            <a:avLst/>
          </a:prstGeom>
        </p:spPr>
      </p:pic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4B527A91-6F3F-4340-9E94-FC041B86C672}"/>
              </a:ext>
            </a:extLst>
          </p:cNvPr>
          <p:cNvSpPr/>
          <p:nvPr/>
        </p:nvSpPr>
        <p:spPr>
          <a:xfrm>
            <a:off x="3648210" y="3303823"/>
            <a:ext cx="891425" cy="209865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tIns="36000" bIns="36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 Bold"/>
                <a:ea typeface="나눔스퀘어 Bold"/>
                <a:cs typeface="+mn-cs"/>
              </a:rPr>
              <a:t>1</a:t>
            </a:r>
            <a:r>
              <a:rPr kumimoji="0" lang="ko-KR" altLang="en-US" sz="1000" b="0" i="0" u="none" strike="noStrike" kern="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 Bold"/>
                <a:ea typeface="나눔스퀘어 Bold"/>
                <a:cs typeface="+mn-cs"/>
              </a:rPr>
              <a:t>차 인증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54903272-8AC1-4BE8-AEE9-D821B669CFB5}"/>
              </a:ext>
            </a:extLst>
          </p:cNvPr>
          <p:cNvSpPr/>
          <p:nvPr/>
        </p:nvSpPr>
        <p:spPr>
          <a:xfrm>
            <a:off x="3648210" y="3545078"/>
            <a:ext cx="891425" cy="209865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12700" cap="flat" cmpd="sng" algn="ctr">
            <a:solidFill>
              <a:schemeClr val="accent6"/>
            </a:solidFill>
            <a:prstDash val="solid"/>
            <a:miter lim="800000"/>
          </a:ln>
          <a:effectLst/>
        </p:spPr>
        <p:txBody>
          <a:bodyPr tIns="36000" bIns="36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-5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나눔스퀘어 Bold"/>
                <a:ea typeface="나눔스퀘어 Bold"/>
                <a:cs typeface="+mn-cs"/>
              </a:rPr>
              <a:t>ID/PW</a:t>
            </a:r>
            <a:r>
              <a:rPr kumimoji="0" lang="ko-KR" altLang="en-US" sz="1000" b="0" i="0" u="none" strike="noStrike" kern="0" cap="none" spc="-5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나눔스퀘어 Bold"/>
                <a:ea typeface="나눔스퀘어 Bold"/>
                <a:cs typeface="+mn-cs"/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2AD7F57-AE4D-495B-9722-19C9B6549B59}"/>
              </a:ext>
            </a:extLst>
          </p:cNvPr>
          <p:cNvSpPr txBox="1"/>
          <p:nvPr/>
        </p:nvSpPr>
        <p:spPr>
          <a:xfrm>
            <a:off x="3389126" y="3755245"/>
            <a:ext cx="1445624" cy="24476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-5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나눔스퀘어 Bold"/>
                <a:ea typeface="나눔스퀘어 Bold"/>
              </a:rPr>
              <a:t>OTP </a:t>
            </a:r>
            <a:r>
              <a:rPr kumimoji="0" lang="ko-KR" altLang="en-US" sz="1000" b="0" i="0" u="none" strike="noStrike" kern="0" cap="none" spc="-5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나눔스퀘어 Bold"/>
                <a:ea typeface="나눔스퀘어 Bold"/>
              </a:rPr>
              <a:t>또는 모바일공무원증</a:t>
            </a: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F6A34B0C-8B11-4BE5-8940-10BDC8CE1E08}"/>
              </a:ext>
            </a:extLst>
          </p:cNvPr>
          <p:cNvCxnSpPr>
            <a:cxnSpLocks/>
          </p:cNvCxnSpPr>
          <p:nvPr/>
        </p:nvCxnSpPr>
        <p:spPr>
          <a:xfrm>
            <a:off x="4873089" y="3029867"/>
            <a:ext cx="0" cy="1093262"/>
          </a:xfrm>
          <a:prstGeom prst="line">
            <a:avLst/>
          </a:prstGeom>
          <a:noFill/>
          <a:ln w="28575" cap="flat" cmpd="sng" algn="ctr">
            <a:solidFill>
              <a:schemeClr val="accent6"/>
            </a:solidFill>
            <a:prstDash val="solid"/>
            <a:miter lim="800000"/>
          </a:ln>
          <a:effectLst/>
        </p:spPr>
      </p:cxnSp>
      <p:sp>
        <p:nvSpPr>
          <p:cNvPr id="66" name="타원 65">
            <a:extLst>
              <a:ext uri="{FF2B5EF4-FFF2-40B4-BE49-F238E27FC236}">
                <a16:creationId xmlns:a16="http://schemas.microsoft.com/office/drawing/2014/main" id="{A250D2D2-F781-4DD3-95AD-85774C76B969}"/>
              </a:ext>
            </a:extLst>
          </p:cNvPr>
          <p:cNvSpPr/>
          <p:nvPr/>
        </p:nvSpPr>
        <p:spPr>
          <a:xfrm>
            <a:off x="4631147" y="3296124"/>
            <a:ext cx="470760" cy="470760"/>
          </a:xfrm>
          <a:prstGeom prst="ellipse">
            <a:avLst/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나눔스퀘어"/>
              <a:cs typeface="+mn-cs"/>
            </a:endParaRPr>
          </a:p>
        </p:txBody>
      </p:sp>
      <p:pic>
        <p:nvPicPr>
          <p:cNvPr id="67" name="그래픽 66">
            <a:extLst>
              <a:ext uri="{FF2B5EF4-FFF2-40B4-BE49-F238E27FC236}">
                <a16:creationId xmlns:a16="http://schemas.microsoft.com/office/drawing/2014/main" id="{62437394-FEEE-4964-A556-C395DABFDD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758990" y="3309580"/>
            <a:ext cx="227245" cy="435553"/>
          </a:xfrm>
          <a:prstGeom prst="rect">
            <a:avLst/>
          </a:prstGeom>
        </p:spPr>
      </p:pic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3A8998BE-4421-45B2-BC4F-16B49CA7ED91}"/>
              </a:ext>
            </a:extLst>
          </p:cNvPr>
          <p:cNvCxnSpPr>
            <a:cxnSpLocks/>
          </p:cNvCxnSpPr>
          <p:nvPr/>
        </p:nvCxnSpPr>
        <p:spPr>
          <a:xfrm>
            <a:off x="6139141" y="4656126"/>
            <a:ext cx="0" cy="99793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65000"/>
              </a:sysClr>
            </a:solidFill>
            <a:prstDash val="solid"/>
            <a:miter lim="800000"/>
          </a:ln>
          <a:effectLst/>
        </p:spPr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BA1E6C1F-C073-4699-906F-3BBEE2F6FFC7}"/>
              </a:ext>
            </a:extLst>
          </p:cNvPr>
          <p:cNvCxnSpPr>
            <a:cxnSpLocks/>
          </p:cNvCxnSpPr>
          <p:nvPr/>
        </p:nvCxnSpPr>
        <p:spPr>
          <a:xfrm>
            <a:off x="3633368" y="4630131"/>
            <a:ext cx="938741" cy="0"/>
          </a:xfrm>
          <a:prstGeom prst="line">
            <a:avLst/>
          </a:prstGeom>
          <a:noFill/>
          <a:ln w="28575" cap="flat" cmpd="sng" algn="ctr">
            <a:solidFill>
              <a:schemeClr val="accent6"/>
            </a:solidFill>
            <a:prstDash val="solid"/>
            <a:miter lim="800000"/>
          </a:ln>
          <a:effectLst/>
        </p:spPr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99945BD1-1FFB-4A5F-A933-D57517F894E8}"/>
              </a:ext>
            </a:extLst>
          </p:cNvPr>
          <p:cNvCxnSpPr>
            <a:cxnSpLocks/>
          </p:cNvCxnSpPr>
          <p:nvPr/>
        </p:nvCxnSpPr>
        <p:spPr>
          <a:xfrm>
            <a:off x="3490198" y="4926861"/>
            <a:ext cx="0" cy="742976"/>
          </a:xfrm>
          <a:prstGeom prst="line">
            <a:avLst/>
          </a:prstGeom>
          <a:noFill/>
          <a:ln w="28575" cap="flat" cmpd="sng" algn="ctr">
            <a:solidFill>
              <a:schemeClr val="accent6"/>
            </a:solidFill>
            <a:prstDash val="solid"/>
            <a:miter lim="800000"/>
          </a:ln>
          <a:effectLst/>
        </p:spPr>
      </p:cxnSp>
      <p:pic>
        <p:nvPicPr>
          <p:cNvPr id="22" name="그래픽 21">
            <a:extLst>
              <a:ext uri="{FF2B5EF4-FFF2-40B4-BE49-F238E27FC236}">
                <a16:creationId xmlns:a16="http://schemas.microsoft.com/office/drawing/2014/main" id="{E3A0A3B1-26B7-4632-9FEA-AECC079572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501981" y="4123129"/>
            <a:ext cx="715378" cy="787951"/>
          </a:xfrm>
          <a:prstGeom prst="rect">
            <a:avLst/>
          </a:prstGeom>
        </p:spPr>
      </p:pic>
      <p:pic>
        <p:nvPicPr>
          <p:cNvPr id="23" name="그래픽 22">
            <a:extLst>
              <a:ext uri="{FF2B5EF4-FFF2-40B4-BE49-F238E27FC236}">
                <a16:creationId xmlns:a16="http://schemas.microsoft.com/office/drawing/2014/main" id="{8FD305FF-D440-4290-9EF0-40D744C4E2F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342061" y="4339122"/>
            <a:ext cx="302993" cy="596518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3E6CEE2-F628-4A99-8D37-400DB6E71710}"/>
              </a:ext>
            </a:extLst>
          </p:cNvPr>
          <p:cNvSpPr txBox="1"/>
          <p:nvPr/>
        </p:nvSpPr>
        <p:spPr>
          <a:xfrm>
            <a:off x="5059185" y="3357205"/>
            <a:ext cx="781135" cy="39773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-5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나눔스퀘어"/>
              </a:rPr>
              <a:t>VPN </a:t>
            </a:r>
            <a:r>
              <a:rPr kumimoji="0" lang="ko-KR" altLang="en-US" sz="1000" b="0" i="0" u="none" strike="noStrike" kern="0" cap="none" spc="-5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나눔스퀘어"/>
              </a:rPr>
              <a:t>연결</a:t>
            </a:r>
            <a:r>
              <a:rPr kumimoji="0" lang="en-US" altLang="ko-KR" sz="1000" b="0" i="0" u="none" strike="noStrike" kern="0" cap="none" spc="-5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나눔스퀘어"/>
              </a:rPr>
              <a:t>,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-5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나눔스퀘어"/>
              </a:rPr>
              <a:t>GPMS </a:t>
            </a:r>
            <a:r>
              <a:rPr kumimoji="0" lang="ko-KR" altLang="en-US" sz="1000" b="0" i="0" u="none" strike="noStrike" kern="0" cap="none" spc="-5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나눔스퀘어"/>
              </a:rPr>
              <a:t>인증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E9C226C-8640-46BA-809A-F1E2C1DF6846}"/>
              </a:ext>
            </a:extLst>
          </p:cNvPr>
          <p:cNvSpPr txBox="1"/>
          <p:nvPr/>
        </p:nvSpPr>
        <p:spPr>
          <a:xfrm>
            <a:off x="3615871" y="4646658"/>
            <a:ext cx="884711" cy="55071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00" kern="0" spc="-50" dirty="0"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한컴구름</a:t>
            </a:r>
            <a:r>
              <a:rPr lang="en-US" altLang="ko-KR" sz="1000" kern="0" spc="-50" dirty="0"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-5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티맥스구름</a:t>
            </a:r>
            <a:r>
              <a:rPr kumimoji="0" lang="en-US" altLang="ko-KR" sz="1000" b="0" i="0" u="none" strike="noStrike" kern="0" cap="none" spc="-5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000" kern="0" spc="-50" dirty="0"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MS Windows</a:t>
            </a:r>
            <a:endParaRPr kumimoji="0" lang="ko-KR" altLang="en-US" sz="1000" b="0" i="0" u="none" strike="noStrike" kern="0" cap="none" spc="-5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D9DDC58A-73DC-40EA-9C0A-CDEB69F49133}"/>
              </a:ext>
            </a:extLst>
          </p:cNvPr>
          <p:cNvSpPr/>
          <p:nvPr/>
        </p:nvSpPr>
        <p:spPr>
          <a:xfrm>
            <a:off x="2478576" y="4531249"/>
            <a:ext cx="789391" cy="213754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12700" cap="flat" cmpd="sng" algn="ctr">
            <a:solidFill>
              <a:srgbClr val="012F75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tIns="36000" bIns="36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-50" normalizeH="0" baseline="0" noProof="0" dirty="0">
                <a:ln>
                  <a:noFill/>
                </a:ln>
                <a:solidFill>
                  <a:srgbClr val="012F75">
                    <a:lumMod val="60000"/>
                    <a:lumOff val="40000"/>
                  </a:srgbClr>
                </a:solidFill>
                <a:effectLst/>
                <a:uLnTx/>
                <a:uFillTx/>
                <a:latin typeface="나눔스퀘어 Bold"/>
                <a:ea typeface="나눔스퀘어 Bold"/>
                <a:cs typeface="+mn-cs"/>
              </a:rPr>
              <a:t>DaaS </a:t>
            </a:r>
            <a:r>
              <a:rPr kumimoji="0" lang="ko-KR" altLang="en-US" sz="1000" b="0" i="0" u="none" strike="noStrike" kern="0" cap="none" spc="-50" normalizeH="0" baseline="0" noProof="0" dirty="0">
                <a:ln>
                  <a:noFill/>
                </a:ln>
                <a:solidFill>
                  <a:srgbClr val="012F75">
                    <a:lumMod val="60000"/>
                    <a:lumOff val="40000"/>
                  </a:srgbClr>
                </a:solidFill>
                <a:effectLst/>
                <a:uLnTx/>
                <a:uFillTx/>
                <a:latin typeface="나눔스퀘어 Bold"/>
                <a:ea typeface="나눔스퀘어 Bold"/>
                <a:cs typeface="+mn-cs"/>
              </a:rPr>
              <a:t>서버</a:t>
            </a: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D1617C3D-CFB2-48CB-9428-4A64D34403F5}"/>
              </a:ext>
            </a:extLst>
          </p:cNvPr>
          <p:cNvSpPr/>
          <p:nvPr/>
        </p:nvSpPr>
        <p:spPr>
          <a:xfrm>
            <a:off x="4433789" y="4985462"/>
            <a:ext cx="849519" cy="209865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12700" cap="flat" cmpd="sng" algn="ctr">
            <a:solidFill>
              <a:srgbClr val="012F75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tIns="36000" bIns="36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-50" normalizeH="0" baseline="0" noProof="0" dirty="0">
                <a:ln>
                  <a:noFill/>
                </a:ln>
                <a:solidFill>
                  <a:srgbClr val="012F75">
                    <a:lumMod val="60000"/>
                    <a:lumOff val="40000"/>
                  </a:srgbClr>
                </a:solidFill>
                <a:effectLst/>
                <a:uLnTx/>
                <a:uFillTx/>
                <a:latin typeface="나눔스퀘어 Bold"/>
                <a:ea typeface="나눔스퀘어 Bold"/>
                <a:cs typeface="+mn-cs"/>
              </a:rPr>
              <a:t>행정안전부</a:t>
            </a: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9D77635D-CD91-4742-B288-581E96194698}"/>
              </a:ext>
            </a:extLst>
          </p:cNvPr>
          <p:cNvSpPr/>
          <p:nvPr/>
        </p:nvSpPr>
        <p:spPr>
          <a:xfrm>
            <a:off x="3136974" y="6147868"/>
            <a:ext cx="706447" cy="209865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12700" cap="flat" cmpd="sng" algn="ctr">
            <a:solidFill>
              <a:srgbClr val="012F75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tIns="36000" bIns="36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-50" normalizeH="0" baseline="0" noProof="0" dirty="0">
                <a:ln>
                  <a:noFill/>
                </a:ln>
                <a:solidFill>
                  <a:srgbClr val="012F75">
                    <a:lumMod val="60000"/>
                    <a:lumOff val="40000"/>
                  </a:srgbClr>
                </a:solidFill>
                <a:effectLst/>
                <a:uLnTx/>
                <a:uFillTx/>
                <a:latin typeface="나눔스퀘어 Bold"/>
                <a:ea typeface="나눔스퀘어 Bold"/>
                <a:cs typeface="+mn-cs"/>
              </a:rPr>
              <a:t>인터넷망</a:t>
            </a: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8F2D0AB3-3629-47E3-BE1B-B8F873CD4E3C}"/>
              </a:ext>
            </a:extLst>
          </p:cNvPr>
          <p:cNvSpPr/>
          <p:nvPr/>
        </p:nvSpPr>
        <p:spPr>
          <a:xfrm>
            <a:off x="5827452" y="6147868"/>
            <a:ext cx="623378" cy="209865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12700" cap="flat" cmpd="sng" algn="ctr">
            <a:solidFill>
              <a:srgbClr val="012F75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tIns="36000" bIns="36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-50" normalizeH="0" baseline="0" noProof="0" dirty="0">
                <a:ln>
                  <a:noFill/>
                </a:ln>
                <a:solidFill>
                  <a:srgbClr val="012F75">
                    <a:lumMod val="60000"/>
                    <a:lumOff val="40000"/>
                  </a:srgbClr>
                </a:solidFill>
                <a:effectLst/>
                <a:uLnTx/>
                <a:uFillTx/>
                <a:latin typeface="나눔스퀘어 Bold"/>
                <a:ea typeface="나눔스퀘어 Bold"/>
                <a:cs typeface="+mn-cs"/>
              </a:rPr>
              <a:t>업무망</a:t>
            </a:r>
          </a:p>
        </p:txBody>
      </p:sp>
      <p:pic>
        <p:nvPicPr>
          <p:cNvPr id="30" name="그래픽 29">
            <a:extLst>
              <a:ext uri="{FF2B5EF4-FFF2-40B4-BE49-F238E27FC236}">
                <a16:creationId xmlns:a16="http://schemas.microsoft.com/office/drawing/2014/main" id="{6B5496D4-6F35-4CAC-811B-44A0C499E3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267967" y="5655683"/>
            <a:ext cx="445021" cy="473427"/>
          </a:xfrm>
          <a:prstGeom prst="rect">
            <a:avLst/>
          </a:prstGeom>
        </p:spPr>
      </p:pic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E7A4BF06-6AFF-42C9-9BA1-65FE2A9A3AFB}"/>
              </a:ext>
            </a:extLst>
          </p:cNvPr>
          <p:cNvSpPr/>
          <p:nvPr/>
        </p:nvSpPr>
        <p:spPr>
          <a:xfrm>
            <a:off x="6406384" y="4414871"/>
            <a:ext cx="1172840" cy="209865"/>
          </a:xfrm>
          <a:prstGeom prst="roundRect">
            <a:avLst>
              <a:gd name="adj" fmla="val 50000"/>
            </a:avLst>
          </a:prstGeom>
          <a:solidFill>
            <a:srgbClr val="FF746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tIns="36000" bIns="36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 Bold"/>
                <a:ea typeface="나눔스퀘어 Bold"/>
                <a:cs typeface="+mn-cs"/>
              </a:rPr>
              <a:t>2</a:t>
            </a:r>
            <a:r>
              <a:rPr kumimoji="0" lang="ko-KR" altLang="en-US" sz="1000" b="0" i="0" u="none" strike="noStrike" kern="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 Bold"/>
                <a:ea typeface="나눔스퀘어 Bold"/>
                <a:cs typeface="+mn-cs"/>
              </a:rPr>
              <a:t>차 인증</a:t>
            </a: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1CED9AD0-4CF3-4571-B3CD-7E8EB2F386E9}"/>
              </a:ext>
            </a:extLst>
          </p:cNvPr>
          <p:cNvSpPr/>
          <p:nvPr/>
        </p:nvSpPr>
        <p:spPr>
          <a:xfrm>
            <a:off x="6408490" y="4658939"/>
            <a:ext cx="1172840" cy="209865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12700" cap="flat" cmpd="sng" algn="ctr">
            <a:solidFill>
              <a:srgbClr val="FF7469"/>
            </a:solidFill>
            <a:prstDash val="solid"/>
            <a:miter lim="800000"/>
          </a:ln>
          <a:effectLst/>
        </p:spPr>
        <p:txBody>
          <a:bodyPr tIns="36000" bIns="36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-50" normalizeH="0" baseline="0" noProof="0" dirty="0">
                <a:ln>
                  <a:noFill/>
                </a:ln>
                <a:solidFill>
                  <a:srgbClr val="FF7469"/>
                </a:solidFill>
                <a:effectLst/>
                <a:uLnTx/>
                <a:uFillTx/>
                <a:latin typeface="나눔스퀘어 Bold"/>
                <a:ea typeface="나눔스퀘어 Bold"/>
                <a:cs typeface="+mn-cs"/>
              </a:rPr>
              <a:t>ID/PW </a:t>
            </a:r>
            <a:r>
              <a:rPr kumimoji="0" lang="ko-KR" altLang="en-US" sz="1000" b="0" i="0" u="none" strike="noStrike" kern="0" cap="none" spc="-50" normalizeH="0" baseline="0" noProof="0" dirty="0">
                <a:ln>
                  <a:noFill/>
                </a:ln>
                <a:solidFill>
                  <a:srgbClr val="FF7469"/>
                </a:solidFill>
                <a:effectLst/>
                <a:uLnTx/>
                <a:uFillTx/>
                <a:latin typeface="나눔스퀘어 Bold"/>
                <a:ea typeface="나눔스퀘어 Bold"/>
                <a:cs typeface="+mn-cs"/>
              </a:rPr>
              <a:t>또는 </a:t>
            </a:r>
            <a:r>
              <a:rPr kumimoji="0" lang="en-US" altLang="ko-KR" sz="1000" b="0" i="0" u="none" strike="noStrike" kern="0" cap="none" spc="-50" normalizeH="0" baseline="0" noProof="0" dirty="0">
                <a:ln>
                  <a:noFill/>
                </a:ln>
                <a:solidFill>
                  <a:srgbClr val="FF7469"/>
                </a:solidFill>
                <a:effectLst/>
                <a:uLnTx/>
                <a:uFillTx/>
                <a:latin typeface="나눔스퀘어 Bold"/>
                <a:ea typeface="나눔스퀘어 Bold"/>
                <a:cs typeface="+mn-cs"/>
              </a:rPr>
              <a:t>GPKI</a:t>
            </a:r>
            <a:r>
              <a:rPr kumimoji="0" lang="ko-KR" altLang="en-US" sz="1000" b="0" i="0" u="none" strike="noStrike" kern="0" cap="none" spc="-50" normalizeH="0" baseline="0" noProof="0" dirty="0">
                <a:ln>
                  <a:noFill/>
                </a:ln>
                <a:solidFill>
                  <a:srgbClr val="FF7469"/>
                </a:solidFill>
                <a:effectLst/>
                <a:uLnTx/>
                <a:uFillTx/>
                <a:latin typeface="나눔스퀘어 Bold"/>
                <a:ea typeface="나눔스퀘어 Bold"/>
                <a:cs typeface="+mn-cs"/>
              </a:rPr>
              <a:t> </a:t>
            </a:r>
          </a:p>
        </p:txBody>
      </p: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465669FF-5EEE-4A26-BCA4-BEB43ABFEFB4}"/>
              </a:ext>
            </a:extLst>
          </p:cNvPr>
          <p:cNvCxnSpPr>
            <a:cxnSpLocks/>
          </p:cNvCxnSpPr>
          <p:nvPr/>
        </p:nvCxnSpPr>
        <p:spPr>
          <a:xfrm>
            <a:off x="5144698" y="4637191"/>
            <a:ext cx="938741" cy="0"/>
          </a:xfrm>
          <a:prstGeom prst="line">
            <a:avLst/>
          </a:prstGeom>
          <a:noFill/>
          <a:ln w="28575" cap="flat" cmpd="sng" algn="ctr">
            <a:solidFill>
              <a:srgbClr val="FF7469"/>
            </a:solidFill>
            <a:prstDash val="solid"/>
            <a:miter lim="800000"/>
          </a:ln>
          <a:effectLst/>
        </p:spPr>
      </p:cxnSp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9F5B80B3-D9DE-44B2-A79F-135D993594CE}"/>
              </a:ext>
            </a:extLst>
          </p:cNvPr>
          <p:cNvCxnSpPr>
            <a:cxnSpLocks/>
          </p:cNvCxnSpPr>
          <p:nvPr/>
        </p:nvCxnSpPr>
        <p:spPr>
          <a:xfrm>
            <a:off x="6139141" y="4646658"/>
            <a:ext cx="0" cy="997930"/>
          </a:xfrm>
          <a:prstGeom prst="line">
            <a:avLst/>
          </a:prstGeom>
          <a:noFill/>
          <a:ln w="28575" cap="flat" cmpd="sng" algn="ctr">
            <a:solidFill>
              <a:srgbClr val="FF7469"/>
            </a:solidFill>
            <a:prstDash val="solid"/>
            <a:miter lim="800000"/>
          </a:ln>
          <a:effectLst/>
        </p:spPr>
      </p:cxnSp>
      <p:sp>
        <p:nvSpPr>
          <p:cNvPr id="37" name="타원 36">
            <a:extLst>
              <a:ext uri="{FF2B5EF4-FFF2-40B4-BE49-F238E27FC236}">
                <a16:creationId xmlns:a16="http://schemas.microsoft.com/office/drawing/2014/main" id="{7BA14F6B-F36B-48B0-B5BA-0B7724C511BD}"/>
              </a:ext>
            </a:extLst>
          </p:cNvPr>
          <p:cNvSpPr/>
          <p:nvPr/>
        </p:nvSpPr>
        <p:spPr>
          <a:xfrm>
            <a:off x="5918998" y="4408246"/>
            <a:ext cx="470760" cy="470760"/>
          </a:xfrm>
          <a:prstGeom prst="ellipse">
            <a:avLst/>
          </a:prstGeom>
          <a:solidFill>
            <a:srgbClr val="FF746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나눔스퀘어"/>
              <a:cs typeface="+mn-cs"/>
            </a:endParaRPr>
          </a:p>
        </p:txBody>
      </p:sp>
      <p:pic>
        <p:nvPicPr>
          <p:cNvPr id="38" name="그래픽 37">
            <a:extLst>
              <a:ext uri="{FF2B5EF4-FFF2-40B4-BE49-F238E27FC236}">
                <a16:creationId xmlns:a16="http://schemas.microsoft.com/office/drawing/2014/main" id="{A600997C-6BA6-4216-BE85-7A517A46652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046839" y="4421702"/>
            <a:ext cx="227245" cy="435553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23C8829F-4BB2-4491-AEC7-C38317698613}"/>
              </a:ext>
            </a:extLst>
          </p:cNvPr>
          <p:cNvSpPr txBox="1"/>
          <p:nvPr/>
        </p:nvSpPr>
        <p:spPr>
          <a:xfrm>
            <a:off x="5130642" y="4643625"/>
            <a:ext cx="884711" cy="24476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000" kern="0" spc="-50" dirty="0"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MS Windows</a:t>
            </a:r>
            <a:endParaRPr kumimoji="0" lang="ko-KR" altLang="en-US" sz="1000" b="0" i="0" u="none" strike="noStrike" kern="0" cap="none" spc="-5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112B05F-3054-47F6-981E-094278370218}"/>
              </a:ext>
            </a:extLst>
          </p:cNvPr>
          <p:cNvSpPr txBox="1"/>
          <p:nvPr/>
        </p:nvSpPr>
        <p:spPr>
          <a:xfrm>
            <a:off x="3660989" y="4368843"/>
            <a:ext cx="797070" cy="24476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-5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DaaS Client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D70BFFA-CA28-47CE-B67C-BC190A7E4F43}"/>
              </a:ext>
            </a:extLst>
          </p:cNvPr>
          <p:cNvSpPr txBox="1"/>
          <p:nvPr/>
        </p:nvSpPr>
        <p:spPr>
          <a:xfrm>
            <a:off x="5378338" y="4365115"/>
            <a:ext cx="440126" cy="24476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-5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KVM</a:t>
            </a:r>
          </a:p>
        </p:txBody>
      </p:sp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id="{C4B00DE9-D15C-49BD-99FB-F34B3EDD0CD5}"/>
              </a:ext>
            </a:extLst>
          </p:cNvPr>
          <p:cNvSpPr/>
          <p:nvPr/>
        </p:nvSpPr>
        <p:spPr>
          <a:xfrm>
            <a:off x="4484066" y="2283525"/>
            <a:ext cx="777092" cy="209865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12700" cap="flat" cmpd="sng" algn="ctr">
            <a:solidFill>
              <a:srgbClr val="012F75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tIns="36000" bIns="36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-50" normalizeH="0" baseline="0" noProof="0" dirty="0">
                <a:ln>
                  <a:noFill/>
                </a:ln>
                <a:solidFill>
                  <a:srgbClr val="012F75">
                    <a:lumMod val="60000"/>
                    <a:lumOff val="40000"/>
                  </a:srgbClr>
                </a:solidFill>
                <a:effectLst/>
                <a:uLnTx/>
                <a:uFillTx/>
                <a:latin typeface="나눔스퀘어 Bold"/>
                <a:ea typeface="나눔스퀘어 Bold"/>
                <a:cs typeface="+mn-cs"/>
              </a:rPr>
              <a:t>출장</a:t>
            </a:r>
            <a:r>
              <a:rPr kumimoji="0" lang="en-US" altLang="ko-KR" sz="1000" b="0" i="0" u="none" strike="noStrike" kern="0" cap="none" spc="-50" normalizeH="0" baseline="0" noProof="0" dirty="0">
                <a:ln>
                  <a:noFill/>
                </a:ln>
                <a:solidFill>
                  <a:srgbClr val="012F75">
                    <a:lumMod val="60000"/>
                    <a:lumOff val="40000"/>
                  </a:srgbClr>
                </a:solidFill>
                <a:effectLst/>
                <a:uLnTx/>
                <a:uFillTx/>
                <a:latin typeface="나눔스퀘어 Bold"/>
                <a:ea typeface="나눔스퀘어 Bold"/>
                <a:cs typeface="+mn-cs"/>
              </a:rPr>
              <a:t>/</a:t>
            </a:r>
            <a:r>
              <a:rPr kumimoji="0" lang="ko-KR" altLang="en-US" sz="1000" b="0" i="0" u="none" strike="noStrike" kern="0" cap="none" spc="-50" normalizeH="0" baseline="0" noProof="0" dirty="0">
                <a:ln>
                  <a:noFill/>
                </a:ln>
                <a:solidFill>
                  <a:srgbClr val="012F75">
                    <a:lumMod val="60000"/>
                    <a:lumOff val="40000"/>
                  </a:srgbClr>
                </a:solidFill>
                <a:effectLst/>
                <a:uLnTx/>
                <a:uFillTx/>
                <a:latin typeface="나눔스퀘어 Bold"/>
                <a:ea typeface="나눔스퀘어 Bold"/>
                <a:cs typeface="+mn-cs"/>
              </a:rPr>
              <a:t>재택</a:t>
            </a:r>
          </a:p>
        </p:txBody>
      </p:sp>
      <p:grpSp>
        <p:nvGrpSpPr>
          <p:cNvPr id="89" name="그룹 88">
            <a:extLst>
              <a:ext uri="{FF2B5EF4-FFF2-40B4-BE49-F238E27FC236}">
                <a16:creationId xmlns:a16="http://schemas.microsoft.com/office/drawing/2014/main" id="{4B9EE7CE-38DB-004C-A560-5F38E0657F51}"/>
              </a:ext>
            </a:extLst>
          </p:cNvPr>
          <p:cNvGrpSpPr/>
          <p:nvPr/>
        </p:nvGrpSpPr>
        <p:grpSpPr>
          <a:xfrm>
            <a:off x="3316656" y="1796740"/>
            <a:ext cx="3119965" cy="373955"/>
            <a:chOff x="3457160" y="1549331"/>
            <a:chExt cx="3119965" cy="373955"/>
          </a:xfrm>
        </p:grpSpPr>
        <p:pic>
          <p:nvPicPr>
            <p:cNvPr id="46" name="그림 45">
              <a:extLst>
                <a:ext uri="{FF2B5EF4-FFF2-40B4-BE49-F238E27FC236}">
                  <a16:creationId xmlns:a16="http://schemas.microsoft.com/office/drawing/2014/main" id="{88E5BDBA-20E7-487F-B85D-390AB14DC4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457160" y="1549331"/>
              <a:ext cx="348873" cy="373955"/>
            </a:xfrm>
            <a:prstGeom prst="rect">
              <a:avLst/>
            </a:prstGeom>
          </p:spPr>
        </p:pic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17BA4C5-A222-FD4A-9E8F-53BC4BD258D2}"/>
                </a:ext>
              </a:extLst>
            </p:cNvPr>
            <p:cNvSpPr txBox="1"/>
            <p:nvPr/>
          </p:nvSpPr>
          <p:spPr>
            <a:xfrm>
              <a:off x="3824447" y="1610668"/>
              <a:ext cx="275267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algn="ctr">
                <a:spcAft>
                  <a:spcPts val="300"/>
                </a:spcAft>
                <a:defRPr/>
              </a:pPr>
              <a:r>
                <a:rPr lang="ko-KR" altLang="en-US" sz="1400" kern="0" spc="-3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anose="020B0604020202020204" pitchFamily="34" charset="0"/>
                </a:rPr>
                <a:t>온</a:t>
              </a:r>
              <a:r>
                <a:rPr lang="en-US" altLang="ko-KR" sz="1400" kern="0" spc="-3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anose="020B0604020202020204" pitchFamily="34" charset="0"/>
                </a:rPr>
                <a:t>-</a:t>
              </a:r>
              <a:r>
                <a:rPr lang="ko-KR" altLang="en-US" sz="1400" kern="0" spc="-3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anose="020B0604020202020204" pitchFamily="34" charset="0"/>
                </a:rPr>
                <a:t>북</a:t>
              </a:r>
              <a:r>
                <a:rPr lang="en-US" altLang="ko-KR" sz="1400" kern="0" spc="-3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anose="020B0604020202020204" pitchFamily="34" charset="0"/>
                </a:rPr>
                <a:t>(</a:t>
              </a:r>
              <a:r>
                <a:rPr lang="ko-KR" altLang="en-US" sz="1400" kern="0" spc="-3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anose="020B0604020202020204" pitchFamily="34" charset="0"/>
                </a:rPr>
                <a:t>업무용 노트북</a:t>
              </a:r>
              <a:r>
                <a:rPr lang="en-US" altLang="ko-KR" sz="1400" kern="0" spc="-3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anose="020B0604020202020204" pitchFamily="34" charset="0"/>
                </a:rPr>
                <a:t>)</a:t>
              </a:r>
              <a:r>
                <a:rPr lang="ko-KR" altLang="en-US" sz="1400" kern="0" spc="-3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  <a:cs typeface="Arial" panose="020B0604020202020204" pitchFamily="34" charset="0"/>
                </a:rPr>
                <a:t> 보안 체계 흐름도</a:t>
              </a:r>
              <a:endParaRPr lang="ko-KR" altLang="en-US" sz="1400" b="1" kern="0" spc="-3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</p:grpSp>
      <p:sp>
        <p:nvSpPr>
          <p:cNvPr id="77" name="사각형: 둥근 모서리 59">
            <a:extLst>
              <a:ext uri="{FF2B5EF4-FFF2-40B4-BE49-F238E27FC236}">
                <a16:creationId xmlns:a16="http://schemas.microsoft.com/office/drawing/2014/main" id="{027BDA86-A828-9B46-93BE-CAE687F3C82E}"/>
              </a:ext>
            </a:extLst>
          </p:cNvPr>
          <p:cNvSpPr/>
          <p:nvPr/>
        </p:nvSpPr>
        <p:spPr>
          <a:xfrm>
            <a:off x="399610" y="3006567"/>
            <a:ext cx="2041553" cy="1035045"/>
          </a:xfrm>
          <a:prstGeom prst="roundRect">
            <a:avLst>
              <a:gd name="adj" fmla="val 12360"/>
            </a:avLst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나눔스퀘어"/>
              <a:cs typeface="+mn-cs"/>
            </a:endParaRPr>
          </a:p>
        </p:txBody>
      </p:sp>
      <p:sp>
        <p:nvSpPr>
          <p:cNvPr id="78" name="사각형: 둥근 모서리 60">
            <a:extLst>
              <a:ext uri="{FF2B5EF4-FFF2-40B4-BE49-F238E27FC236}">
                <a16:creationId xmlns:a16="http://schemas.microsoft.com/office/drawing/2014/main" id="{B726180D-995D-A547-AADC-EAFD217DC117}"/>
              </a:ext>
            </a:extLst>
          </p:cNvPr>
          <p:cNvSpPr/>
          <p:nvPr/>
        </p:nvSpPr>
        <p:spPr>
          <a:xfrm>
            <a:off x="448386" y="3055688"/>
            <a:ext cx="1944000" cy="27000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95000"/>
            </a:sysClr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latinLnBrk="0">
              <a:defRPr/>
            </a:pPr>
            <a:r>
              <a:rPr lang="ko-KR" altLang="en-US" sz="1000" kern="0" spc="-5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한컴구름</a:t>
            </a:r>
            <a:r>
              <a:rPr lang="ko-KR" altLang="en-US" sz="1000" kern="0" spc="-5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개발</a:t>
            </a:r>
          </a:p>
        </p:txBody>
      </p:sp>
      <p:pic>
        <p:nvPicPr>
          <p:cNvPr id="80" name="그림 79">
            <a:extLst>
              <a:ext uri="{FF2B5EF4-FFF2-40B4-BE49-F238E27FC236}">
                <a16:creationId xmlns:a16="http://schemas.microsoft.com/office/drawing/2014/main" id="{7B84BD0E-F6BE-3047-B849-71E1BEB746A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30443" y="3577475"/>
            <a:ext cx="1169192" cy="205122"/>
          </a:xfrm>
          <a:prstGeom prst="rect">
            <a:avLst/>
          </a:prstGeom>
        </p:spPr>
      </p:pic>
      <p:sp>
        <p:nvSpPr>
          <p:cNvPr id="90" name="사각형: 둥근 모서리 59">
            <a:extLst>
              <a:ext uri="{FF2B5EF4-FFF2-40B4-BE49-F238E27FC236}">
                <a16:creationId xmlns:a16="http://schemas.microsoft.com/office/drawing/2014/main" id="{56EDFC3F-F0F4-2F4C-A569-CDC5E86A0D6F}"/>
              </a:ext>
            </a:extLst>
          </p:cNvPr>
          <p:cNvSpPr/>
          <p:nvPr/>
        </p:nvSpPr>
        <p:spPr>
          <a:xfrm>
            <a:off x="7449822" y="1850128"/>
            <a:ext cx="2041553" cy="1035044"/>
          </a:xfrm>
          <a:prstGeom prst="roundRect">
            <a:avLst>
              <a:gd name="adj" fmla="val 12360"/>
            </a:avLst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나눔스퀘어"/>
              <a:cs typeface="+mn-cs"/>
            </a:endParaRPr>
          </a:p>
        </p:txBody>
      </p:sp>
      <p:sp>
        <p:nvSpPr>
          <p:cNvPr id="91" name="사각형: 둥근 모서리 60">
            <a:extLst>
              <a:ext uri="{FF2B5EF4-FFF2-40B4-BE49-F238E27FC236}">
                <a16:creationId xmlns:a16="http://schemas.microsoft.com/office/drawing/2014/main" id="{66B59F1D-6751-6842-8A50-0375F741371B}"/>
              </a:ext>
            </a:extLst>
          </p:cNvPr>
          <p:cNvSpPr/>
          <p:nvPr/>
        </p:nvSpPr>
        <p:spPr>
          <a:xfrm>
            <a:off x="7498598" y="1899248"/>
            <a:ext cx="1944000" cy="27000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95000"/>
            </a:sysClr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latinLnBrk="0">
              <a:defRPr/>
            </a:pPr>
            <a:r>
              <a:rPr lang="en-US" altLang="ko-KR" sz="1000" kern="0" spc="-5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DaaS</a:t>
            </a:r>
            <a:r>
              <a:rPr lang="ko-KR" altLang="en-US" sz="1000" kern="0" spc="-5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 플랫폼 개발</a:t>
            </a:r>
          </a:p>
        </p:txBody>
      </p:sp>
      <p:pic>
        <p:nvPicPr>
          <p:cNvPr id="93" name="그림 92">
            <a:extLst>
              <a:ext uri="{FF2B5EF4-FFF2-40B4-BE49-F238E27FC236}">
                <a16:creationId xmlns:a16="http://schemas.microsoft.com/office/drawing/2014/main" id="{CA6BF969-4432-4548-BFE9-46AC01CF3E4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661591" y="2613326"/>
            <a:ext cx="797961" cy="139994"/>
          </a:xfrm>
          <a:prstGeom prst="rect">
            <a:avLst/>
          </a:prstGeom>
        </p:spPr>
      </p:pic>
      <p:pic>
        <p:nvPicPr>
          <p:cNvPr id="49" name="그림 48">
            <a:extLst>
              <a:ext uri="{FF2B5EF4-FFF2-40B4-BE49-F238E27FC236}">
                <a16:creationId xmlns:a16="http://schemas.microsoft.com/office/drawing/2014/main" id="{46CE5F9A-408E-48B9-9EB7-BD34798A489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601871" y="2585964"/>
            <a:ext cx="717954" cy="173333"/>
          </a:xfrm>
          <a:prstGeom prst="rect">
            <a:avLst/>
          </a:prstGeom>
        </p:spPr>
      </p:pic>
      <p:pic>
        <p:nvPicPr>
          <p:cNvPr id="51" name="그림 50">
            <a:extLst>
              <a:ext uri="{FF2B5EF4-FFF2-40B4-BE49-F238E27FC236}">
                <a16:creationId xmlns:a16="http://schemas.microsoft.com/office/drawing/2014/main" id="{8FF46749-CD33-46F8-8BFF-C8ED553E316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052505" y="2267353"/>
            <a:ext cx="797960" cy="238402"/>
          </a:xfrm>
          <a:prstGeom prst="rect">
            <a:avLst/>
          </a:prstGeom>
        </p:spPr>
      </p:pic>
      <p:sp>
        <p:nvSpPr>
          <p:cNvPr id="94" name="사각형: 둥근 모서리 59">
            <a:extLst>
              <a:ext uri="{FF2B5EF4-FFF2-40B4-BE49-F238E27FC236}">
                <a16:creationId xmlns:a16="http://schemas.microsoft.com/office/drawing/2014/main" id="{2236984A-D6BC-884E-8B79-2AEAECA2D5CF}"/>
              </a:ext>
            </a:extLst>
          </p:cNvPr>
          <p:cNvSpPr/>
          <p:nvPr/>
        </p:nvSpPr>
        <p:spPr>
          <a:xfrm>
            <a:off x="7464838" y="3010354"/>
            <a:ext cx="2041553" cy="1035044"/>
          </a:xfrm>
          <a:prstGeom prst="roundRect">
            <a:avLst>
              <a:gd name="adj" fmla="val 12360"/>
            </a:avLst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나눔스퀘어"/>
              <a:cs typeface="+mn-cs"/>
            </a:endParaRPr>
          </a:p>
        </p:txBody>
      </p:sp>
      <p:sp>
        <p:nvSpPr>
          <p:cNvPr id="95" name="사각형: 둥근 모서리 60">
            <a:extLst>
              <a:ext uri="{FF2B5EF4-FFF2-40B4-BE49-F238E27FC236}">
                <a16:creationId xmlns:a16="http://schemas.microsoft.com/office/drawing/2014/main" id="{D07EC4B4-29A7-EE41-99E2-35EC80F6A165}"/>
              </a:ext>
            </a:extLst>
          </p:cNvPr>
          <p:cNvSpPr/>
          <p:nvPr/>
        </p:nvSpPr>
        <p:spPr>
          <a:xfrm>
            <a:off x="7513614" y="3059474"/>
            <a:ext cx="1944000" cy="27000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95000"/>
            </a:sysClr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latinLnBrk="0">
              <a:defRPr/>
            </a:pPr>
            <a:r>
              <a:rPr lang="ko-KR" altLang="en-US" sz="1000" kern="0" spc="-5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보안체계 설계</a:t>
            </a:r>
          </a:p>
        </p:txBody>
      </p:sp>
      <p:pic>
        <p:nvPicPr>
          <p:cNvPr id="55" name="그림 54">
            <a:extLst>
              <a:ext uri="{FF2B5EF4-FFF2-40B4-BE49-F238E27FC236}">
                <a16:creationId xmlns:a16="http://schemas.microsoft.com/office/drawing/2014/main" id="{A0F04BAA-E9DE-442A-9D2D-B1746F92BC1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157856" y="3370048"/>
            <a:ext cx="757163" cy="49887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40A028F-0B29-9641-294C-61B79A18F636}"/>
              </a:ext>
            </a:extLst>
          </p:cNvPr>
          <p:cNvSpPr txBox="1"/>
          <p:nvPr/>
        </p:nvSpPr>
        <p:spPr>
          <a:xfrm>
            <a:off x="272159" y="1037172"/>
            <a:ext cx="26728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+mn-ea"/>
              </a:rPr>
              <a:t>※ Q-VPN </a:t>
            </a:r>
            <a:r>
              <a:rPr lang="ko-KR" altLang="en-US" sz="1400" dirty="0">
                <a:latin typeface="+mn-ea"/>
              </a:rPr>
              <a:t>및 </a:t>
            </a:r>
            <a:r>
              <a:rPr lang="en-US" altLang="ko-KR" sz="1400" dirty="0">
                <a:latin typeface="+mn-ea"/>
              </a:rPr>
              <a:t>Q-OTP </a:t>
            </a:r>
            <a:r>
              <a:rPr lang="ko-KR" altLang="en-US" sz="1400" dirty="0">
                <a:latin typeface="+mn-ea"/>
              </a:rPr>
              <a:t>적용 검토 중</a:t>
            </a:r>
          </a:p>
        </p:txBody>
      </p:sp>
    </p:spTree>
    <p:extLst>
      <p:ext uri="{BB962C8B-B14F-4D97-AF65-F5344CB8AC3E}">
        <p14:creationId xmlns:p14="http://schemas.microsoft.com/office/powerpoint/2010/main" val="4016044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60388" y="995248"/>
            <a:ext cx="5689410" cy="2433751"/>
          </a:xfrm>
        </p:spPr>
        <p:txBody>
          <a:bodyPr/>
          <a:lstStyle/>
          <a:p>
            <a:r>
              <a:rPr lang="en-US" altLang="ko-KR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anose="020B0604020202020204" pitchFamily="34" charset="0"/>
              </a:rPr>
              <a:t>05. </a:t>
            </a:r>
            <a:br>
              <a:rPr lang="en-US" altLang="ko-KR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향후 로드맵</a:t>
            </a:r>
          </a:p>
        </p:txBody>
      </p:sp>
    </p:spTree>
    <p:extLst>
      <p:ext uri="{BB962C8B-B14F-4D97-AF65-F5344CB8AC3E}">
        <p14:creationId xmlns:p14="http://schemas.microsoft.com/office/powerpoint/2010/main" val="2654167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DE8BF9D-69BA-4F96-AAF2-8BFC80086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86220B-EE48-441A-BEE1-7E447193D81B}" type="slidenum">
              <a:rPr kumimoji="0" lang="ko-KR" altLang="en-US" sz="1001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나눔스퀘어"/>
                <a:ea typeface="나눔스퀘어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ko-KR" altLang="en-US" sz="1001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나눔스퀘어"/>
              <a:ea typeface="나눔스퀘어"/>
              <a:cs typeface="+mn-cs"/>
            </a:endParaRPr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3005D68F-8D58-480C-9A76-35C9C3803D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Future Roadmap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58F282C-018A-4AFD-BB69-DABBAA5A24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05. </a:t>
            </a:r>
            <a:r>
              <a:rPr lang="ko-KR" altLang="en-US" dirty="0"/>
              <a:t>향후 로드맵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6F28BE1D-1FC8-9045-A3E9-46C5797D44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7207" y="510003"/>
            <a:ext cx="6184900" cy="6642100"/>
          </a:xfrm>
          <a:prstGeom prst="rect">
            <a:avLst/>
          </a:prstGeom>
        </p:spPr>
      </p:pic>
      <p:sp>
        <p:nvSpPr>
          <p:cNvPr id="23" name="모서리가 둥근 직사각형 22">
            <a:extLst>
              <a:ext uri="{FF2B5EF4-FFF2-40B4-BE49-F238E27FC236}">
                <a16:creationId xmlns:a16="http://schemas.microsoft.com/office/drawing/2014/main" id="{E42E7B4C-D128-604D-A676-2334D140CF31}"/>
              </a:ext>
            </a:extLst>
          </p:cNvPr>
          <p:cNvSpPr/>
          <p:nvPr/>
        </p:nvSpPr>
        <p:spPr>
          <a:xfrm>
            <a:off x="1910456" y="1331777"/>
            <a:ext cx="7722493" cy="7004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448000" tIns="45720" rIns="3600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85725" indent="-85725">
              <a:lnSpc>
                <a:spcPct val="15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ko-KR" altLang="en-US" sz="1100" spc="-50" dirty="0">
                <a:solidFill>
                  <a:prstClr val="black"/>
                </a:solidFill>
              </a:rPr>
              <a:t>리눅스</a:t>
            </a:r>
            <a:r>
              <a:rPr lang="en-US" altLang="ko-KR" sz="1100" spc="-50" dirty="0">
                <a:solidFill>
                  <a:prstClr val="black"/>
                </a:solidFill>
              </a:rPr>
              <a:t>, MacOS, </a:t>
            </a:r>
            <a:r>
              <a:rPr lang="ko-KR" altLang="en-US" sz="1100" spc="-50" dirty="0">
                <a:solidFill>
                  <a:prstClr val="black"/>
                </a:solidFill>
              </a:rPr>
              <a:t>한컴구름</a:t>
            </a:r>
            <a:r>
              <a:rPr lang="en-US" altLang="ko-KR" sz="1100" spc="-50" dirty="0">
                <a:solidFill>
                  <a:prstClr val="black"/>
                </a:solidFill>
              </a:rPr>
              <a:t>OS, </a:t>
            </a:r>
            <a:r>
              <a:rPr lang="ko-KR" altLang="en-US" sz="1100" spc="-50" dirty="0">
                <a:solidFill>
                  <a:prstClr val="black"/>
                </a:solidFill>
              </a:rPr>
              <a:t>티맥스구름</a:t>
            </a:r>
            <a:r>
              <a:rPr lang="en-US" altLang="ko-KR" sz="1100" spc="-50" dirty="0">
                <a:solidFill>
                  <a:prstClr val="black"/>
                </a:solidFill>
              </a:rPr>
              <a:t>OS, WearOS</a:t>
            </a:r>
            <a:endParaRPr lang="en-US" altLang="ko-KR" sz="1100" spc="-3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85725" indent="-85725">
              <a:lnSpc>
                <a:spcPct val="15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ko-KR" altLang="en-US" sz="1100" spc="-3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en-US" altLang="ko-KR" sz="1100" spc="-50" dirty="0">
                <a:solidFill>
                  <a:prstClr val="black"/>
                </a:solidFill>
              </a:rPr>
              <a:t>LTE/5G </a:t>
            </a:r>
            <a:r>
              <a:rPr lang="ko-KR" altLang="en-US" sz="1100" spc="-50" dirty="0">
                <a:solidFill>
                  <a:prstClr val="black"/>
                </a:solidFill>
              </a:rPr>
              <a:t>단말 </a:t>
            </a:r>
            <a:r>
              <a:rPr lang="en-US" altLang="ko-KR" sz="1100" spc="-50" dirty="0">
                <a:solidFill>
                  <a:prstClr val="black"/>
                </a:solidFill>
              </a:rPr>
              <a:t>(</a:t>
            </a:r>
            <a:r>
              <a:rPr lang="ko-KR" altLang="en-US" sz="1100" spc="-50" dirty="0">
                <a:solidFill>
                  <a:prstClr val="black"/>
                </a:solidFill>
              </a:rPr>
              <a:t>라우터</a:t>
            </a:r>
            <a:r>
              <a:rPr lang="en-US" altLang="ko-KR" sz="1100" spc="-50" dirty="0">
                <a:solidFill>
                  <a:prstClr val="black"/>
                </a:solidFill>
              </a:rPr>
              <a:t>, VR/AR </a:t>
            </a:r>
            <a:r>
              <a:rPr lang="ko-KR" altLang="en-US" sz="1100" spc="-50" dirty="0">
                <a:solidFill>
                  <a:prstClr val="black"/>
                </a:solidFill>
              </a:rPr>
              <a:t>글래스</a:t>
            </a:r>
            <a:r>
              <a:rPr lang="en-US" altLang="ko-KR" sz="1100" spc="-50" dirty="0">
                <a:solidFill>
                  <a:prstClr val="black"/>
                </a:solidFill>
              </a:rPr>
              <a:t>, </a:t>
            </a:r>
            <a:r>
              <a:rPr lang="ko-KR" altLang="en-US" sz="1100" spc="-50" dirty="0">
                <a:solidFill>
                  <a:prstClr val="black"/>
                </a:solidFill>
              </a:rPr>
              <a:t>웨어러블 기기 등</a:t>
            </a:r>
            <a:r>
              <a:rPr lang="en-US" altLang="ko-KR" sz="1100" spc="-50" dirty="0">
                <a:solidFill>
                  <a:prstClr val="black"/>
                </a:solidFill>
              </a:rPr>
              <a:t>) </a:t>
            </a:r>
            <a:r>
              <a:rPr lang="ko-KR" altLang="en-US" sz="1100" spc="-50" dirty="0">
                <a:solidFill>
                  <a:prstClr val="black"/>
                </a:solidFill>
              </a:rPr>
              <a:t>연동 지속 확대</a:t>
            </a:r>
          </a:p>
        </p:txBody>
      </p:sp>
      <p:sp>
        <p:nvSpPr>
          <p:cNvPr id="24" name="모서리가 둥근 직사각형 23">
            <a:extLst>
              <a:ext uri="{FF2B5EF4-FFF2-40B4-BE49-F238E27FC236}">
                <a16:creationId xmlns:a16="http://schemas.microsoft.com/office/drawing/2014/main" id="{AAAEAEDC-364E-0742-86C3-CB52E101320E}"/>
              </a:ext>
            </a:extLst>
          </p:cNvPr>
          <p:cNvSpPr/>
          <p:nvPr/>
        </p:nvSpPr>
        <p:spPr>
          <a:xfrm>
            <a:off x="1967880" y="1388899"/>
            <a:ext cx="2352677" cy="586249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>
              <a:defRPr/>
            </a:pPr>
            <a:r>
              <a:rPr lang="ko-KR" altLang="en-US" sz="1300" spc="-50" dirty="0">
                <a:latin typeface="+mj-ea"/>
                <a:ea typeface="+mj-ea"/>
              </a:rPr>
              <a:t>지원 </a:t>
            </a:r>
            <a:r>
              <a:rPr lang="en-US" altLang="ko-KR" sz="1300" spc="-50" dirty="0">
                <a:latin typeface="+mj-ea"/>
                <a:ea typeface="+mj-ea"/>
              </a:rPr>
              <a:t>OS &amp; </a:t>
            </a:r>
            <a:r>
              <a:rPr lang="ko-KR" altLang="en-US" sz="1300" spc="-50" dirty="0">
                <a:latin typeface="+mj-ea"/>
                <a:ea typeface="+mj-ea"/>
              </a:rPr>
              <a:t>단말 확대</a:t>
            </a:r>
          </a:p>
        </p:txBody>
      </p:sp>
      <p:sp>
        <p:nvSpPr>
          <p:cNvPr id="53" name="모서리가 둥근 직사각형 52">
            <a:extLst>
              <a:ext uri="{FF2B5EF4-FFF2-40B4-BE49-F238E27FC236}">
                <a16:creationId xmlns:a16="http://schemas.microsoft.com/office/drawing/2014/main" id="{94A70233-9921-A14A-9BF1-11095462AA50}"/>
              </a:ext>
            </a:extLst>
          </p:cNvPr>
          <p:cNvSpPr/>
          <p:nvPr/>
        </p:nvSpPr>
        <p:spPr>
          <a:xfrm>
            <a:off x="1910456" y="2131877"/>
            <a:ext cx="7722493" cy="7004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448000" tIns="45720" rIns="3600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85725" indent="-85725">
              <a:lnSpc>
                <a:spcPct val="15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ko-KR" sz="1100" spc="-50" dirty="0">
                <a:solidFill>
                  <a:prstClr val="black"/>
                </a:solidFill>
              </a:rPr>
              <a:t>MFA </a:t>
            </a:r>
            <a:r>
              <a:rPr lang="ko-KR" altLang="en-US" sz="1100" spc="-50" dirty="0">
                <a:solidFill>
                  <a:prstClr val="black"/>
                </a:solidFill>
              </a:rPr>
              <a:t>지원 확대</a:t>
            </a:r>
            <a:r>
              <a:rPr lang="en-US" altLang="ko-KR" sz="1100" spc="-50" dirty="0">
                <a:solidFill>
                  <a:prstClr val="black"/>
                </a:solidFill>
              </a:rPr>
              <a:t>(ARS, QR Code, Pattern), DID-based FIDO </a:t>
            </a:r>
            <a:r>
              <a:rPr lang="ko-KR" altLang="en-US" sz="1100" spc="-50" dirty="0">
                <a:solidFill>
                  <a:prstClr val="black"/>
                </a:solidFill>
              </a:rPr>
              <a:t>연동 확대</a:t>
            </a:r>
            <a:endParaRPr lang="en-US" altLang="ko-KR" sz="1100" spc="-3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85725" indent="-85725">
              <a:lnSpc>
                <a:spcPct val="15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ko-KR" altLang="en-US" sz="1100" spc="-50" dirty="0">
                <a:solidFill>
                  <a:prstClr val="black"/>
                </a:solidFill>
              </a:rPr>
              <a:t>비정상 로그인 행위 탐지</a:t>
            </a:r>
            <a:r>
              <a:rPr lang="en-US" altLang="ko-KR" sz="1100" spc="-50" dirty="0">
                <a:solidFill>
                  <a:prstClr val="black"/>
                </a:solidFill>
              </a:rPr>
              <a:t>/</a:t>
            </a:r>
            <a:r>
              <a:rPr lang="ko-KR" altLang="en-US" sz="1100" spc="-50" dirty="0">
                <a:solidFill>
                  <a:prstClr val="black"/>
                </a:solidFill>
              </a:rPr>
              <a:t>차단</a:t>
            </a:r>
            <a:r>
              <a:rPr lang="en-US" altLang="ko-KR" sz="1100" spc="-50" dirty="0">
                <a:solidFill>
                  <a:prstClr val="black"/>
                </a:solidFill>
              </a:rPr>
              <a:t> (w/ AhnLab TMS)</a:t>
            </a:r>
            <a:endParaRPr lang="ko-KR" altLang="en-US" sz="1100" spc="-50" dirty="0">
              <a:solidFill>
                <a:prstClr val="black"/>
              </a:solidFill>
            </a:endParaRPr>
          </a:p>
        </p:txBody>
      </p:sp>
      <p:sp>
        <p:nvSpPr>
          <p:cNvPr id="54" name="모서리가 둥근 직사각형 53">
            <a:extLst>
              <a:ext uri="{FF2B5EF4-FFF2-40B4-BE49-F238E27FC236}">
                <a16:creationId xmlns:a16="http://schemas.microsoft.com/office/drawing/2014/main" id="{2B5A7C94-3110-5D41-AFF6-CC3647EC6672}"/>
              </a:ext>
            </a:extLst>
          </p:cNvPr>
          <p:cNvSpPr/>
          <p:nvPr/>
        </p:nvSpPr>
        <p:spPr>
          <a:xfrm>
            <a:off x="1967880" y="2188999"/>
            <a:ext cx="2352677" cy="586249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>
              <a:defRPr/>
            </a:pPr>
            <a:r>
              <a:rPr lang="ko-KR" altLang="en-US" sz="1300" spc="-50" dirty="0">
                <a:latin typeface="+mj-ea"/>
                <a:ea typeface="+mj-ea"/>
              </a:rPr>
              <a:t>로그인 보안 고도화</a:t>
            </a:r>
          </a:p>
        </p:txBody>
      </p:sp>
      <p:sp>
        <p:nvSpPr>
          <p:cNvPr id="55" name="모서리가 둥근 직사각형 54">
            <a:extLst>
              <a:ext uri="{FF2B5EF4-FFF2-40B4-BE49-F238E27FC236}">
                <a16:creationId xmlns:a16="http://schemas.microsoft.com/office/drawing/2014/main" id="{2C928AD9-3D95-F74E-9DD0-1702A068B3E3}"/>
              </a:ext>
            </a:extLst>
          </p:cNvPr>
          <p:cNvSpPr/>
          <p:nvPr/>
        </p:nvSpPr>
        <p:spPr>
          <a:xfrm>
            <a:off x="1910456" y="2931977"/>
            <a:ext cx="7722493" cy="7004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448000" tIns="45720" rIns="3600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85725" indent="-85725">
              <a:lnSpc>
                <a:spcPct val="15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ko-KR" sz="1100" spc="-50" dirty="0">
                <a:solidFill>
                  <a:prstClr val="black"/>
                </a:solidFill>
              </a:rPr>
              <a:t>QKD</a:t>
            </a:r>
            <a:r>
              <a:rPr lang="ko-KR" altLang="en-US" sz="1100" spc="-50" dirty="0">
                <a:solidFill>
                  <a:prstClr val="black"/>
                </a:solidFill>
              </a:rPr>
              <a:t>를 이용한 키분배를 통해 </a:t>
            </a:r>
            <a:r>
              <a:rPr lang="en-US" altLang="ko-KR" sz="1100" spc="-50" dirty="0">
                <a:solidFill>
                  <a:prstClr val="black"/>
                </a:solidFill>
              </a:rPr>
              <a:t>IPSec VPN </a:t>
            </a:r>
            <a:r>
              <a:rPr lang="ko-KR" altLang="en-US" sz="1100" spc="-50" dirty="0">
                <a:solidFill>
                  <a:prstClr val="black"/>
                </a:solidFill>
              </a:rPr>
              <a:t>방식의 패킷 프로세싱 적용</a:t>
            </a:r>
            <a:endParaRPr lang="en-US" altLang="ko-KR" sz="1100" spc="-3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85725" indent="-85725">
              <a:lnSpc>
                <a:spcPct val="15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ko-KR" sz="1100" spc="-3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IPSec</a:t>
            </a:r>
            <a:r>
              <a:rPr lang="ko-KR" altLang="en-US" sz="1100" spc="-3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의 </a:t>
            </a:r>
            <a:r>
              <a:rPr lang="en-US" altLang="ko-KR" sz="1100" spc="-3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Gateway to Client </a:t>
            </a:r>
            <a:r>
              <a:rPr lang="ko-KR" altLang="en-US" sz="1100" spc="-3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모드 지원 </a:t>
            </a:r>
            <a:r>
              <a:rPr lang="en-US" altLang="ko-KR" sz="1100" spc="-3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1100" spc="-3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구름</a:t>
            </a:r>
            <a:r>
              <a:rPr lang="en-US" altLang="ko-KR" sz="1100" spc="-3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OS </a:t>
            </a:r>
            <a:r>
              <a:rPr lang="ko-KR" altLang="en-US" sz="1100" spc="-3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한정</a:t>
            </a:r>
            <a:r>
              <a:rPr lang="en-US" altLang="ko-KR" sz="1100" spc="-3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100" spc="-3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성능 </a:t>
            </a:r>
            <a:r>
              <a:rPr lang="en-US" altLang="ko-KR" sz="1100" spc="-3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Up)</a:t>
            </a:r>
            <a:endParaRPr lang="ko-KR" altLang="en-US" sz="1100" spc="-50" dirty="0">
              <a:solidFill>
                <a:prstClr val="black"/>
              </a:solidFill>
            </a:endParaRPr>
          </a:p>
        </p:txBody>
      </p:sp>
      <p:sp>
        <p:nvSpPr>
          <p:cNvPr id="56" name="모서리가 둥근 직사각형 55">
            <a:extLst>
              <a:ext uri="{FF2B5EF4-FFF2-40B4-BE49-F238E27FC236}">
                <a16:creationId xmlns:a16="http://schemas.microsoft.com/office/drawing/2014/main" id="{F17FD2D5-69D8-4F42-B8F5-A0C4B5688823}"/>
              </a:ext>
            </a:extLst>
          </p:cNvPr>
          <p:cNvSpPr/>
          <p:nvPr/>
        </p:nvSpPr>
        <p:spPr>
          <a:xfrm>
            <a:off x="1967880" y="2989099"/>
            <a:ext cx="2352677" cy="586249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>
              <a:defRPr/>
            </a:pPr>
            <a:r>
              <a:rPr lang="en-US" altLang="ko-KR" sz="1300" spc="-50" dirty="0">
                <a:latin typeface="+mj-ea"/>
                <a:ea typeface="+mj-ea"/>
              </a:rPr>
              <a:t>IPSec </a:t>
            </a:r>
            <a:r>
              <a:rPr lang="ko-KR" altLang="en-US" sz="1300" spc="-50" dirty="0">
                <a:latin typeface="+mj-ea"/>
                <a:ea typeface="+mj-ea"/>
              </a:rPr>
              <a:t>적용</a:t>
            </a:r>
          </a:p>
        </p:txBody>
      </p:sp>
      <p:sp>
        <p:nvSpPr>
          <p:cNvPr id="57" name="모서리가 둥근 직사각형 56">
            <a:extLst>
              <a:ext uri="{FF2B5EF4-FFF2-40B4-BE49-F238E27FC236}">
                <a16:creationId xmlns:a16="http://schemas.microsoft.com/office/drawing/2014/main" id="{86F7C042-4F19-F144-BFA8-DB6F6D845526}"/>
              </a:ext>
            </a:extLst>
          </p:cNvPr>
          <p:cNvSpPr/>
          <p:nvPr/>
        </p:nvSpPr>
        <p:spPr>
          <a:xfrm>
            <a:off x="1910456" y="3757477"/>
            <a:ext cx="7722493" cy="7004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448000" tIns="45720" rIns="3600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85725" indent="-85725">
              <a:lnSpc>
                <a:spcPct val="15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ko-KR" altLang="en-US" sz="1100" spc="-50" dirty="0">
                <a:solidFill>
                  <a:prstClr val="black"/>
                </a:solidFill>
                <a:latin typeface="+mn-ea"/>
              </a:rPr>
              <a:t>“제어 및 데이터의 논리적 채널 분리를 통한 원격 접속 공격 표면 최소화 방안” 특허 반영</a:t>
            </a:r>
          </a:p>
          <a:p>
            <a:pPr marL="85725" indent="-85725">
              <a:lnSpc>
                <a:spcPct val="15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ko-KR" altLang="en-US" sz="1100" spc="-50" dirty="0">
                <a:solidFill>
                  <a:prstClr val="black"/>
                </a:solidFill>
                <a:latin typeface="+mn-ea"/>
              </a:rPr>
              <a:t>“물리적 </a:t>
            </a:r>
            <a:r>
              <a:rPr lang="ko-KR" altLang="en-US" sz="1100" spc="-50" dirty="0" err="1">
                <a:solidFill>
                  <a:prstClr val="black"/>
                </a:solidFill>
                <a:latin typeface="+mn-ea"/>
              </a:rPr>
              <a:t>망분리</a:t>
            </a:r>
            <a:r>
              <a:rPr lang="ko-KR" altLang="en-US" sz="1100" spc="-50" dirty="0">
                <a:solidFill>
                  <a:prstClr val="black"/>
                </a:solidFill>
                <a:latin typeface="+mn-ea"/>
              </a:rPr>
              <a:t> 환경에서 </a:t>
            </a:r>
            <a:r>
              <a:rPr lang="ko-KR" altLang="en-US" sz="1100" spc="-50" dirty="0" err="1">
                <a:solidFill>
                  <a:prstClr val="black"/>
                </a:solidFill>
                <a:latin typeface="+mn-ea"/>
              </a:rPr>
              <a:t>업무망</a:t>
            </a:r>
            <a:r>
              <a:rPr lang="ko-KR" altLang="en-US" sz="1100" spc="-50" dirty="0">
                <a:solidFill>
                  <a:prstClr val="black"/>
                </a:solidFill>
                <a:latin typeface="+mn-ea"/>
              </a:rPr>
              <a:t> </a:t>
            </a:r>
            <a:r>
              <a:rPr lang="en-US" altLang="ko-KR" sz="1100" spc="-50" dirty="0">
                <a:solidFill>
                  <a:prstClr val="black"/>
                </a:solidFill>
                <a:latin typeface="+mn-ea"/>
              </a:rPr>
              <a:t>GW </a:t>
            </a:r>
            <a:r>
              <a:rPr lang="ko-KR" altLang="en-US" sz="1100" spc="-50" dirty="0">
                <a:solidFill>
                  <a:prstClr val="black"/>
                </a:solidFill>
                <a:latin typeface="+mn-ea"/>
              </a:rPr>
              <a:t>주소 은닉을 통한 공격 표면 최소화 방안” 특허 반영</a:t>
            </a:r>
          </a:p>
        </p:txBody>
      </p:sp>
      <p:sp>
        <p:nvSpPr>
          <p:cNvPr id="58" name="모서리가 둥근 직사각형 57">
            <a:extLst>
              <a:ext uri="{FF2B5EF4-FFF2-40B4-BE49-F238E27FC236}">
                <a16:creationId xmlns:a16="http://schemas.microsoft.com/office/drawing/2014/main" id="{CED71670-6745-404A-B1F8-3A6C642643FF}"/>
              </a:ext>
            </a:extLst>
          </p:cNvPr>
          <p:cNvSpPr/>
          <p:nvPr/>
        </p:nvSpPr>
        <p:spPr>
          <a:xfrm>
            <a:off x="1967880" y="3814599"/>
            <a:ext cx="2352677" cy="586249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>
              <a:defRPr/>
            </a:pPr>
            <a:r>
              <a:rPr lang="en-US" altLang="ko-KR" sz="1200" kern="0" spc="-50" dirty="0">
                <a:solidFill>
                  <a:prstClr val="white"/>
                </a:solidFill>
                <a:latin typeface="나눔스퀘어 Bold"/>
                <a:ea typeface="나눔스퀘어 Bold"/>
                <a:cs typeface="Arial" panose="020B0604020202020204" pitchFamily="34" charset="0"/>
              </a:rPr>
              <a:t>ZTNA</a:t>
            </a:r>
            <a:r>
              <a:rPr lang="ko-KR" altLang="en-US" sz="1200" kern="0" spc="-50" dirty="0">
                <a:solidFill>
                  <a:prstClr val="white"/>
                </a:solidFill>
                <a:latin typeface="나눔스퀘어 Bold"/>
                <a:ea typeface="나눔스퀘어 Bold"/>
                <a:cs typeface="Arial" panose="020B0604020202020204" pitchFamily="34" charset="0"/>
              </a:rPr>
              <a:t> 적용</a:t>
            </a:r>
          </a:p>
        </p:txBody>
      </p:sp>
      <p:sp>
        <p:nvSpPr>
          <p:cNvPr id="59" name="모서리가 둥근 직사각형 58">
            <a:extLst>
              <a:ext uri="{FF2B5EF4-FFF2-40B4-BE49-F238E27FC236}">
                <a16:creationId xmlns:a16="http://schemas.microsoft.com/office/drawing/2014/main" id="{EAD73D07-A5EB-E049-8C14-88DF3023A0E1}"/>
              </a:ext>
            </a:extLst>
          </p:cNvPr>
          <p:cNvSpPr/>
          <p:nvPr/>
        </p:nvSpPr>
        <p:spPr>
          <a:xfrm>
            <a:off x="1910456" y="4544877"/>
            <a:ext cx="7722493" cy="7004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448000" tIns="45720" rIns="3600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85725" indent="-85725">
              <a:lnSpc>
                <a:spcPct val="15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ko-KR" altLang="en-US" sz="1100" spc="-50" dirty="0">
                <a:solidFill>
                  <a:prstClr val="black"/>
                </a:solidFill>
              </a:rPr>
              <a:t>국제</a:t>
            </a:r>
            <a:r>
              <a:rPr lang="en-US" altLang="ko-KR" sz="1100" spc="-50" dirty="0">
                <a:solidFill>
                  <a:prstClr val="black"/>
                </a:solidFill>
              </a:rPr>
              <a:t>/</a:t>
            </a:r>
            <a:r>
              <a:rPr lang="ko-KR" altLang="en-US" sz="1100" spc="-50" dirty="0">
                <a:solidFill>
                  <a:prstClr val="black"/>
                </a:solidFill>
              </a:rPr>
              <a:t>국내 표준 알고리즘 등장 시 적용</a:t>
            </a:r>
          </a:p>
        </p:txBody>
      </p:sp>
      <p:sp>
        <p:nvSpPr>
          <p:cNvPr id="60" name="모서리가 둥근 직사각형 59">
            <a:extLst>
              <a:ext uri="{FF2B5EF4-FFF2-40B4-BE49-F238E27FC236}">
                <a16:creationId xmlns:a16="http://schemas.microsoft.com/office/drawing/2014/main" id="{2C2D43AF-BB7A-B44C-9B0A-9C9D4F45CA3E}"/>
              </a:ext>
            </a:extLst>
          </p:cNvPr>
          <p:cNvSpPr/>
          <p:nvPr/>
        </p:nvSpPr>
        <p:spPr>
          <a:xfrm>
            <a:off x="1967880" y="4601999"/>
            <a:ext cx="2352677" cy="586249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>
              <a:defRPr/>
            </a:pPr>
            <a:r>
              <a:rPr lang="en-US" altLang="ko-KR" sz="1200" kern="0" spc="-50" dirty="0">
                <a:solidFill>
                  <a:prstClr val="white"/>
                </a:solidFill>
                <a:latin typeface="나눔스퀘어 Bold"/>
                <a:ea typeface="나눔스퀘어 Bold"/>
                <a:cs typeface="Arial" panose="020B0604020202020204" pitchFamily="34" charset="0"/>
              </a:rPr>
              <a:t>PQC </a:t>
            </a:r>
            <a:r>
              <a:rPr lang="ko-KR" altLang="en-US" sz="1200" kern="0" spc="-50" dirty="0">
                <a:solidFill>
                  <a:prstClr val="white"/>
                </a:solidFill>
                <a:latin typeface="나눔스퀘어 Bold"/>
                <a:ea typeface="나눔스퀘어 Bold"/>
                <a:cs typeface="Arial" panose="020B0604020202020204" pitchFamily="34" charset="0"/>
              </a:rPr>
              <a:t>적용</a:t>
            </a:r>
          </a:p>
        </p:txBody>
      </p:sp>
      <p:sp>
        <p:nvSpPr>
          <p:cNvPr id="61" name="모서리가 둥근 직사각형 60">
            <a:extLst>
              <a:ext uri="{FF2B5EF4-FFF2-40B4-BE49-F238E27FC236}">
                <a16:creationId xmlns:a16="http://schemas.microsoft.com/office/drawing/2014/main" id="{4A5B1BF3-AF79-524C-A25A-D1A503C51941}"/>
              </a:ext>
            </a:extLst>
          </p:cNvPr>
          <p:cNvSpPr/>
          <p:nvPr/>
        </p:nvSpPr>
        <p:spPr>
          <a:xfrm>
            <a:off x="1910456" y="5344977"/>
            <a:ext cx="7722493" cy="7004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>
            <a:noFill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448000" tIns="45720" rIns="3600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85725" indent="-85725">
              <a:lnSpc>
                <a:spcPct val="15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ko-KR" sz="1100" spc="-50" dirty="0">
                <a:solidFill>
                  <a:prstClr val="black"/>
                </a:solidFill>
              </a:rPr>
              <a:t>Fast, Modern, Secure VPN Tunnel : IPSec/SSL VPN </a:t>
            </a:r>
            <a:r>
              <a:rPr lang="ko-KR" altLang="en-US" sz="1100" spc="-50" dirty="0">
                <a:solidFill>
                  <a:prstClr val="black"/>
                </a:solidFill>
              </a:rPr>
              <a:t>대비 성능 및</a:t>
            </a:r>
            <a:r>
              <a:rPr lang="en-US" altLang="ko-KR" sz="1100" spc="-50" dirty="0">
                <a:solidFill>
                  <a:prstClr val="black"/>
                </a:solidFill>
              </a:rPr>
              <a:t> </a:t>
            </a:r>
            <a:r>
              <a:rPr lang="ko-KR" altLang="en-US" sz="1100" spc="-50" dirty="0">
                <a:solidFill>
                  <a:prstClr val="black"/>
                </a:solidFill>
              </a:rPr>
              <a:t>보안성 향상</a:t>
            </a:r>
            <a:endParaRPr lang="en-US" altLang="ko-KR" sz="1100" spc="-50" dirty="0">
              <a:solidFill>
                <a:prstClr val="black"/>
              </a:solidFill>
            </a:endParaRPr>
          </a:p>
        </p:txBody>
      </p:sp>
      <p:sp>
        <p:nvSpPr>
          <p:cNvPr id="62" name="모서리가 둥근 직사각형 61">
            <a:extLst>
              <a:ext uri="{FF2B5EF4-FFF2-40B4-BE49-F238E27FC236}">
                <a16:creationId xmlns:a16="http://schemas.microsoft.com/office/drawing/2014/main" id="{A0AEE4A3-FDBF-E947-9491-A607BD64BA9F}"/>
              </a:ext>
            </a:extLst>
          </p:cNvPr>
          <p:cNvSpPr/>
          <p:nvPr/>
        </p:nvSpPr>
        <p:spPr>
          <a:xfrm>
            <a:off x="1967880" y="5402099"/>
            <a:ext cx="2352677" cy="586249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 latinLnBrk="0">
              <a:defRPr/>
            </a:pPr>
            <a:r>
              <a:rPr lang="en-US" altLang="ko-KR" sz="1200" kern="0" spc="-50" dirty="0">
                <a:solidFill>
                  <a:prstClr val="white"/>
                </a:solidFill>
                <a:latin typeface="나눔스퀘어 Bold"/>
                <a:ea typeface="나눔스퀘어 Bold"/>
                <a:cs typeface="Arial" panose="020B0604020202020204" pitchFamily="34" charset="0"/>
              </a:rPr>
              <a:t>WireGuard </a:t>
            </a:r>
            <a:r>
              <a:rPr lang="ko-KR" altLang="en-US" sz="1200" kern="0" spc="-50" dirty="0">
                <a:solidFill>
                  <a:prstClr val="white"/>
                </a:solidFill>
                <a:latin typeface="나눔스퀘어 Bold"/>
                <a:ea typeface="나눔스퀘어 Bold"/>
                <a:cs typeface="Arial" panose="020B0604020202020204" pitchFamily="34" charset="0"/>
              </a:rPr>
              <a:t>적용</a:t>
            </a:r>
          </a:p>
        </p:txBody>
      </p:sp>
    </p:spTree>
    <p:extLst>
      <p:ext uri="{BB962C8B-B14F-4D97-AF65-F5344CB8AC3E}">
        <p14:creationId xmlns:p14="http://schemas.microsoft.com/office/powerpoint/2010/main" val="39751960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그림 33">
            <a:extLst>
              <a:ext uri="{FF2B5EF4-FFF2-40B4-BE49-F238E27FC236}">
                <a16:creationId xmlns:a16="http://schemas.microsoft.com/office/drawing/2014/main" id="{ABCF46B6-3CD0-DD4E-AE48-AA096C2BD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66883" y="525938"/>
            <a:ext cx="6396317" cy="6869145"/>
          </a:xfrm>
          <a:prstGeom prst="rect">
            <a:avLst/>
          </a:prstGeom>
        </p:spPr>
      </p:pic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DE8BF9D-69BA-4F96-AAF2-8BFC80086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86220B-EE48-441A-BEE1-7E447193D81B}" type="slidenum">
              <a:rPr kumimoji="0" lang="ko-KR" altLang="en-US" sz="1001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나눔스퀘어"/>
                <a:ea typeface="나눔스퀘어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ko-KR" altLang="en-US" sz="1001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나눔스퀘어"/>
              <a:ea typeface="나눔스퀘어"/>
              <a:cs typeface="+mn-cs"/>
            </a:endParaRPr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3005D68F-8D58-480C-9A76-35C9C3803D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Epilogue</a:t>
            </a:r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E3207502-8CFD-40E5-B037-E3FBA075E8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 dirty="0"/>
          </a:p>
        </p:txBody>
      </p:sp>
      <p:cxnSp>
        <p:nvCxnSpPr>
          <p:cNvPr id="23" name="직선 연결선 106">
            <a:extLst>
              <a:ext uri="{FF2B5EF4-FFF2-40B4-BE49-F238E27FC236}">
                <a16:creationId xmlns:a16="http://schemas.microsoft.com/office/drawing/2014/main" id="{596849A5-3498-D34C-A680-83112A0A5F5D}"/>
              </a:ext>
            </a:extLst>
          </p:cNvPr>
          <p:cNvCxnSpPr/>
          <p:nvPr/>
        </p:nvCxnSpPr>
        <p:spPr>
          <a:xfrm>
            <a:off x="171238" y="3795712"/>
            <a:ext cx="9540000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60514DED-F21C-6544-95EC-81EA10B3763B}"/>
              </a:ext>
            </a:extLst>
          </p:cNvPr>
          <p:cNvGrpSpPr/>
          <p:nvPr/>
        </p:nvGrpSpPr>
        <p:grpSpPr>
          <a:xfrm>
            <a:off x="2080640" y="1962627"/>
            <a:ext cx="7322249" cy="1159472"/>
            <a:chOff x="2080640" y="1842749"/>
            <a:chExt cx="7322249" cy="1159472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A82EFCF-22F3-3647-9F6D-1F61A3DB2CE9}"/>
                </a:ext>
              </a:extLst>
            </p:cNvPr>
            <p:cNvSpPr txBox="1"/>
            <p:nvPr/>
          </p:nvSpPr>
          <p:spPr>
            <a:xfrm>
              <a:off x="4630950" y="2694444"/>
              <a:ext cx="2096776" cy="307777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cap="none" normalizeH="0" baseline="0" noProof="0" dirty="0">
                  <a:ln>
                    <a:noFill/>
                  </a:ln>
                  <a:solidFill>
                    <a:srgbClr val="95A1BD"/>
                  </a:solidFill>
                  <a:uLnTx/>
                  <a:uFillTx/>
                  <a:latin typeface="Arial" panose="020B0604020202020204" pitchFamily="34" charset="0"/>
                  <a:ea typeface="나눔스퀘어 Bold"/>
                  <a:cs typeface="Arial" panose="020B0604020202020204" pitchFamily="34" charset="0"/>
                </a:rPr>
                <a:t>닐스 보어</a:t>
              </a:r>
              <a:r>
                <a:rPr kumimoji="0" lang="en-US" altLang="ko-KR" sz="1400" b="0" i="0" u="none" strike="noStrike" cap="none" normalizeH="0" baseline="0" noProof="0" dirty="0">
                  <a:ln>
                    <a:noFill/>
                  </a:ln>
                  <a:solidFill>
                    <a:srgbClr val="95A1BD"/>
                  </a:solidFill>
                  <a:uLnTx/>
                  <a:uFillTx/>
                  <a:latin typeface="Arial" panose="020B0604020202020204" pitchFamily="34" charset="0"/>
                  <a:ea typeface="나눔스퀘어 Bold"/>
                  <a:cs typeface="Arial" panose="020B0604020202020204" pitchFamily="34" charset="0"/>
                </a:rPr>
                <a:t>(</a:t>
              </a:r>
              <a:r>
                <a:rPr kumimoji="0" lang="en-US" sz="1400" b="0" i="0" u="none" strike="noStrike" cap="none" normalizeH="0" baseline="0" noProof="0" dirty="0">
                  <a:ln>
                    <a:noFill/>
                  </a:ln>
                  <a:solidFill>
                    <a:srgbClr val="95A1BD"/>
                  </a:solidFill>
                  <a:uLnTx/>
                  <a:uFillTx/>
                  <a:latin typeface="Arial" panose="020B0604020202020204" pitchFamily="34" charset="0"/>
                  <a:ea typeface="나눔스퀘어 Bold"/>
                  <a:cs typeface="Arial" panose="020B0604020202020204" pitchFamily="34" charset="0"/>
                </a:rPr>
                <a:t>Niels Bohr)</a:t>
              </a:r>
            </a:p>
          </p:txBody>
        </p:sp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67F136CC-2E83-2C40-A468-D097F00F67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85164" y="1915297"/>
              <a:ext cx="817725" cy="620898"/>
            </a:xfrm>
            <a:prstGeom prst="rect">
              <a:avLst/>
            </a:prstGeom>
          </p:spPr>
        </p:pic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7EDAC1B8-DC7E-1D43-B4F3-42CACCC975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80640" y="1917248"/>
              <a:ext cx="815489" cy="619200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F63297D-2741-C645-A523-4FFA83364F47}"/>
                </a:ext>
              </a:extLst>
            </p:cNvPr>
            <p:cNvSpPr txBox="1"/>
            <p:nvPr/>
          </p:nvSpPr>
          <p:spPr>
            <a:xfrm>
              <a:off x="2231357" y="1842749"/>
              <a:ext cx="7020816" cy="707566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>
              <a:spAutoFit/>
            </a:bodyPr>
            <a:lstStyle/>
            <a:p>
              <a:pPr algn="ctr" defTabSz="457200" latinLnBrk="0">
                <a:lnSpc>
                  <a:spcPct val="150000"/>
                </a:lnSpc>
                <a:defRPr/>
              </a:pPr>
              <a:r>
                <a:rPr lang="en-US" sz="1400" dirty="0">
                  <a:solidFill>
                    <a:prstClr val="black"/>
                  </a:solidFill>
                  <a:ea typeface="+mj-ea"/>
                  <a:cs typeface="Arial" panose="020B0604020202020204" pitchFamily="34" charset="0"/>
                </a:rPr>
                <a:t>If quantum mechanics hasn’t profoundly shocked you, you haven’t understood it yet.</a:t>
              </a:r>
            </a:p>
            <a:p>
              <a:pPr algn="ctr" defTabSz="457200" latinLnBrk="0">
                <a:lnSpc>
                  <a:spcPct val="150000"/>
                </a:lnSpc>
                <a:defRPr/>
              </a:pPr>
              <a:r>
                <a:rPr lang="ko-KR" altLang="en-US" sz="1400" dirty="0">
                  <a:solidFill>
                    <a:prstClr val="black"/>
                  </a:solidFill>
                  <a:ea typeface="+mj-ea"/>
                  <a:cs typeface="Arial" panose="020B0604020202020204" pitchFamily="34" charset="0"/>
                </a:rPr>
                <a:t>양자 역학을</a:t>
              </a:r>
              <a:r>
                <a:rPr lang="en-US" altLang="ko-KR" sz="1400" dirty="0">
                  <a:solidFill>
                    <a:prstClr val="black"/>
                  </a:solidFill>
                  <a:ea typeface="+mj-ea"/>
                  <a:cs typeface="Arial" panose="020B0604020202020204" pitchFamily="34" charset="0"/>
                </a:rPr>
                <a:t> </a:t>
              </a:r>
              <a:r>
                <a:rPr lang="ko-KR" altLang="en-US" sz="1400" dirty="0">
                  <a:solidFill>
                    <a:prstClr val="black"/>
                  </a:solidFill>
                  <a:ea typeface="+mj-ea"/>
                  <a:cs typeface="Arial" panose="020B0604020202020204" pitchFamily="34" charset="0"/>
                </a:rPr>
                <a:t>접하고서도 놀라지 않는 사람은 그것을 제대로 이해하지 못한 사람이다</a:t>
              </a:r>
              <a:r>
                <a:rPr lang="en-US" altLang="ko-KR" sz="1400" dirty="0">
                  <a:solidFill>
                    <a:prstClr val="black"/>
                  </a:solidFill>
                  <a:ea typeface="+mj-ea"/>
                  <a:cs typeface="Arial" panose="020B0604020202020204" pitchFamily="34" charset="0"/>
                </a:rPr>
                <a:t>.</a:t>
              </a:r>
              <a:endParaRPr lang="en-US" sz="1400" dirty="0">
                <a:solidFill>
                  <a:prstClr val="black"/>
                </a:solidFill>
                <a:ea typeface="+mj-ea"/>
                <a:cs typeface="Arial" panose="020B0604020202020204" pitchFamily="34" charset="0"/>
              </a:endParaRPr>
            </a:p>
          </p:txBody>
        </p: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326989AE-0954-FA49-ADE8-917CBB7F2524}"/>
              </a:ext>
            </a:extLst>
          </p:cNvPr>
          <p:cNvGrpSpPr/>
          <p:nvPr/>
        </p:nvGrpSpPr>
        <p:grpSpPr>
          <a:xfrm>
            <a:off x="2567264" y="4514661"/>
            <a:ext cx="6173348" cy="1203097"/>
            <a:chOff x="2567264" y="4509392"/>
            <a:chExt cx="6173348" cy="120309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507DE08-7A7B-A343-8876-AE75D3DD998B}"/>
                </a:ext>
              </a:extLst>
            </p:cNvPr>
            <p:cNvSpPr txBox="1"/>
            <p:nvPr/>
          </p:nvSpPr>
          <p:spPr>
            <a:xfrm>
              <a:off x="3972341" y="5404712"/>
              <a:ext cx="2968020" cy="307777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>
              <a:spAutoFit/>
            </a:bodyPr>
            <a:lstStyle/>
            <a:p>
              <a:pPr algn="r" defTabSz="457200" latinLnBrk="0">
                <a:defRPr/>
              </a:pPr>
              <a:r>
                <a:rPr lang="ko-KR" altLang="en-US" sz="1400" kern="0" spc="-30" dirty="0">
                  <a:solidFill>
                    <a:srgbClr val="95A1BD"/>
                  </a:solidFill>
                  <a:latin typeface="나눔스퀘어 Bold"/>
                  <a:ea typeface="나눔스퀘어 Bold"/>
                </a:rPr>
                <a:t>리처드 파인만</a:t>
              </a:r>
              <a:r>
                <a:rPr lang="en-US" altLang="ko-KR" sz="1400" kern="0" spc="-30" dirty="0">
                  <a:solidFill>
                    <a:srgbClr val="95A1BD"/>
                  </a:solidFill>
                  <a:latin typeface="나눔스퀘어 Bold"/>
                  <a:ea typeface="나눔스퀘어 Bold"/>
                </a:rPr>
                <a:t>(</a:t>
              </a:r>
              <a:r>
                <a:rPr kumimoji="0" lang="en-US" sz="1400" b="0" i="0" u="none" strike="noStrike" cap="none" normalizeH="0" baseline="0" noProof="0" dirty="0">
                  <a:ln>
                    <a:noFill/>
                  </a:ln>
                  <a:solidFill>
                    <a:srgbClr val="95A1BD"/>
                  </a:solidFill>
                  <a:uLnTx/>
                  <a:uFillTx/>
                  <a:latin typeface="Arial" panose="020B0604020202020204" pitchFamily="34" charset="0"/>
                  <a:ea typeface="나눔스퀘어 Bold"/>
                  <a:cs typeface="Arial" panose="020B0604020202020204" pitchFamily="34" charset="0"/>
                </a:rPr>
                <a:t>Richard Feynman)</a:t>
              </a:r>
            </a:p>
          </p:txBody>
        </p:sp>
        <p:pic>
          <p:nvPicPr>
            <p:cNvPr id="28" name="그림 27">
              <a:extLst>
                <a:ext uri="{FF2B5EF4-FFF2-40B4-BE49-F238E27FC236}">
                  <a16:creationId xmlns:a16="http://schemas.microsoft.com/office/drawing/2014/main" id="{8EA876AB-C698-974A-8E2D-19C7FBE26D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67264" y="4583988"/>
              <a:ext cx="833623" cy="632970"/>
            </a:xfrm>
            <a:prstGeom prst="rect">
              <a:avLst/>
            </a:prstGeom>
          </p:spPr>
        </p:pic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563B1209-D6FB-B046-8BD9-D30EE85005A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06988" y="4583988"/>
              <a:ext cx="833624" cy="63297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52E6EDE-62F4-CE46-AF9B-B05B742C2A3E}"/>
                </a:ext>
              </a:extLst>
            </p:cNvPr>
            <p:cNvSpPr txBox="1"/>
            <p:nvPr/>
          </p:nvSpPr>
          <p:spPr>
            <a:xfrm>
              <a:off x="2807750" y="4509392"/>
              <a:ext cx="5743175" cy="707566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>
              <a:spAutoFit/>
            </a:bodyPr>
            <a:lstStyle/>
            <a:p>
              <a:pPr defTabSz="457200" latinLnBrk="0">
                <a:lnSpc>
                  <a:spcPct val="150000"/>
                </a:lnSpc>
                <a:defRPr/>
              </a:pPr>
              <a:r>
                <a:rPr lang="en-US" sz="1400" dirty="0">
                  <a:solidFill>
                    <a:prstClr val="black"/>
                  </a:solidFill>
                  <a:ea typeface="+mj-ea"/>
                  <a:cs typeface="Arial" panose="020B0604020202020204" pitchFamily="34" charset="0"/>
                </a:rPr>
                <a:t>I think it is safe to say that no one understands quantum mechanics.</a:t>
              </a:r>
            </a:p>
            <a:p>
              <a:pPr algn="ctr" defTabSz="457200" latinLnBrk="0">
                <a:lnSpc>
                  <a:spcPct val="150000"/>
                </a:lnSpc>
                <a:defRPr/>
              </a:pPr>
              <a:r>
                <a:rPr lang="ko-KR" altLang="en-US" sz="1400" dirty="0">
                  <a:solidFill>
                    <a:prstClr val="black"/>
                  </a:solidFill>
                  <a:ea typeface="+mj-ea"/>
                  <a:cs typeface="Arial" panose="020B0604020202020204" pitchFamily="34" charset="0"/>
                </a:rPr>
                <a:t>양자 역학을 이해한 사람은 아무도 없다고 자신있게 말할 수 있다</a:t>
              </a:r>
              <a:r>
                <a:rPr lang="en-US" altLang="ko-KR" sz="1400" dirty="0">
                  <a:solidFill>
                    <a:prstClr val="black"/>
                  </a:solidFill>
                  <a:ea typeface="+mj-ea"/>
                  <a:cs typeface="Arial" panose="020B0604020202020204" pitchFamily="34" charset="0"/>
                </a:rPr>
                <a:t>.</a:t>
              </a:r>
              <a:endParaRPr lang="en-US" sz="1400" dirty="0">
                <a:solidFill>
                  <a:prstClr val="black"/>
                </a:solidFill>
                <a:ea typeface="+mj-ea"/>
                <a:cs typeface="Arial" panose="020B0604020202020204" pitchFamily="34" charset="0"/>
              </a:endParaRPr>
            </a:p>
          </p:txBody>
        </p:sp>
      </p:grpSp>
      <p:pic>
        <p:nvPicPr>
          <p:cNvPr id="15" name="그림 14">
            <a:extLst>
              <a:ext uri="{FF2B5EF4-FFF2-40B4-BE49-F238E27FC236}">
                <a16:creationId xmlns:a16="http://schemas.microsoft.com/office/drawing/2014/main" id="{7ACA2EE0-7843-3E41-AC55-E1F99EB7E4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087" y="1518821"/>
            <a:ext cx="1520825" cy="2034748"/>
          </a:xfrm>
          <a:prstGeom prst="rect">
            <a:avLst/>
          </a:prstGeom>
          <a:ln w="6350">
            <a:solidFill>
              <a:schemeClr val="bg1">
                <a:lumMod val="75000"/>
              </a:schemeClr>
            </a:solidFill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</p:pic>
      <p:pic>
        <p:nvPicPr>
          <p:cNvPr id="36" name="그림 35" descr="텍스트, 남자, 사람, 가장이(가) 표시된 사진&#10;&#10;자동 생성된 설명">
            <a:extLst>
              <a:ext uri="{FF2B5EF4-FFF2-40B4-BE49-F238E27FC236}">
                <a16:creationId xmlns:a16="http://schemas.microsoft.com/office/drawing/2014/main" id="{807408AD-A277-F747-AAE0-B9BE78C9D6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27" y="4036710"/>
            <a:ext cx="1524000" cy="2159000"/>
          </a:xfrm>
          <a:prstGeom prst="rect">
            <a:avLst/>
          </a:prstGeom>
          <a:ln w="6350">
            <a:solidFill>
              <a:schemeClr val="bg1">
                <a:lumMod val="75000"/>
              </a:schemeClr>
            </a:solidFill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220939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60388" y="995248"/>
            <a:ext cx="5689410" cy="2433751"/>
          </a:xfrm>
        </p:spPr>
        <p:txBody>
          <a:bodyPr/>
          <a:lstStyle/>
          <a:p>
            <a:r>
              <a:rPr lang="en-US" altLang="ko-KR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anose="020B0604020202020204" pitchFamily="34" charset="0"/>
              </a:rPr>
              <a:t>06. </a:t>
            </a:r>
            <a:br>
              <a:rPr lang="en-US" altLang="ko-KR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Appendix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77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B1611E-34A7-4E11-9C77-28DFDFD96F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486220B-EE48-441A-BEE1-7E447193D81B}" type="slidenum">
              <a:rPr lang="ko-KR" altLang="en-US" smtClean="0"/>
              <a:pPr/>
              <a:t>33</a:t>
            </a:fld>
            <a:endParaRPr lang="ko-KR" altLang="en-US" dirty="0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EDE16014-C267-4CBA-939F-FC7BBE1D2D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#1: IoT </a:t>
            </a:r>
            <a:r>
              <a:rPr lang="ko-KR" altLang="en-US" dirty="0"/>
              <a:t>보안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7362059-F60C-4A58-AA9A-39D886C4FC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06. Appendix</a:t>
            </a:r>
            <a:endParaRPr lang="ko-KR" altLang="en-US" dirty="0"/>
          </a:p>
        </p:txBody>
      </p:sp>
      <p:sp>
        <p:nvSpPr>
          <p:cNvPr id="40" name="모서리가 둥근 직사각형 51">
            <a:hlinkClick r:id="rId2" action="ppaction://hlinksldjump"/>
            <a:extLst>
              <a:ext uri="{FF2B5EF4-FFF2-40B4-BE49-F238E27FC236}">
                <a16:creationId xmlns:a16="http://schemas.microsoft.com/office/drawing/2014/main" id="{1B5BE38D-0B7B-4E75-B80D-EFB77EC30180}"/>
              </a:ext>
            </a:extLst>
          </p:cNvPr>
          <p:cNvSpPr/>
          <p:nvPr/>
        </p:nvSpPr>
        <p:spPr>
          <a:xfrm>
            <a:off x="8980291" y="1053966"/>
            <a:ext cx="691033" cy="176955"/>
          </a:xfrm>
          <a:prstGeom prst="roundRect">
            <a:avLst>
              <a:gd name="adj" fmla="val 18947"/>
            </a:avLst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Arial" panose="020B0604020202020204" pitchFamily="34" charset="0"/>
              </a:rPr>
              <a:t>RETURN</a:t>
            </a:r>
            <a:endParaRPr kumimoji="0" lang="ko-KR" altLang="en-US" sz="1000" b="0" i="0" u="none" strike="noStrike" kern="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스퀘어 ExtraBold" panose="020B0600000101010101" pitchFamily="50" charset="-127"/>
              <a:ea typeface="나눔스퀘어 ExtraBold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41" name="부제목 1">
            <a:extLst>
              <a:ext uri="{FF2B5EF4-FFF2-40B4-BE49-F238E27FC236}">
                <a16:creationId xmlns:a16="http://schemas.microsoft.com/office/drawing/2014/main" id="{DD9C002A-CD89-B447-9D81-B3F87E6946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3049" y="1051201"/>
            <a:ext cx="9360795" cy="267588"/>
          </a:xfrm>
        </p:spPr>
        <p:txBody>
          <a:bodyPr wrap="square" lIns="0" tIns="0" rIns="0" bIns="0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ko-KR" altLang="en-US" dirty="0"/>
              <a:t>임베디드 단말</a:t>
            </a:r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altLang="ko-KR" sz="1100" spc="-20" dirty="0">
                <a:solidFill>
                  <a:schemeClr val="bg1">
                    <a:lumMod val="50000"/>
                  </a:schemeClr>
                </a:solidFill>
              </a:rPr>
              <a:t>LTE</a:t>
            </a:r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</a:rPr>
              <a:t>라우터</a:t>
            </a:r>
            <a:r>
              <a:rPr lang="en-US" altLang="ko-KR" sz="1100" dirty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ko-KR" altLang="en-US" sz="11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ko-KR" altLang="en-US" dirty="0"/>
              <a:t>연동을 통한 </a:t>
            </a:r>
            <a:r>
              <a:rPr lang="en-US" altLang="ko-KR" spc="-20" dirty="0"/>
              <a:t>IoT</a:t>
            </a:r>
            <a:r>
              <a:rPr lang="en-US" altLang="ko-KR" dirty="0"/>
              <a:t> </a:t>
            </a:r>
            <a:r>
              <a:rPr lang="ko-KR" altLang="en-US" dirty="0"/>
              <a:t>환경에서 </a:t>
            </a:r>
            <a:r>
              <a:rPr lang="en-US" altLang="ko-KR" spc="-20" dirty="0"/>
              <a:t>SSL VPN </a:t>
            </a:r>
            <a:r>
              <a:rPr lang="ko-KR" altLang="en-US" dirty="0"/>
              <a:t>기능을 제공합니다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710FEDC6-5592-EE46-B5E4-4EF7F5F6FB57}"/>
              </a:ext>
            </a:extLst>
          </p:cNvPr>
          <p:cNvGrpSpPr/>
          <p:nvPr/>
        </p:nvGrpSpPr>
        <p:grpSpPr>
          <a:xfrm>
            <a:off x="113504" y="2420975"/>
            <a:ext cx="9376571" cy="3594584"/>
            <a:chOff x="113504" y="1588545"/>
            <a:chExt cx="9376571" cy="3594584"/>
          </a:xfrm>
        </p:grpSpPr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561156D5-84EA-E942-9F6D-4191E01D4C1D}"/>
                </a:ext>
              </a:extLst>
            </p:cNvPr>
            <p:cNvSpPr/>
            <p:nvPr/>
          </p:nvSpPr>
          <p:spPr>
            <a:xfrm>
              <a:off x="4389828" y="3763690"/>
              <a:ext cx="3680039" cy="19690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pic>
          <p:nvPicPr>
            <p:cNvPr id="76" name="그림 75">
              <a:extLst>
                <a:ext uri="{FF2B5EF4-FFF2-40B4-BE49-F238E27FC236}">
                  <a16:creationId xmlns:a16="http://schemas.microsoft.com/office/drawing/2014/main" id="{EA149400-FEBC-1740-9A8F-F50C5D6646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88256" y="3674977"/>
              <a:ext cx="1501819" cy="359940"/>
            </a:xfrm>
            <a:prstGeom prst="rect">
              <a:avLst/>
            </a:prstGeom>
          </p:spPr>
        </p:pic>
        <p:grpSp>
          <p:nvGrpSpPr>
            <p:cNvPr id="77" name="그룹 76">
              <a:extLst>
                <a:ext uri="{FF2B5EF4-FFF2-40B4-BE49-F238E27FC236}">
                  <a16:creationId xmlns:a16="http://schemas.microsoft.com/office/drawing/2014/main" id="{8559F5FD-D455-F04D-BA63-3974D6F9C1C9}"/>
                </a:ext>
              </a:extLst>
            </p:cNvPr>
            <p:cNvGrpSpPr/>
            <p:nvPr/>
          </p:nvGrpSpPr>
          <p:grpSpPr>
            <a:xfrm>
              <a:off x="113504" y="2601373"/>
              <a:ext cx="2410547" cy="2581756"/>
              <a:chOff x="213112" y="2171700"/>
              <a:chExt cx="2410547" cy="2581756"/>
            </a:xfrm>
          </p:grpSpPr>
          <p:sp>
            <p:nvSpPr>
              <p:cNvPr id="94" name="타원 93">
                <a:extLst>
                  <a:ext uri="{FF2B5EF4-FFF2-40B4-BE49-F238E27FC236}">
                    <a16:creationId xmlns:a16="http://schemas.microsoft.com/office/drawing/2014/main" id="{86BD86B0-A9DC-FB4D-B082-8051E48787DF}"/>
                  </a:ext>
                </a:extLst>
              </p:cNvPr>
              <p:cNvSpPr/>
              <p:nvPr/>
            </p:nvSpPr>
            <p:spPr>
              <a:xfrm>
                <a:off x="533399" y="2529357"/>
                <a:ext cx="1800226" cy="180022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5" name="타원 94">
                <a:extLst>
                  <a:ext uri="{FF2B5EF4-FFF2-40B4-BE49-F238E27FC236}">
                    <a16:creationId xmlns:a16="http://schemas.microsoft.com/office/drawing/2014/main" id="{64ED62B8-E47C-FE46-8080-0D40CA9C1B5F}"/>
                  </a:ext>
                </a:extLst>
              </p:cNvPr>
              <p:cNvSpPr/>
              <p:nvPr/>
            </p:nvSpPr>
            <p:spPr>
              <a:xfrm>
                <a:off x="1072130" y="2171700"/>
                <a:ext cx="685622" cy="68562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6" name="타원 95">
                <a:extLst>
                  <a:ext uri="{FF2B5EF4-FFF2-40B4-BE49-F238E27FC236}">
                    <a16:creationId xmlns:a16="http://schemas.microsoft.com/office/drawing/2014/main" id="{902C000F-E33E-D04F-B7C7-AE0B7FE20B4B}"/>
                  </a:ext>
                </a:extLst>
              </p:cNvPr>
              <p:cNvSpPr/>
              <p:nvPr/>
            </p:nvSpPr>
            <p:spPr>
              <a:xfrm>
                <a:off x="213112" y="3092450"/>
                <a:ext cx="659624" cy="65962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7" name="타원 96">
                <a:extLst>
                  <a:ext uri="{FF2B5EF4-FFF2-40B4-BE49-F238E27FC236}">
                    <a16:creationId xmlns:a16="http://schemas.microsoft.com/office/drawing/2014/main" id="{8A3A127B-8F70-184D-BB95-B052978B3AE8}"/>
                  </a:ext>
                </a:extLst>
              </p:cNvPr>
              <p:cNvSpPr/>
              <p:nvPr/>
            </p:nvSpPr>
            <p:spPr>
              <a:xfrm>
                <a:off x="2024541" y="3122703"/>
                <a:ext cx="599118" cy="59911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8" name="타원 97">
                <a:extLst>
                  <a:ext uri="{FF2B5EF4-FFF2-40B4-BE49-F238E27FC236}">
                    <a16:creationId xmlns:a16="http://schemas.microsoft.com/office/drawing/2014/main" id="{FB3CE684-A9C0-E247-94AD-4A9E63EE99ED}"/>
                  </a:ext>
                </a:extLst>
              </p:cNvPr>
              <p:cNvSpPr/>
              <p:nvPr/>
            </p:nvSpPr>
            <p:spPr>
              <a:xfrm>
                <a:off x="1115382" y="4016777"/>
                <a:ext cx="599118" cy="59911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85078D96-985E-204B-BB4A-EAF7B0C8C33D}"/>
                  </a:ext>
                </a:extLst>
              </p:cNvPr>
              <p:cNvSpPr txBox="1"/>
              <p:nvPr/>
            </p:nvSpPr>
            <p:spPr>
              <a:xfrm>
                <a:off x="1237005" y="4476457"/>
                <a:ext cx="40748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>
                  <a:bevelT w="0" h="12700"/>
                </a:sp3d>
              </a:bodyPr>
              <a:lstStyle/>
              <a:p>
                <a:pPr algn="ctr" latinLnBrk="0">
                  <a:defRPr/>
                </a:pPr>
                <a:r>
                  <a:rPr lang="en-US" altLang="ko-KR" sz="1200" kern="0" dirty="0">
                    <a:solidFill>
                      <a:prstClr val="black"/>
                    </a:solidFill>
                    <a:latin typeface="+mj-ea"/>
                    <a:ea typeface="+mj-ea"/>
                    <a:cs typeface="Arial" panose="020B0604020202020204" pitchFamily="34" charset="0"/>
                  </a:rPr>
                  <a:t>IoT</a:t>
                </a:r>
                <a:endParaRPr lang="ko-KR" altLang="en-US" sz="1200" kern="0" dirty="0">
                  <a:solidFill>
                    <a:prstClr val="black"/>
                  </a:solidFill>
                  <a:latin typeface="+mj-ea"/>
                  <a:ea typeface="+mj-ea"/>
                  <a:cs typeface="Arial" panose="020B0604020202020204" pitchFamily="34" charset="0"/>
                </a:endParaRPr>
              </a:p>
            </p:txBody>
          </p:sp>
          <p:pic>
            <p:nvPicPr>
              <p:cNvPr id="100" name="그림 99">
                <a:extLst>
                  <a:ext uri="{FF2B5EF4-FFF2-40B4-BE49-F238E27FC236}">
                    <a16:creationId xmlns:a16="http://schemas.microsoft.com/office/drawing/2014/main" id="{8A1F0F37-AB51-F44E-B597-40CA409D25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21457" y="2893449"/>
                <a:ext cx="1038578" cy="1038578"/>
              </a:xfrm>
              <a:prstGeom prst="rect">
                <a:avLst/>
              </a:prstGeom>
            </p:spPr>
          </p:pic>
          <p:pic>
            <p:nvPicPr>
              <p:cNvPr id="101" name="그림 100">
                <a:extLst>
                  <a:ext uri="{FF2B5EF4-FFF2-40B4-BE49-F238E27FC236}">
                    <a16:creationId xmlns:a16="http://schemas.microsoft.com/office/drawing/2014/main" id="{0E742C98-DD31-9945-910D-F698944219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103917" y="3200400"/>
                <a:ext cx="406400" cy="457200"/>
              </a:xfrm>
              <a:prstGeom prst="rect">
                <a:avLst/>
              </a:prstGeom>
            </p:spPr>
          </p:pic>
          <p:pic>
            <p:nvPicPr>
              <p:cNvPr id="102" name="그림 101">
                <a:extLst>
                  <a:ext uri="{FF2B5EF4-FFF2-40B4-BE49-F238E27FC236}">
                    <a16:creationId xmlns:a16="http://schemas.microsoft.com/office/drawing/2014/main" id="{B465A3F0-F0E6-A044-A223-125CCD379B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1140354" y="2353644"/>
                <a:ext cx="567267" cy="321734"/>
              </a:xfrm>
              <a:prstGeom prst="rect">
                <a:avLst/>
              </a:prstGeom>
            </p:spPr>
          </p:pic>
          <p:pic>
            <p:nvPicPr>
              <p:cNvPr id="103" name="그림 102">
                <a:extLst>
                  <a:ext uri="{FF2B5EF4-FFF2-40B4-BE49-F238E27FC236}">
                    <a16:creationId xmlns:a16="http://schemas.microsoft.com/office/drawing/2014/main" id="{9A1361C8-2D61-B847-9F0F-4B52369D76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1013354" y="4146492"/>
                <a:ext cx="821267" cy="330200"/>
              </a:xfrm>
              <a:prstGeom prst="rect">
                <a:avLst/>
              </a:prstGeom>
            </p:spPr>
          </p:pic>
          <p:pic>
            <p:nvPicPr>
              <p:cNvPr id="104" name="그림 103">
                <a:extLst>
                  <a:ext uri="{FF2B5EF4-FFF2-40B4-BE49-F238E27FC236}">
                    <a16:creationId xmlns:a16="http://schemas.microsoft.com/office/drawing/2014/main" id="{72325DBD-8FCC-FD4A-AF27-F0335B106F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450259" y="3167660"/>
                <a:ext cx="281814" cy="527498"/>
              </a:xfrm>
              <a:prstGeom prst="rect">
                <a:avLst/>
              </a:prstGeom>
            </p:spPr>
          </p:pic>
        </p:grpSp>
        <p:pic>
          <p:nvPicPr>
            <p:cNvPr id="78" name="그림 77">
              <a:extLst>
                <a:ext uri="{FF2B5EF4-FFF2-40B4-BE49-F238E27FC236}">
                  <a16:creationId xmlns:a16="http://schemas.microsoft.com/office/drawing/2014/main" id="{CB0B9E03-5720-E84E-93FF-55CEC72A6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448490" y="3274328"/>
              <a:ext cx="959556" cy="722489"/>
            </a:xfrm>
            <a:prstGeom prst="rect">
              <a:avLst/>
            </a:prstGeom>
          </p:spPr>
        </p:pic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451F8864-CB83-E34D-90EE-39D7800F57C9}"/>
                </a:ext>
              </a:extLst>
            </p:cNvPr>
            <p:cNvSpPr txBox="1"/>
            <p:nvPr/>
          </p:nvSpPr>
          <p:spPr>
            <a:xfrm>
              <a:off x="3290113" y="4016613"/>
              <a:ext cx="1276310" cy="44627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algn="ctr" latinLnBrk="0">
                <a:defRPr/>
              </a:pPr>
              <a:r>
                <a:rPr lang="en-US" altLang="ko-KR" sz="1200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ea"/>
                  <a:ea typeface="+mj-ea"/>
                  <a:cs typeface="Arial" panose="020B0604020202020204" pitchFamily="34" charset="0"/>
                </a:rPr>
                <a:t>LTE </a:t>
              </a:r>
              <a:r>
                <a:rPr lang="ko-KR" altLang="en-US" sz="1200" kern="0" spc="-7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ea"/>
                  <a:ea typeface="+mj-ea"/>
                  <a:cs typeface="Arial" panose="020B0604020202020204" pitchFamily="34" charset="0"/>
                </a:rPr>
                <a:t>라우터</a:t>
              </a:r>
            </a:p>
            <a:p>
              <a:pPr algn="ctr" latinLnBrk="0">
                <a:defRPr/>
              </a:pPr>
              <a:r>
                <a:rPr lang="en-US" altLang="ko-KR" sz="1100" kern="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  <a:cs typeface="Arial" panose="020B0604020202020204" pitchFamily="34" charset="0"/>
                </a:rPr>
                <a:t>(SSL VPN Client)</a:t>
              </a:r>
            </a:p>
          </p:txBody>
        </p:sp>
        <p:sp>
          <p:nvSpPr>
            <p:cNvPr id="80" name="Freeform 5">
              <a:extLst>
                <a:ext uri="{FF2B5EF4-FFF2-40B4-BE49-F238E27FC236}">
                  <a16:creationId xmlns:a16="http://schemas.microsoft.com/office/drawing/2014/main" id="{AA3A61DD-E790-3842-BB59-6ED7555CB2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5203" y="3333836"/>
              <a:ext cx="1294289" cy="821608"/>
            </a:xfrm>
            <a:custGeom>
              <a:avLst/>
              <a:gdLst>
                <a:gd name="T0" fmla="*/ 229 w 266"/>
                <a:gd name="T1" fmla="*/ 165 h 168"/>
                <a:gd name="T2" fmla="*/ 266 w 266"/>
                <a:gd name="T3" fmla="*/ 114 h 168"/>
                <a:gd name="T4" fmla="*/ 225 w 266"/>
                <a:gd name="T5" fmla="*/ 62 h 168"/>
                <a:gd name="T6" fmla="*/ 225 w 266"/>
                <a:gd name="T7" fmla="*/ 61 h 168"/>
                <a:gd name="T8" fmla="*/ 187 w 266"/>
                <a:gd name="T9" fmla="*/ 23 h 168"/>
                <a:gd name="T10" fmla="*/ 169 w 266"/>
                <a:gd name="T11" fmla="*/ 27 h 168"/>
                <a:gd name="T12" fmla="*/ 117 w 266"/>
                <a:gd name="T13" fmla="*/ 0 h 168"/>
                <a:gd name="T14" fmla="*/ 52 w 266"/>
                <a:gd name="T15" fmla="*/ 61 h 168"/>
                <a:gd name="T16" fmla="*/ 0 w 266"/>
                <a:gd name="T17" fmla="*/ 114 h 168"/>
                <a:gd name="T18" fmla="*/ 54 w 266"/>
                <a:gd name="T19" fmla="*/ 167 h 168"/>
                <a:gd name="T20" fmla="*/ 208 w 266"/>
                <a:gd name="T21" fmla="*/ 167 h 168"/>
                <a:gd name="T22" fmla="*/ 229 w 266"/>
                <a:gd name="T23" fmla="*/ 16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6" h="168">
                  <a:moveTo>
                    <a:pt x="229" y="165"/>
                  </a:moveTo>
                  <a:cubicBezTo>
                    <a:pt x="251" y="158"/>
                    <a:pt x="266" y="138"/>
                    <a:pt x="266" y="114"/>
                  </a:cubicBezTo>
                  <a:cubicBezTo>
                    <a:pt x="266" y="89"/>
                    <a:pt x="249" y="67"/>
                    <a:pt x="225" y="62"/>
                  </a:cubicBezTo>
                  <a:cubicBezTo>
                    <a:pt x="225" y="62"/>
                    <a:pt x="225" y="61"/>
                    <a:pt x="225" y="61"/>
                  </a:cubicBezTo>
                  <a:cubicBezTo>
                    <a:pt x="225" y="40"/>
                    <a:pt x="208" y="23"/>
                    <a:pt x="187" y="23"/>
                  </a:cubicBezTo>
                  <a:cubicBezTo>
                    <a:pt x="181" y="23"/>
                    <a:pt x="175" y="25"/>
                    <a:pt x="169" y="27"/>
                  </a:cubicBezTo>
                  <a:cubicBezTo>
                    <a:pt x="158" y="11"/>
                    <a:pt x="139" y="0"/>
                    <a:pt x="117" y="0"/>
                  </a:cubicBezTo>
                  <a:cubicBezTo>
                    <a:pt x="82" y="0"/>
                    <a:pt x="54" y="27"/>
                    <a:pt x="52" y="61"/>
                  </a:cubicBezTo>
                  <a:cubicBezTo>
                    <a:pt x="24" y="62"/>
                    <a:pt x="0" y="85"/>
                    <a:pt x="0" y="114"/>
                  </a:cubicBezTo>
                  <a:cubicBezTo>
                    <a:pt x="0" y="144"/>
                    <a:pt x="24" y="167"/>
                    <a:pt x="54" y="167"/>
                  </a:cubicBezTo>
                  <a:cubicBezTo>
                    <a:pt x="208" y="167"/>
                    <a:pt x="208" y="167"/>
                    <a:pt x="208" y="167"/>
                  </a:cubicBezTo>
                  <a:cubicBezTo>
                    <a:pt x="208" y="167"/>
                    <a:pt x="220" y="168"/>
                    <a:pt x="229" y="165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440" tIns="180000" rIns="91440" bIns="45720" numCol="1" anchor="ctr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algn="ctr"/>
              <a:r>
                <a:rPr lang="en-US" altLang="ko-KR" sz="1200" spc="-3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  <a:cs typeface="Arial" panose="020B0604020202020204" pitchFamily="34" charset="0"/>
                </a:rPr>
                <a:t>Internet</a:t>
              </a:r>
              <a:endParaRPr lang="ko-KR" altLang="en-US" sz="1200" spc="-3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81" name="그림 80">
              <a:extLst>
                <a:ext uri="{FF2B5EF4-FFF2-40B4-BE49-F238E27FC236}">
                  <a16:creationId xmlns:a16="http://schemas.microsoft.com/office/drawing/2014/main" id="{393F965B-63B2-DC45-AC6F-06CD38883A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069867" y="4151531"/>
              <a:ext cx="1338596" cy="132165"/>
            </a:xfrm>
            <a:prstGeom prst="rect">
              <a:avLst/>
            </a:prstGeom>
          </p:spPr>
        </p:pic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BD4DAC4C-1C25-5E43-90F8-FE18C7F302A1}"/>
                </a:ext>
              </a:extLst>
            </p:cNvPr>
            <p:cNvSpPr txBox="1"/>
            <p:nvPr/>
          </p:nvSpPr>
          <p:spPr>
            <a:xfrm>
              <a:off x="8079253" y="4287161"/>
              <a:ext cx="13292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pPr algn="ctr" latinLnBrk="0">
                <a:defRPr/>
              </a:pPr>
              <a:r>
                <a:rPr lang="en-US" altLang="ko-KR" sz="1100" kern="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  <a:cs typeface="Arial" panose="020B0604020202020204" pitchFamily="34" charset="0"/>
                </a:rPr>
                <a:t>(SSL VPN Server)</a:t>
              </a:r>
            </a:p>
          </p:txBody>
        </p:sp>
        <p:cxnSp>
          <p:nvCxnSpPr>
            <p:cNvPr id="83" name="직선 연결선 19">
              <a:extLst>
                <a:ext uri="{FF2B5EF4-FFF2-40B4-BE49-F238E27FC236}">
                  <a16:creationId xmlns:a16="http://schemas.microsoft.com/office/drawing/2014/main" id="{319A5FCF-7A27-5440-91A4-606CD73FAE0B}"/>
                </a:ext>
              </a:extLst>
            </p:cNvPr>
            <p:cNvCxnSpPr>
              <a:stCxn id="101" idx="3"/>
            </p:cNvCxnSpPr>
            <p:nvPr/>
          </p:nvCxnSpPr>
          <p:spPr>
            <a:xfrm>
              <a:off x="2410709" y="3858673"/>
              <a:ext cx="105468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직선 연결선 21">
              <a:extLst>
                <a:ext uri="{FF2B5EF4-FFF2-40B4-BE49-F238E27FC236}">
                  <a16:creationId xmlns:a16="http://schemas.microsoft.com/office/drawing/2014/main" id="{B9245CF7-41CE-FC45-9C53-898B5433EEF2}"/>
                </a:ext>
              </a:extLst>
            </p:cNvPr>
            <p:cNvCxnSpPr/>
            <p:nvPr/>
          </p:nvCxnSpPr>
          <p:spPr>
            <a:xfrm>
              <a:off x="4408046" y="3858673"/>
              <a:ext cx="1097157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직선 연결선 25">
              <a:extLst>
                <a:ext uri="{FF2B5EF4-FFF2-40B4-BE49-F238E27FC236}">
                  <a16:creationId xmlns:a16="http://schemas.microsoft.com/office/drawing/2014/main" id="{6E96EF2E-ED28-6348-A2F0-12ED083B0711}"/>
                </a:ext>
              </a:extLst>
            </p:cNvPr>
            <p:cNvCxnSpPr/>
            <p:nvPr/>
          </p:nvCxnSpPr>
          <p:spPr>
            <a:xfrm>
              <a:off x="6799492" y="3855530"/>
              <a:ext cx="1188764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6" name="그룹 85">
              <a:extLst>
                <a:ext uri="{FF2B5EF4-FFF2-40B4-BE49-F238E27FC236}">
                  <a16:creationId xmlns:a16="http://schemas.microsoft.com/office/drawing/2014/main" id="{507A9D51-5BEF-E543-8405-37FD4AE1279D}"/>
                </a:ext>
              </a:extLst>
            </p:cNvPr>
            <p:cNvGrpSpPr/>
            <p:nvPr/>
          </p:nvGrpSpPr>
          <p:grpSpPr>
            <a:xfrm>
              <a:off x="4577536" y="1588545"/>
              <a:ext cx="1152525" cy="1341009"/>
              <a:chOff x="4714875" y="1405421"/>
              <a:chExt cx="1152525" cy="1341009"/>
            </a:xfrm>
          </p:grpSpPr>
          <p:pic>
            <p:nvPicPr>
              <p:cNvPr id="92" name="그림 91">
                <a:extLst>
                  <a:ext uri="{FF2B5EF4-FFF2-40B4-BE49-F238E27FC236}">
                    <a16:creationId xmlns:a16="http://schemas.microsoft.com/office/drawing/2014/main" id="{AF7C6C03-9407-F042-81BD-96822601D7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808538" y="1405421"/>
                <a:ext cx="962925" cy="1341009"/>
              </a:xfrm>
              <a:prstGeom prst="rect">
                <a:avLst/>
              </a:prstGeom>
            </p:spPr>
          </p:pic>
          <p:cxnSp>
            <p:nvCxnSpPr>
              <p:cNvPr id="93" name="직선 연결선 30">
                <a:extLst>
                  <a:ext uri="{FF2B5EF4-FFF2-40B4-BE49-F238E27FC236}">
                    <a16:creationId xmlns:a16="http://schemas.microsoft.com/office/drawing/2014/main" id="{65B80EF0-147A-2E43-97CD-84900CD8C143}"/>
                  </a:ext>
                </a:extLst>
              </p:cNvPr>
              <p:cNvCxnSpPr/>
              <p:nvPr/>
            </p:nvCxnSpPr>
            <p:spPr>
              <a:xfrm>
                <a:off x="4714875" y="2746430"/>
                <a:ext cx="1152525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7" name="꺾인 연결선 33">
              <a:extLst>
                <a:ext uri="{FF2B5EF4-FFF2-40B4-BE49-F238E27FC236}">
                  <a16:creationId xmlns:a16="http://schemas.microsoft.com/office/drawing/2014/main" id="{C62B5BDD-23EA-4943-9DDA-96859343D372}"/>
                </a:ext>
              </a:extLst>
            </p:cNvPr>
            <p:cNvCxnSpPr>
              <a:stCxn id="92" idx="1"/>
              <a:endCxn id="78" idx="0"/>
            </p:cNvCxnSpPr>
            <p:nvPr/>
          </p:nvCxnSpPr>
          <p:spPr>
            <a:xfrm rot="10800000" flipV="1">
              <a:off x="3928269" y="2259050"/>
              <a:ext cx="742931" cy="1015278"/>
            </a:xfrm>
            <a:prstGeom prst="bentConnector2">
              <a:avLst/>
            </a:prstGeom>
            <a:ln w="19050">
              <a:solidFill>
                <a:schemeClr val="accent1">
                  <a:lumMod val="40000"/>
                  <a:lumOff val="60000"/>
                </a:schemeClr>
              </a:solidFill>
              <a:prstDash val="sysDash"/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꺾인 연결선 40">
              <a:extLst>
                <a:ext uri="{FF2B5EF4-FFF2-40B4-BE49-F238E27FC236}">
                  <a16:creationId xmlns:a16="http://schemas.microsoft.com/office/drawing/2014/main" id="{F676E8C3-10D0-B94C-8235-24B37BC42D19}"/>
                </a:ext>
              </a:extLst>
            </p:cNvPr>
            <p:cNvCxnSpPr>
              <a:stCxn id="92" idx="3"/>
            </p:cNvCxnSpPr>
            <p:nvPr/>
          </p:nvCxnSpPr>
          <p:spPr>
            <a:xfrm>
              <a:off x="5634124" y="2259050"/>
              <a:ext cx="514670" cy="1015278"/>
            </a:xfrm>
            <a:prstGeom prst="bentConnector2">
              <a:avLst/>
            </a:prstGeom>
            <a:ln w="19050">
              <a:solidFill>
                <a:schemeClr val="accent1">
                  <a:lumMod val="40000"/>
                  <a:lumOff val="60000"/>
                </a:schemeClr>
              </a:solidFill>
              <a:prstDash val="sysDash"/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93FA7C90-E532-EA42-9532-2F64802BC12B}"/>
                </a:ext>
              </a:extLst>
            </p:cNvPr>
            <p:cNvSpPr txBox="1"/>
            <p:nvPr/>
          </p:nvSpPr>
          <p:spPr>
            <a:xfrm>
              <a:off x="3980907" y="2259713"/>
              <a:ext cx="441146" cy="3231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r>
                <a:rPr lang="en-US" altLang="ko-KR" sz="1500" b="1" dirty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+mj-ea"/>
                  <a:ea typeface="+mj-ea"/>
                  <a:cs typeface="Arial" panose="020B0604020202020204" pitchFamily="34" charset="0"/>
                </a:rPr>
                <a:t>5G</a:t>
              </a:r>
              <a:endParaRPr lang="ko-KR" altLang="en-US" sz="15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3A00FF6-BAE3-244E-879E-5D0202BCE6A8}"/>
                </a:ext>
              </a:extLst>
            </p:cNvPr>
            <p:cNvSpPr txBox="1"/>
            <p:nvPr/>
          </p:nvSpPr>
          <p:spPr>
            <a:xfrm>
              <a:off x="3355017" y="2259713"/>
              <a:ext cx="504946" cy="3231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/>
            <a:p>
              <a:r>
                <a:rPr lang="en-US" altLang="ko-KR" sz="1500" b="1" dirty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+mj-ea"/>
                  <a:ea typeface="+mj-ea"/>
                  <a:cs typeface="Arial" panose="020B0604020202020204" pitchFamily="34" charset="0"/>
                </a:rPr>
                <a:t>LTE</a:t>
              </a:r>
              <a:endParaRPr lang="ko-KR" altLang="en-US" sz="15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91" name="그림 90">
              <a:extLst>
                <a:ext uri="{FF2B5EF4-FFF2-40B4-BE49-F238E27FC236}">
                  <a16:creationId xmlns:a16="http://schemas.microsoft.com/office/drawing/2014/main" id="{7BDE83B5-DC9D-5047-937E-16102034A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grayscl/>
            </a:blip>
            <a:stretch>
              <a:fillRect/>
            </a:stretch>
          </p:blipFill>
          <p:spPr>
            <a:xfrm>
              <a:off x="2567168" y="3266234"/>
              <a:ext cx="658492" cy="506532"/>
            </a:xfrm>
            <a:prstGeom prst="rect">
              <a:avLst/>
            </a:prstGeom>
          </p:spPr>
        </p:pic>
      </p:grpSp>
      <p:sp>
        <p:nvSpPr>
          <p:cNvPr id="105" name="TextBox 104">
            <a:extLst>
              <a:ext uri="{FF2B5EF4-FFF2-40B4-BE49-F238E27FC236}">
                <a16:creationId xmlns:a16="http://schemas.microsoft.com/office/drawing/2014/main" id="{56B05A4B-BC40-4744-AF0B-D68EACBF3CA7}"/>
              </a:ext>
            </a:extLst>
          </p:cNvPr>
          <p:cNvSpPr txBox="1"/>
          <p:nvPr/>
        </p:nvSpPr>
        <p:spPr>
          <a:xfrm>
            <a:off x="3273694" y="1632306"/>
            <a:ext cx="3358612" cy="57964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>
              <a:spcAft>
                <a:spcPts val="200"/>
              </a:spcAft>
              <a:defRPr/>
            </a:pPr>
            <a:r>
              <a:rPr lang="en-US" altLang="ko-KR" sz="1600" kern="0" spc="-3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IoT </a:t>
            </a:r>
            <a:r>
              <a:rPr lang="ko-KR" altLang="en-US" sz="1600" kern="0" spc="-30" dirty="0">
                <a:solidFill>
                  <a:schemeClr val="tx1">
                    <a:lumMod val="95000"/>
                    <a:lumOff val="5000"/>
                  </a:schemeClr>
                </a:solidFill>
              </a:rPr>
              <a:t>환경의 보안성 확보를 위한</a:t>
            </a:r>
            <a:endParaRPr lang="en-US" altLang="ko-KR" sz="1600" kern="0" spc="-3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>
              <a:spcAft>
                <a:spcPts val="200"/>
              </a:spcAft>
              <a:defRPr/>
            </a:pPr>
            <a:r>
              <a:rPr lang="en-US" altLang="ko-KR" sz="2000" b="1" kern="0" spc="-3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SSL VPN Client for Embedded</a:t>
            </a:r>
            <a:endParaRPr lang="ko-KR" altLang="en-US" sz="2000" b="1" kern="0" spc="-3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3888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모서리가 둥근 직사각형 180">
            <a:extLst>
              <a:ext uri="{FF2B5EF4-FFF2-40B4-BE49-F238E27FC236}">
                <a16:creationId xmlns:a16="http://schemas.microsoft.com/office/drawing/2014/main" id="{8E605992-ADB0-4D39-94A9-15E8D3BF10CE}"/>
              </a:ext>
            </a:extLst>
          </p:cNvPr>
          <p:cNvSpPr/>
          <p:nvPr/>
        </p:nvSpPr>
        <p:spPr>
          <a:xfrm>
            <a:off x="264137" y="1599401"/>
            <a:ext cx="4394200" cy="4787900"/>
          </a:xfrm>
          <a:prstGeom prst="roundRect">
            <a:avLst>
              <a:gd name="adj" fmla="val 3587"/>
            </a:avLst>
          </a:prstGeom>
          <a:solidFill>
            <a:sysClr val="window" lastClr="FFFFFF">
              <a:lumMod val="95000"/>
            </a:sysClr>
          </a:solidFill>
          <a:ln w="6350" cap="flat" cmpd="sng" algn="ctr">
            <a:solidFill>
              <a:sysClr val="window" lastClr="FFFFFF">
                <a:lumMod val="65000"/>
              </a:sysClr>
            </a:solidFill>
            <a:prstDash val="solid"/>
            <a:miter lim="800000"/>
          </a:ln>
          <a:effectLst>
            <a:outerShdw blurRad="25400" dist="12700" dir="5400000" algn="ctr" rotWithShape="0">
              <a:srgbClr val="000000">
                <a:alpha val="20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ko-KR" altLang="en-US" kern="0" spc="-30" dirty="0">
              <a:solidFill>
                <a:prstClr val="white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64" name="모서리가 둥근 직사각형 63">
            <a:extLst>
              <a:ext uri="{FF2B5EF4-FFF2-40B4-BE49-F238E27FC236}">
                <a16:creationId xmlns:a16="http://schemas.microsoft.com/office/drawing/2014/main" id="{BFF500FB-3568-AC42-AF56-5884B27848B3}"/>
              </a:ext>
            </a:extLst>
          </p:cNvPr>
          <p:cNvSpPr/>
          <p:nvPr/>
        </p:nvSpPr>
        <p:spPr>
          <a:xfrm>
            <a:off x="641553" y="1717218"/>
            <a:ext cx="2597499" cy="1489980"/>
          </a:xfrm>
          <a:prstGeom prst="roundRect">
            <a:avLst>
              <a:gd name="adj" fmla="val 7291"/>
            </a:avLst>
          </a:prstGeom>
          <a:noFill/>
          <a:ln w="6350">
            <a:solidFill>
              <a:schemeClr val="bg1">
                <a:lumMod val="75000"/>
              </a:schemeClr>
            </a:solidFill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ko-KR" altLang="en-US" sz="1200" spc="-30" dirty="0">
                <a:solidFill>
                  <a:schemeClr val="bg1">
                    <a:lumMod val="50000"/>
                  </a:schemeClr>
                </a:solidFill>
                <a:latin typeface="NanumSquare" panose="020B0600000101010101" pitchFamily="34" charset="-127"/>
                <a:ea typeface="NanumSquare" panose="020B0600000101010101" pitchFamily="34" charset="-127"/>
              </a:rPr>
              <a:t>사내망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FB1611E-34A7-4E11-9C77-28DFDFD96F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486220B-EE48-441A-BEE1-7E447193D81B}" type="slidenum">
              <a:rPr lang="ko-KR" altLang="en-US" smtClean="0"/>
              <a:pPr/>
              <a:t>34</a:t>
            </a:fld>
            <a:endParaRPr lang="ko-KR" altLang="en-US" dirty="0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EDE16014-C267-4CBA-939F-FC7BBE1D2D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#2: ESA </a:t>
            </a:r>
            <a:r>
              <a:rPr lang="ko-KR" altLang="en-US" dirty="0"/>
              <a:t>연동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7362059-F60C-4A58-AA9A-39D886C4FC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06. Appendix</a:t>
            </a:r>
            <a:endParaRPr lang="ko-KR" altLang="en-US" dirty="0"/>
          </a:p>
        </p:txBody>
      </p:sp>
      <p:sp>
        <p:nvSpPr>
          <p:cNvPr id="68" name="부제목 1">
            <a:extLst>
              <a:ext uri="{FF2B5EF4-FFF2-40B4-BE49-F238E27FC236}">
                <a16:creationId xmlns:a16="http://schemas.microsoft.com/office/drawing/2014/main" id="{441BAD9B-9F53-44EA-88A8-2EFA5B4BDA2A}"/>
              </a:ext>
            </a:extLst>
          </p:cNvPr>
          <p:cNvSpPr txBox="1">
            <a:spLocks/>
          </p:cNvSpPr>
          <p:nvPr/>
        </p:nvSpPr>
        <p:spPr>
          <a:xfrm>
            <a:off x="260096" y="1057049"/>
            <a:ext cx="9360795" cy="611187"/>
          </a:xfrm>
          <a:prstGeom prst="rect">
            <a:avLst/>
          </a:prstGeom>
        </p:spPr>
        <p:txBody>
          <a:bodyPr wrap="square" lIns="0" tIns="0" rIns="0" bIns="0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>
            <a:lvl1pPr marL="0" indent="0" algn="l" defTabSz="914446" rtl="0" eaLnBrk="1" latinLnBrk="1" hangingPunct="1">
              <a:lnSpc>
                <a:spcPct val="100000"/>
              </a:lnSpc>
              <a:spcBef>
                <a:spcPts val="1001"/>
              </a:spcBef>
              <a:buFont typeface="Arial" panose="020B0604020202020204" pitchFamily="34" charset="0"/>
              <a:buNone/>
              <a:defRPr lang="ko-KR" altLang="en-US" sz="1200" kern="1200" spc="-3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35" indent="-228611" algn="l" defTabSz="914446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1" indent="-228611" algn="l" defTabSz="914446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4" indent="-228611" algn="l" defTabSz="914446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9" indent="-228611" algn="l" defTabSz="914446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5" indent="-228611" algn="l" defTabSz="914446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200" b="0" i="0" u="none" strike="noStrike" kern="1200" cap="none" spc="-2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ESA </a:t>
            </a:r>
            <a:r>
              <a:rPr kumimoji="0" lang="ko-KR" altLang="en-US" sz="1200" b="0" i="0" u="none" strike="noStrike" kern="1200" cap="none" spc="-2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연동을 통해 보안 점검 점수 기반의 </a:t>
            </a:r>
            <a:r>
              <a:rPr kumimoji="0" lang="en-US" altLang="ko-KR" sz="1200" b="0" i="0" u="none" strike="noStrike" kern="1200" cap="none" spc="-2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Q-VPN </a:t>
            </a:r>
            <a:r>
              <a:rPr kumimoji="0" lang="ko-KR" altLang="en-US" sz="1200" b="0" i="0" u="none" strike="noStrike" kern="1200" cap="none" spc="-2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로그인 제어가 가능합니다</a:t>
            </a:r>
            <a:r>
              <a:rPr kumimoji="0" lang="en-US" altLang="ko-KR" sz="1200" b="0" i="0" u="none" strike="noStrike" kern="1200" cap="none" spc="-2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kumimoji="0" lang="ko-KR" altLang="en-US" sz="1200" b="0" i="0" u="none" strike="noStrike" kern="1200" cap="none" spc="-3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8" name="모서리가 둥근 직사각형 161">
            <a:extLst>
              <a:ext uri="{FF2B5EF4-FFF2-40B4-BE49-F238E27FC236}">
                <a16:creationId xmlns:a16="http://schemas.microsoft.com/office/drawing/2014/main" id="{F503BA4B-2E7C-49EE-A245-ACFE6CEC0ED0}"/>
              </a:ext>
            </a:extLst>
          </p:cNvPr>
          <p:cNvSpPr/>
          <p:nvPr/>
        </p:nvSpPr>
        <p:spPr>
          <a:xfrm>
            <a:off x="4799625" y="4048149"/>
            <a:ext cx="4821267" cy="2335716"/>
          </a:xfrm>
          <a:prstGeom prst="roundRect">
            <a:avLst>
              <a:gd name="adj" fmla="val 8354"/>
            </a:avLst>
          </a:prstGeom>
          <a:solidFill>
            <a:sysClr val="window" lastClr="FFFFFF"/>
          </a:solidFill>
          <a:ln w="6350" cap="flat" cmpd="sng" algn="ctr">
            <a:solidFill>
              <a:srgbClr val="95A1BD">
                <a:lumMod val="60000"/>
                <a:lumOff val="40000"/>
              </a:srgbClr>
            </a:solidFill>
            <a:prstDash val="solid"/>
            <a:miter lim="800000"/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ko-KR" altLang="en-US" kern="0" spc="-30" dirty="0">
              <a:solidFill>
                <a:prstClr val="white"/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09" name="모서리가 둥근 직사각형 162">
            <a:extLst>
              <a:ext uri="{FF2B5EF4-FFF2-40B4-BE49-F238E27FC236}">
                <a16:creationId xmlns:a16="http://schemas.microsoft.com/office/drawing/2014/main" id="{034EF030-311F-4B50-AD16-389E7335BA18}"/>
              </a:ext>
            </a:extLst>
          </p:cNvPr>
          <p:cNvSpPr/>
          <p:nvPr/>
        </p:nvSpPr>
        <p:spPr>
          <a:xfrm>
            <a:off x="4859487" y="4100845"/>
            <a:ext cx="4708222" cy="323219"/>
          </a:xfrm>
          <a:prstGeom prst="roundRect">
            <a:avLst>
              <a:gd name="adj" fmla="val 50000"/>
            </a:avLst>
          </a:prstGeom>
          <a:solidFill>
            <a:srgbClr val="012F75">
              <a:lumMod val="60000"/>
              <a:lumOff val="4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wrap="none" lIns="72000" tIns="36000" rIns="72000" bIns="36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>
              <a:defRPr/>
            </a:pPr>
            <a:r>
              <a:rPr lang="ko-KR" altLang="en-US" sz="1200" b="1" kern="0" spc="-30" dirty="0">
                <a:solidFill>
                  <a:prstClr val="white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고객 </a:t>
            </a:r>
            <a:r>
              <a:rPr lang="en-US" altLang="ko-KR" sz="1200" b="1" kern="0" spc="-30" dirty="0">
                <a:solidFill>
                  <a:prstClr val="white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Benefits</a:t>
            </a:r>
            <a:endParaRPr lang="ko-KR" altLang="en-US" sz="1200" b="1" kern="0" spc="-30" dirty="0">
              <a:solidFill>
                <a:prstClr val="white"/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10" name="모서리가 둥근 직사각형 163">
            <a:extLst>
              <a:ext uri="{FF2B5EF4-FFF2-40B4-BE49-F238E27FC236}">
                <a16:creationId xmlns:a16="http://schemas.microsoft.com/office/drawing/2014/main" id="{BB0C04FD-FBFB-4130-BDF3-44B3496FC348}"/>
              </a:ext>
            </a:extLst>
          </p:cNvPr>
          <p:cNvSpPr/>
          <p:nvPr/>
        </p:nvSpPr>
        <p:spPr>
          <a:xfrm>
            <a:off x="4799625" y="1599893"/>
            <a:ext cx="4821267" cy="2335716"/>
          </a:xfrm>
          <a:prstGeom prst="roundRect">
            <a:avLst>
              <a:gd name="adj" fmla="val 8354"/>
            </a:avLst>
          </a:prstGeom>
          <a:solidFill>
            <a:sysClr val="window" lastClr="FFFFFF"/>
          </a:solidFill>
          <a:ln w="6350" cap="flat" cmpd="sng" algn="ctr">
            <a:solidFill>
              <a:srgbClr val="95A1BD">
                <a:lumMod val="60000"/>
                <a:lumOff val="40000"/>
              </a:srgbClr>
            </a:solidFill>
            <a:prstDash val="solid"/>
            <a:miter lim="800000"/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ko-KR" altLang="en-US" kern="0" spc="-30" dirty="0">
              <a:solidFill>
                <a:prstClr val="white"/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11" name="모서리가 둥근 직사각형 164">
            <a:extLst>
              <a:ext uri="{FF2B5EF4-FFF2-40B4-BE49-F238E27FC236}">
                <a16:creationId xmlns:a16="http://schemas.microsoft.com/office/drawing/2014/main" id="{8DAC5622-4B92-46FE-98B9-747A6CBF43D8}"/>
              </a:ext>
            </a:extLst>
          </p:cNvPr>
          <p:cNvSpPr/>
          <p:nvPr/>
        </p:nvSpPr>
        <p:spPr>
          <a:xfrm>
            <a:off x="4859487" y="1652589"/>
            <a:ext cx="4708222" cy="323219"/>
          </a:xfrm>
          <a:prstGeom prst="roundRect">
            <a:avLst>
              <a:gd name="adj" fmla="val 50000"/>
            </a:avLst>
          </a:prstGeom>
          <a:solidFill>
            <a:srgbClr val="012F75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wrap="none" lIns="72000" tIns="36000" rIns="72000" bIns="36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>
              <a:defRPr/>
            </a:pPr>
            <a:r>
              <a:rPr lang="ko-KR" altLang="en-US" sz="1200" b="1" kern="0" spc="-30" dirty="0">
                <a:solidFill>
                  <a:prstClr val="white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구성</a:t>
            </a:r>
            <a:r>
              <a:rPr lang="en-US" altLang="ko-KR" sz="1200" b="1" kern="0" spc="-30" dirty="0">
                <a:solidFill>
                  <a:prstClr val="white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/</a:t>
            </a:r>
            <a:r>
              <a:rPr lang="ko-KR" altLang="en-US" sz="1200" b="1" kern="0" spc="-30" dirty="0">
                <a:solidFill>
                  <a:prstClr val="white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동작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FE071D5F-C40A-0E4A-83EA-CE3BC8F583CE}"/>
              </a:ext>
            </a:extLst>
          </p:cNvPr>
          <p:cNvGrpSpPr/>
          <p:nvPr/>
        </p:nvGrpSpPr>
        <p:grpSpPr>
          <a:xfrm>
            <a:off x="4900353" y="2169620"/>
            <a:ext cx="2153841" cy="184666"/>
            <a:chOff x="4900353" y="2131520"/>
            <a:chExt cx="2153841" cy="184666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25D9EF2C-DBBD-4312-A29B-683A49649A9D}"/>
                </a:ext>
              </a:extLst>
            </p:cNvPr>
            <p:cNvSpPr txBox="1"/>
            <p:nvPr/>
          </p:nvSpPr>
          <p:spPr>
            <a:xfrm>
              <a:off x="5117125" y="2131520"/>
              <a:ext cx="1937069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>
              <a:defPPr>
                <a:defRPr lang="ko-KR"/>
              </a:defPPr>
              <a:lvl1pPr>
                <a:spcAft>
                  <a:spcPts val="300"/>
                </a:spcAft>
                <a:defRPr sz="1100" spc="-3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Arial" panose="020B0604020202020204" pitchFamily="34" charset="0"/>
                </a:defRPr>
              </a:lvl1pPr>
            </a:lstStyle>
            <a:p>
              <a:pPr>
                <a:defRPr/>
              </a:pPr>
              <a:r>
                <a:rPr lang="ko-KR" altLang="en-US" sz="1200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내부망 </a:t>
              </a:r>
              <a:r>
                <a:rPr lang="en-US" altLang="ko-KR" sz="1200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PC</a:t>
              </a:r>
              <a:r>
                <a:rPr lang="ko-KR" altLang="en-US" sz="1200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에 </a:t>
              </a:r>
              <a:r>
                <a:rPr lang="en-US" altLang="ko-KR" sz="1200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ESA</a:t>
              </a:r>
              <a:r>
                <a:rPr lang="ko-KR" altLang="en-US" sz="1200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설치되어 있음</a:t>
              </a:r>
              <a:endParaRPr lang="en-US" altLang="ko-KR" sz="1200" kern="0" dirty="0">
                <a:solidFill>
                  <a:prstClr val="black">
                    <a:lumMod val="95000"/>
                    <a:lumOff val="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126" name="타원 125">
              <a:extLst>
                <a:ext uri="{FF2B5EF4-FFF2-40B4-BE49-F238E27FC236}">
                  <a16:creationId xmlns:a16="http://schemas.microsoft.com/office/drawing/2014/main" id="{BABE9406-1CA9-4F78-BEC7-D39478534C0F}"/>
                </a:ext>
              </a:extLst>
            </p:cNvPr>
            <p:cNvSpPr/>
            <p:nvPr/>
          </p:nvSpPr>
          <p:spPr>
            <a:xfrm>
              <a:off x="4900353" y="2131520"/>
              <a:ext cx="178000" cy="178000"/>
            </a:xfrm>
            <a:prstGeom prst="ellipse">
              <a:avLst/>
            </a:prstGeom>
            <a:solidFill>
              <a:srgbClr val="012F75"/>
            </a:solidFill>
            <a:ln w="6350" cap="flat" cmpd="sng" algn="ctr">
              <a:noFill/>
              <a:prstDash val="solid"/>
              <a:miter lim="800000"/>
            </a:ln>
            <a:effectLst>
              <a:outerShdw blurRad="38100" algn="ctr" rotWithShape="0">
                <a:prstClr val="black">
                  <a:alpha val="15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ko-KR" sz="1100" b="1" kern="0" spc="-30" dirty="0">
                  <a:solidFill>
                    <a:prstClr val="white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  <a:cs typeface="Arial" pitchFamily="34" charset="0"/>
                </a:rPr>
                <a:t>1</a:t>
              </a:r>
              <a:endParaRPr lang="ko-KR" altLang="en-US" sz="1100" b="1" kern="0" spc="-30" dirty="0">
                <a:solidFill>
                  <a:prstClr val="white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itchFamily="34" charset="0"/>
              </a:endParaRP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2A928870-9417-D044-AD04-54DF1378EE91}"/>
              </a:ext>
            </a:extLst>
          </p:cNvPr>
          <p:cNvGrpSpPr/>
          <p:nvPr/>
        </p:nvGrpSpPr>
        <p:grpSpPr>
          <a:xfrm>
            <a:off x="4900353" y="2578345"/>
            <a:ext cx="3604879" cy="184666"/>
            <a:chOff x="4900353" y="2540245"/>
            <a:chExt cx="3604879" cy="184666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0947B111-9771-4DEA-9D14-24EB70CC360B}"/>
                </a:ext>
              </a:extLst>
            </p:cNvPr>
            <p:cNvSpPr txBox="1"/>
            <p:nvPr/>
          </p:nvSpPr>
          <p:spPr>
            <a:xfrm>
              <a:off x="5117125" y="2540245"/>
              <a:ext cx="3388107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>
              <a:defPPr>
                <a:defRPr lang="ko-KR"/>
              </a:defPPr>
              <a:lvl1pPr>
                <a:spcAft>
                  <a:spcPts val="300"/>
                </a:spcAft>
                <a:defRPr sz="1100" spc="-3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Arial" panose="020B0604020202020204" pitchFamily="34" charset="0"/>
                </a:defRPr>
              </a:lvl1pPr>
            </a:lstStyle>
            <a:p>
              <a:pPr>
                <a:defRPr/>
              </a:pPr>
              <a:r>
                <a:rPr lang="en-US" altLang="ko-KR" sz="1200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TrusGuard</a:t>
              </a:r>
              <a:r>
                <a:rPr lang="ko-KR" altLang="en-US" sz="1200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1200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Q-VPN </a:t>
              </a:r>
              <a:r>
                <a:rPr lang="ko-KR" altLang="en-US" sz="1200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클라이언트는 </a:t>
              </a:r>
              <a:r>
                <a:rPr lang="en-US" altLang="ko-KR" sz="1200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ESA</a:t>
              </a:r>
              <a:r>
                <a:rPr lang="ko-KR" altLang="en-US" sz="1200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의 점검 점수 확인</a:t>
              </a:r>
              <a:endParaRPr lang="en-US" altLang="ko-KR" sz="1200" kern="0" dirty="0">
                <a:solidFill>
                  <a:prstClr val="black">
                    <a:lumMod val="95000"/>
                    <a:lumOff val="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124" name="타원 123">
              <a:extLst>
                <a:ext uri="{FF2B5EF4-FFF2-40B4-BE49-F238E27FC236}">
                  <a16:creationId xmlns:a16="http://schemas.microsoft.com/office/drawing/2014/main" id="{0C3F75FF-EEE7-4912-B4CD-DA3ECF9798E6}"/>
                </a:ext>
              </a:extLst>
            </p:cNvPr>
            <p:cNvSpPr/>
            <p:nvPr/>
          </p:nvSpPr>
          <p:spPr>
            <a:xfrm>
              <a:off x="4900353" y="2540246"/>
              <a:ext cx="178000" cy="178000"/>
            </a:xfrm>
            <a:prstGeom prst="ellipse">
              <a:avLst/>
            </a:prstGeom>
            <a:solidFill>
              <a:srgbClr val="012F75"/>
            </a:solidFill>
            <a:ln w="6350" cap="flat" cmpd="sng" algn="ctr">
              <a:noFill/>
              <a:prstDash val="solid"/>
              <a:miter lim="800000"/>
            </a:ln>
            <a:effectLst>
              <a:outerShdw blurRad="38100" algn="ctr" rotWithShape="0">
                <a:prstClr val="black">
                  <a:alpha val="15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ko-KR" sz="1100" b="1" kern="0" spc="-30" dirty="0">
                  <a:solidFill>
                    <a:prstClr val="white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  <a:cs typeface="Arial" pitchFamily="34" charset="0"/>
                </a:rPr>
                <a:t>2</a:t>
              </a:r>
              <a:endParaRPr lang="ko-KR" altLang="en-US" sz="1100" b="1" kern="0" spc="-30" dirty="0">
                <a:solidFill>
                  <a:prstClr val="white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itchFamily="34" charset="0"/>
              </a:endParaRP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9281D75B-837A-6B43-A3EA-E63DCFD428BA}"/>
              </a:ext>
            </a:extLst>
          </p:cNvPr>
          <p:cNvGrpSpPr/>
          <p:nvPr/>
        </p:nvGrpSpPr>
        <p:grpSpPr>
          <a:xfrm>
            <a:off x="4900353" y="2987070"/>
            <a:ext cx="4508011" cy="184666"/>
            <a:chOff x="4900353" y="2948970"/>
            <a:chExt cx="4508011" cy="184666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D50830BD-B7C2-4DBC-B552-BECDABA77042}"/>
                </a:ext>
              </a:extLst>
            </p:cNvPr>
            <p:cNvSpPr txBox="1"/>
            <p:nvPr/>
          </p:nvSpPr>
          <p:spPr>
            <a:xfrm>
              <a:off x="5117125" y="2948970"/>
              <a:ext cx="4291239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>
              <a:defPPr>
                <a:defRPr lang="ko-KR"/>
              </a:defPPr>
              <a:lvl1pPr>
                <a:spcAft>
                  <a:spcPts val="300"/>
                </a:spcAft>
                <a:defRPr sz="1100" spc="-3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Arial" panose="020B0604020202020204" pitchFamily="34" charset="0"/>
                </a:defRPr>
              </a:lvl1pPr>
            </a:lstStyle>
            <a:p>
              <a:pPr>
                <a:defRPr/>
              </a:pPr>
              <a:r>
                <a:rPr lang="ko-KR" altLang="en-US" sz="1200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관리자가 설정한 점수를 충족하는 </a:t>
              </a:r>
              <a:r>
                <a:rPr lang="en-US" altLang="ko-KR" sz="1200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PC</a:t>
              </a:r>
              <a:r>
                <a:rPr lang="ko-KR" altLang="en-US" sz="1200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만 </a:t>
              </a:r>
              <a:r>
                <a:rPr lang="en-US" altLang="ko-KR" sz="1200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Q-VPN </a:t>
              </a:r>
              <a:r>
                <a:rPr lang="ko-KR" altLang="en-US" sz="1200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로그인 가능하도록 제어</a:t>
              </a:r>
              <a:endParaRPr lang="en-US" altLang="ko-KR" sz="1200" kern="0" dirty="0">
                <a:solidFill>
                  <a:prstClr val="black">
                    <a:lumMod val="95000"/>
                    <a:lumOff val="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122" name="타원 121">
              <a:extLst>
                <a:ext uri="{FF2B5EF4-FFF2-40B4-BE49-F238E27FC236}">
                  <a16:creationId xmlns:a16="http://schemas.microsoft.com/office/drawing/2014/main" id="{63C8AC5D-96BC-4933-80A7-B615E1D17DC8}"/>
                </a:ext>
              </a:extLst>
            </p:cNvPr>
            <p:cNvSpPr/>
            <p:nvPr/>
          </p:nvSpPr>
          <p:spPr>
            <a:xfrm>
              <a:off x="4900353" y="2948972"/>
              <a:ext cx="178000" cy="178000"/>
            </a:xfrm>
            <a:prstGeom prst="ellipse">
              <a:avLst/>
            </a:prstGeom>
            <a:solidFill>
              <a:srgbClr val="012F75"/>
            </a:solidFill>
            <a:ln w="6350" cap="flat" cmpd="sng" algn="ctr">
              <a:noFill/>
              <a:prstDash val="solid"/>
              <a:miter lim="800000"/>
            </a:ln>
            <a:effectLst>
              <a:outerShdw blurRad="38100" algn="ctr" rotWithShape="0">
                <a:prstClr val="black">
                  <a:alpha val="15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ko-KR" sz="1100" b="1" kern="0" spc="-30" dirty="0">
                  <a:solidFill>
                    <a:prstClr val="white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  <a:cs typeface="Arial" pitchFamily="34" charset="0"/>
                </a:rPr>
                <a:t>3</a:t>
              </a:r>
              <a:endParaRPr lang="ko-KR" altLang="en-US" sz="1100" b="1" kern="0" spc="-30" dirty="0">
                <a:solidFill>
                  <a:prstClr val="white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itchFamily="34" charset="0"/>
              </a:endParaRPr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476450CC-CC9D-6A45-B56C-5CA1FA39B041}"/>
              </a:ext>
            </a:extLst>
          </p:cNvPr>
          <p:cNvGrpSpPr/>
          <p:nvPr/>
        </p:nvGrpSpPr>
        <p:grpSpPr>
          <a:xfrm>
            <a:off x="4900353" y="3391823"/>
            <a:ext cx="3308003" cy="184666"/>
            <a:chOff x="4900353" y="3353723"/>
            <a:chExt cx="3308003" cy="184666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0E970649-E8D5-432B-9224-3AE39952B926}"/>
                </a:ext>
              </a:extLst>
            </p:cNvPr>
            <p:cNvSpPr txBox="1"/>
            <p:nvPr/>
          </p:nvSpPr>
          <p:spPr>
            <a:xfrm>
              <a:off x="5117125" y="3353723"/>
              <a:ext cx="3091231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12700"/>
              </a:sp3d>
            </a:bodyPr>
            <a:lstStyle>
              <a:defPPr>
                <a:defRPr lang="ko-KR"/>
              </a:defPPr>
              <a:lvl1pPr>
                <a:spcAft>
                  <a:spcPts val="300"/>
                </a:spcAft>
                <a:defRPr sz="1100" spc="-3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Arial" panose="020B0604020202020204" pitchFamily="34" charset="0"/>
                </a:defRPr>
              </a:lvl1pPr>
            </a:lstStyle>
            <a:p>
              <a:pPr>
                <a:defRPr/>
              </a:pPr>
              <a:r>
                <a:rPr lang="ko-KR" altLang="en-US" sz="1200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분 단위로 </a:t>
              </a:r>
              <a:r>
                <a:rPr lang="en-US" altLang="ko-KR" sz="1200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ESA</a:t>
              </a:r>
              <a:r>
                <a:rPr lang="ko-KR" altLang="en-US" sz="1200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의 점검 점수 판단하여 실시간성 보장</a:t>
              </a:r>
              <a:endParaRPr lang="en-US" altLang="ko-KR" sz="1200" kern="0" dirty="0">
                <a:solidFill>
                  <a:prstClr val="black">
                    <a:lumMod val="95000"/>
                    <a:lumOff val="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120" name="타원 119">
              <a:extLst>
                <a:ext uri="{FF2B5EF4-FFF2-40B4-BE49-F238E27FC236}">
                  <a16:creationId xmlns:a16="http://schemas.microsoft.com/office/drawing/2014/main" id="{4996A6DE-C39E-450F-B9B9-1B25E0456355}"/>
                </a:ext>
              </a:extLst>
            </p:cNvPr>
            <p:cNvSpPr/>
            <p:nvPr/>
          </p:nvSpPr>
          <p:spPr>
            <a:xfrm>
              <a:off x="4900353" y="3357697"/>
              <a:ext cx="178000" cy="178000"/>
            </a:xfrm>
            <a:prstGeom prst="ellipse">
              <a:avLst/>
            </a:prstGeom>
            <a:solidFill>
              <a:srgbClr val="012F75"/>
            </a:solidFill>
            <a:ln w="6350" cap="flat" cmpd="sng" algn="ctr">
              <a:noFill/>
              <a:prstDash val="solid"/>
              <a:miter lim="800000"/>
            </a:ln>
            <a:effectLst>
              <a:outerShdw blurRad="38100" algn="ctr" rotWithShape="0">
                <a:prstClr val="black">
                  <a:alpha val="15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ko-KR" sz="1100" b="1" kern="0" spc="-30" dirty="0">
                  <a:solidFill>
                    <a:prstClr val="white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  <a:cs typeface="Arial" pitchFamily="34" charset="0"/>
                </a:rPr>
                <a:t>4</a:t>
              </a:r>
              <a:endParaRPr lang="ko-KR" altLang="en-US" sz="1100" b="1" kern="0" spc="-30" dirty="0">
                <a:solidFill>
                  <a:prstClr val="white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itchFamily="34" charset="0"/>
              </a:endParaRPr>
            </a:p>
          </p:txBody>
        </p:sp>
      </p:grpSp>
      <p:sp>
        <p:nvSpPr>
          <p:cNvPr id="116" name="TextBox 115">
            <a:extLst>
              <a:ext uri="{FF2B5EF4-FFF2-40B4-BE49-F238E27FC236}">
                <a16:creationId xmlns:a16="http://schemas.microsoft.com/office/drawing/2014/main" id="{BD974C87-24A2-4A2E-9B4F-FC8F9335D802}"/>
              </a:ext>
            </a:extLst>
          </p:cNvPr>
          <p:cNvSpPr txBox="1"/>
          <p:nvPr/>
        </p:nvSpPr>
        <p:spPr>
          <a:xfrm>
            <a:off x="4900353" y="4580910"/>
            <a:ext cx="3935373" cy="7201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sz="12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금융보안원의 </a:t>
            </a:r>
            <a:r>
              <a:rPr lang="en-US" altLang="ko-KR" sz="1200" b="1" kern="0" spc="-30" dirty="0">
                <a:solidFill>
                  <a:srgbClr val="012F75">
                    <a:lumMod val="60000"/>
                    <a:lumOff val="40000"/>
                  </a:srgb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‘</a:t>
            </a:r>
            <a:r>
              <a:rPr lang="ko-KR" altLang="en-US" sz="1200" b="1" kern="0" spc="-30" dirty="0">
                <a:solidFill>
                  <a:srgbClr val="012F75">
                    <a:lumMod val="60000"/>
                    <a:lumOff val="40000"/>
                  </a:srgb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재택근무 보안 안내서</a:t>
            </a:r>
            <a:r>
              <a:rPr lang="en-US" altLang="ko-KR" sz="1200" b="1" kern="0" spc="-30" dirty="0">
                <a:solidFill>
                  <a:srgbClr val="012F75">
                    <a:lumMod val="60000"/>
                    <a:lumOff val="40000"/>
                  </a:srgb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’</a:t>
            </a:r>
            <a:r>
              <a:rPr lang="en-US" altLang="ko-KR" sz="12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ko-KR" altLang="en-US" sz="12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의무 사항 충족</a:t>
            </a:r>
            <a:endParaRPr lang="en-US" altLang="ko-KR" sz="1200" kern="0" spc="-30" dirty="0">
              <a:solidFill>
                <a:prstClr val="black">
                  <a:lumMod val="95000"/>
                  <a:lumOff val="5000"/>
                </a:prstClr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en-US" altLang="ko-KR" sz="12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    (</a:t>
            </a:r>
            <a:r>
              <a:rPr lang="ko-KR" altLang="en-US" sz="12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전자금융감독규정 시행세칙 준수</a:t>
            </a:r>
            <a:r>
              <a:rPr lang="en-US" altLang="ko-KR" sz="12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, 2021.01.01)</a:t>
            </a:r>
          </a:p>
          <a:p>
            <a:pPr>
              <a:lnSpc>
                <a:spcPct val="130000"/>
              </a:lnSpc>
            </a:pPr>
            <a:r>
              <a:rPr lang="en-US" altLang="ko-KR" sz="12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      </a:t>
            </a:r>
            <a:r>
              <a:rPr lang="en-US" altLang="ko-KR" sz="1200" kern="0" spc="-30" dirty="0">
                <a:solidFill>
                  <a:prstClr val="white">
                    <a:lumMod val="50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- [2. </a:t>
            </a:r>
            <a:r>
              <a:rPr lang="ko-KR" altLang="en-US" sz="1200" kern="0" spc="-30" dirty="0">
                <a:solidFill>
                  <a:prstClr val="white">
                    <a:lumMod val="50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내부망 접근 통제 </a:t>
            </a:r>
            <a:r>
              <a:rPr lang="en-US" altLang="ko-KR" sz="1200" kern="0" spc="-30" dirty="0">
                <a:solidFill>
                  <a:prstClr val="white">
                    <a:lumMod val="50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&gt; </a:t>
            </a:r>
            <a:r>
              <a:rPr lang="ko-KR" altLang="en-US" sz="1200" kern="0" spc="-30" dirty="0">
                <a:solidFill>
                  <a:prstClr val="white">
                    <a:lumMod val="50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원격접속 시 보안조차 사전 검사</a:t>
            </a:r>
            <a:r>
              <a:rPr lang="en-US" altLang="ko-KR" sz="1200" kern="0" spc="-30" dirty="0">
                <a:solidFill>
                  <a:prstClr val="white">
                    <a:lumMod val="50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]</a:t>
            </a:r>
            <a:r>
              <a:rPr lang="ko-KR" altLang="en-US" sz="1200" kern="0" spc="-30" dirty="0">
                <a:solidFill>
                  <a:prstClr val="white">
                    <a:lumMod val="50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 항목</a:t>
            </a:r>
            <a:endParaRPr lang="en-US" altLang="ko-KR" sz="1200" kern="0" spc="-30" dirty="0">
              <a:solidFill>
                <a:prstClr val="white">
                  <a:lumMod val="50000"/>
                </a:prstClr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6FD85193-EC52-44F7-A6D0-7B959A21B5FA}"/>
              </a:ext>
            </a:extLst>
          </p:cNvPr>
          <p:cNvSpPr txBox="1"/>
          <p:nvPr/>
        </p:nvSpPr>
        <p:spPr>
          <a:xfrm>
            <a:off x="4900123" y="5478764"/>
            <a:ext cx="2686313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ko-KR" altLang="en-US" sz="12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재택 근무 환경의 </a:t>
            </a:r>
            <a:r>
              <a:rPr lang="ko-KR" altLang="en-US" sz="1200" b="1" kern="0" spc="-30" dirty="0">
                <a:solidFill>
                  <a:srgbClr val="012F75">
                    <a:lumMod val="60000"/>
                    <a:lumOff val="40000"/>
                  </a:srgb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사내망 접근 보안성 강화</a:t>
            </a:r>
            <a:endParaRPr lang="en-US" altLang="ko-KR" sz="1200" b="1" kern="0" spc="-30" dirty="0">
              <a:solidFill>
                <a:srgbClr val="012F75">
                  <a:lumMod val="60000"/>
                  <a:lumOff val="40000"/>
                </a:srgbClr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2D06EF02-29A2-4A12-9DD0-55502AFF54D9}"/>
              </a:ext>
            </a:extLst>
          </p:cNvPr>
          <p:cNvSpPr txBox="1"/>
          <p:nvPr/>
        </p:nvSpPr>
        <p:spPr>
          <a:xfrm>
            <a:off x="4900123" y="5838437"/>
            <a:ext cx="2856551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ko-KR" altLang="en-US" sz="1200" kern="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재택 근무자의 </a:t>
            </a:r>
            <a:r>
              <a:rPr lang="ko-KR" altLang="en-US" sz="1200" b="1" kern="0" spc="-30" dirty="0">
                <a:solidFill>
                  <a:srgbClr val="012F75">
                    <a:lumMod val="60000"/>
                    <a:lumOff val="40000"/>
                  </a:srgb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Arial" panose="020B0604020202020204" pitchFamily="34" charset="0"/>
              </a:rPr>
              <a:t>보안 의식 함양 및 책임감 부여</a:t>
            </a:r>
            <a:endParaRPr lang="en-US" altLang="ko-KR" sz="1200" b="1" kern="0" spc="-30" dirty="0">
              <a:solidFill>
                <a:srgbClr val="012F75">
                  <a:lumMod val="60000"/>
                  <a:lumOff val="40000"/>
                </a:srgbClr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Arial" panose="020B0604020202020204" pitchFamily="34" charset="0"/>
            </a:endParaRPr>
          </a:p>
        </p:txBody>
      </p:sp>
      <p:cxnSp>
        <p:nvCxnSpPr>
          <p:cNvPr id="73" name="꺾인 연결선 186">
            <a:extLst>
              <a:ext uri="{FF2B5EF4-FFF2-40B4-BE49-F238E27FC236}">
                <a16:creationId xmlns:a16="http://schemas.microsoft.com/office/drawing/2014/main" id="{9E8D5995-8E2C-439A-937F-875A90416106}"/>
              </a:ext>
            </a:extLst>
          </p:cNvPr>
          <p:cNvCxnSpPr>
            <a:stCxn id="105" idx="0"/>
            <a:endCxn id="107" idx="0"/>
          </p:cNvCxnSpPr>
          <p:nvPr/>
        </p:nvCxnSpPr>
        <p:spPr>
          <a:xfrm rot="5400000" flipH="1" flipV="1">
            <a:off x="1934226" y="4268669"/>
            <a:ext cx="12700" cy="1582104"/>
          </a:xfrm>
          <a:prstGeom prst="bentConnector3">
            <a:avLst>
              <a:gd name="adj1" fmla="val 3040819"/>
            </a:avLst>
          </a:prstGeom>
          <a:noFill/>
          <a:ln w="1905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</p:cxnSp>
      <p:cxnSp>
        <p:nvCxnSpPr>
          <p:cNvPr id="72" name="직선 연결선 71">
            <a:extLst>
              <a:ext uri="{FF2B5EF4-FFF2-40B4-BE49-F238E27FC236}">
                <a16:creationId xmlns:a16="http://schemas.microsoft.com/office/drawing/2014/main" id="{C6BE61DF-42C6-4614-8C58-DCB71038A8F8}"/>
              </a:ext>
            </a:extLst>
          </p:cNvPr>
          <p:cNvCxnSpPr>
            <a:cxnSpLocks/>
          </p:cNvCxnSpPr>
          <p:nvPr/>
        </p:nvCxnSpPr>
        <p:spPr>
          <a:xfrm>
            <a:off x="1933309" y="2540246"/>
            <a:ext cx="0" cy="2594137"/>
          </a:xfrm>
          <a:prstGeom prst="line">
            <a:avLst/>
          </a:prstGeom>
          <a:noFill/>
          <a:ln w="762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694CD377-8334-4EA9-9F64-FE5C1664CC10}"/>
              </a:ext>
            </a:extLst>
          </p:cNvPr>
          <p:cNvSpPr txBox="1"/>
          <p:nvPr/>
        </p:nvSpPr>
        <p:spPr>
          <a:xfrm>
            <a:off x="2026313" y="3483758"/>
            <a:ext cx="74988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>
              <a:defRPr/>
            </a:pPr>
            <a:r>
              <a:rPr lang="en-US" altLang="ko-KR" sz="1200" spc="-30" dirty="0">
                <a:solidFill>
                  <a:schemeClr val="bg1">
                    <a:lumMod val="50000"/>
                  </a:schemeClr>
                </a:solidFill>
                <a:latin typeface="NanumSquare" panose="020B0600000101010101" pitchFamily="34" charset="-127"/>
                <a:ea typeface="NanumSquare" panose="020B0600000101010101" pitchFamily="34" charset="-127"/>
              </a:rPr>
              <a:t>Q-VPN </a:t>
            </a:r>
            <a:r>
              <a:rPr lang="ko-KR" altLang="en-US" sz="1200" spc="-30" dirty="0">
                <a:solidFill>
                  <a:schemeClr val="bg1">
                    <a:lumMod val="50000"/>
                  </a:schemeClr>
                </a:solidFill>
                <a:latin typeface="NanumSquare" panose="020B0600000101010101" pitchFamily="34" charset="-127"/>
                <a:ea typeface="NanumSquare" panose="020B0600000101010101" pitchFamily="34" charset="-127"/>
              </a:rPr>
              <a:t>터널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49792FF7-469B-4B2D-913B-414BA051E5EF}"/>
              </a:ext>
            </a:extLst>
          </p:cNvPr>
          <p:cNvSpPr txBox="1"/>
          <p:nvPr/>
        </p:nvSpPr>
        <p:spPr>
          <a:xfrm>
            <a:off x="2085150" y="5794436"/>
            <a:ext cx="1570229" cy="169277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>
            <a:defPPr>
              <a:defRPr lang="ko-KR"/>
            </a:defPPr>
            <a:lvl1pPr>
              <a:defRPr sz="1100" spc="-30">
                <a:solidFill>
                  <a:schemeClr val="accent1"/>
                </a:solidFill>
                <a:latin typeface="+mj-ea"/>
                <a:ea typeface="+mj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altLang="ko-KR" dirty="0"/>
              <a:t>TrusGuard Q-VPN Client</a:t>
            </a:r>
            <a:endParaRPr lang="ko-KR" altLang="en-US" dirty="0"/>
          </a:p>
        </p:txBody>
      </p:sp>
      <p:sp>
        <p:nvSpPr>
          <p:cNvPr id="104" name="타원 103">
            <a:extLst>
              <a:ext uri="{FF2B5EF4-FFF2-40B4-BE49-F238E27FC236}">
                <a16:creationId xmlns:a16="http://schemas.microsoft.com/office/drawing/2014/main" id="{A5B42E80-2107-492B-855F-EDD1D9111A72}"/>
              </a:ext>
            </a:extLst>
          </p:cNvPr>
          <p:cNvSpPr/>
          <p:nvPr/>
        </p:nvSpPr>
        <p:spPr>
          <a:xfrm>
            <a:off x="1892801" y="5781024"/>
            <a:ext cx="198000" cy="198000"/>
          </a:xfrm>
          <a:prstGeom prst="ellipse">
            <a:avLst/>
          </a:prstGeom>
          <a:solidFill>
            <a:srgbClr val="012F75"/>
          </a:solidFill>
          <a:ln w="6350" cap="flat" cmpd="sng" algn="ctr">
            <a:noFill/>
            <a:prstDash val="solid"/>
            <a:miter lim="800000"/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US" altLang="ko-KR" sz="1100" b="1" spc="-30" dirty="0">
                <a:solidFill>
                  <a:schemeClr val="lt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ko-KR" altLang="en-US" sz="1100" b="1" spc="-30" dirty="0">
              <a:solidFill>
                <a:schemeClr val="l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F1CAA61-B2F6-4D30-A997-4F6FA1ED4DB6}"/>
              </a:ext>
            </a:extLst>
          </p:cNvPr>
          <p:cNvSpPr txBox="1"/>
          <p:nvPr/>
        </p:nvSpPr>
        <p:spPr>
          <a:xfrm>
            <a:off x="1012692" y="5800102"/>
            <a:ext cx="735385" cy="169277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>
            <a:defPPr>
              <a:defRPr lang="ko-KR"/>
            </a:defPPr>
            <a:lvl1pPr>
              <a:defRPr sz="1100" spc="-30">
                <a:solidFill>
                  <a:schemeClr val="accent1"/>
                </a:solidFill>
                <a:latin typeface="+mj-ea"/>
                <a:ea typeface="+mj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altLang="ko-KR" dirty="0"/>
              <a:t>ESA Agent</a:t>
            </a:r>
            <a:endParaRPr lang="ko-KR" altLang="en-US" dirty="0"/>
          </a:p>
        </p:txBody>
      </p:sp>
      <p:sp>
        <p:nvSpPr>
          <p:cNvPr id="102" name="타원 101">
            <a:extLst>
              <a:ext uri="{FF2B5EF4-FFF2-40B4-BE49-F238E27FC236}">
                <a16:creationId xmlns:a16="http://schemas.microsoft.com/office/drawing/2014/main" id="{E7B4E568-0062-4427-ACEB-6A899DA2DB3D}"/>
              </a:ext>
            </a:extLst>
          </p:cNvPr>
          <p:cNvSpPr/>
          <p:nvPr/>
        </p:nvSpPr>
        <p:spPr>
          <a:xfrm>
            <a:off x="810112" y="5786195"/>
            <a:ext cx="198000" cy="198000"/>
          </a:xfrm>
          <a:prstGeom prst="ellipse">
            <a:avLst/>
          </a:prstGeom>
          <a:solidFill>
            <a:srgbClr val="012F75"/>
          </a:solidFill>
          <a:ln w="6350" cap="flat" cmpd="sng" algn="ctr">
            <a:noFill/>
            <a:prstDash val="solid"/>
            <a:miter lim="800000"/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US" altLang="ko-KR" sz="1100" b="1" spc="-30" dirty="0">
                <a:solidFill>
                  <a:schemeClr val="lt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ko-KR" altLang="en-US" sz="1100" b="1" spc="-30" dirty="0">
              <a:solidFill>
                <a:schemeClr val="l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DE412D9C-CBDE-4B40-9457-F65133306B39}"/>
              </a:ext>
            </a:extLst>
          </p:cNvPr>
          <p:cNvSpPr txBox="1"/>
          <p:nvPr/>
        </p:nvSpPr>
        <p:spPr>
          <a:xfrm>
            <a:off x="1012692" y="6070245"/>
            <a:ext cx="726087" cy="169277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>
            <a:defPPr>
              <a:defRPr lang="ko-KR"/>
            </a:defPPr>
            <a:lvl1pPr>
              <a:defRPr sz="1100" spc="-30">
                <a:solidFill>
                  <a:schemeClr val="accent1"/>
                </a:solidFill>
                <a:latin typeface="+mj-ea"/>
                <a:ea typeface="+mj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ko-KR" altLang="en-US" dirty="0"/>
              <a:t>로그인 제어</a:t>
            </a:r>
          </a:p>
        </p:txBody>
      </p:sp>
      <p:sp>
        <p:nvSpPr>
          <p:cNvPr id="100" name="타원 99">
            <a:extLst>
              <a:ext uri="{FF2B5EF4-FFF2-40B4-BE49-F238E27FC236}">
                <a16:creationId xmlns:a16="http://schemas.microsoft.com/office/drawing/2014/main" id="{4DB21DE2-377B-43B8-8EBB-0EBF910AA6C2}"/>
              </a:ext>
            </a:extLst>
          </p:cNvPr>
          <p:cNvSpPr/>
          <p:nvPr/>
        </p:nvSpPr>
        <p:spPr>
          <a:xfrm>
            <a:off x="804043" y="6056338"/>
            <a:ext cx="198000" cy="198000"/>
          </a:xfrm>
          <a:prstGeom prst="ellipse">
            <a:avLst/>
          </a:prstGeom>
          <a:solidFill>
            <a:srgbClr val="012F75"/>
          </a:solidFill>
          <a:ln w="6350" cap="flat" cmpd="sng" algn="ctr">
            <a:noFill/>
            <a:prstDash val="solid"/>
            <a:miter lim="800000"/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US" altLang="ko-KR" sz="1100" b="1" spc="-30" dirty="0">
                <a:solidFill>
                  <a:schemeClr val="lt1"/>
                </a:solidFill>
                <a:latin typeface="Arial" pitchFamily="34" charset="0"/>
                <a:cs typeface="Arial" pitchFamily="34" charset="0"/>
              </a:rPr>
              <a:t>3</a:t>
            </a:r>
            <a:endParaRPr lang="ko-KR" altLang="en-US" sz="1100" b="1" spc="-30" dirty="0">
              <a:solidFill>
                <a:schemeClr val="l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6A7CBD36-B59C-422F-854D-596E1F9C3703}"/>
              </a:ext>
            </a:extLst>
          </p:cNvPr>
          <p:cNvSpPr txBox="1"/>
          <p:nvPr/>
        </p:nvSpPr>
        <p:spPr>
          <a:xfrm>
            <a:off x="2085150" y="6065848"/>
            <a:ext cx="850480" cy="169277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>
            <a:defPPr>
              <a:defRPr lang="ko-KR"/>
            </a:defPPr>
            <a:lvl1pPr>
              <a:defRPr sz="1100" spc="-30">
                <a:solidFill>
                  <a:schemeClr val="accent1"/>
                </a:solidFill>
                <a:latin typeface="+mj-ea"/>
                <a:ea typeface="+mj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ko-KR" altLang="en-US" dirty="0"/>
              <a:t>실시간성 보장</a:t>
            </a:r>
          </a:p>
        </p:txBody>
      </p:sp>
      <p:sp>
        <p:nvSpPr>
          <p:cNvPr id="98" name="타원 97">
            <a:extLst>
              <a:ext uri="{FF2B5EF4-FFF2-40B4-BE49-F238E27FC236}">
                <a16:creationId xmlns:a16="http://schemas.microsoft.com/office/drawing/2014/main" id="{390A746B-84DE-4D16-B0BE-7D5DB689589A}"/>
              </a:ext>
            </a:extLst>
          </p:cNvPr>
          <p:cNvSpPr/>
          <p:nvPr/>
        </p:nvSpPr>
        <p:spPr>
          <a:xfrm>
            <a:off x="1896454" y="6061117"/>
            <a:ext cx="198000" cy="198000"/>
          </a:xfrm>
          <a:prstGeom prst="ellipse">
            <a:avLst/>
          </a:prstGeom>
          <a:solidFill>
            <a:srgbClr val="012F75"/>
          </a:solidFill>
          <a:ln w="6350" cap="flat" cmpd="sng" algn="ctr">
            <a:noFill/>
            <a:prstDash val="solid"/>
            <a:miter lim="800000"/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US" altLang="ko-KR" sz="1100" b="1" spc="-30" dirty="0">
                <a:solidFill>
                  <a:schemeClr val="lt1"/>
                </a:solidFill>
                <a:latin typeface="Arial" pitchFamily="34" charset="0"/>
                <a:cs typeface="Arial" pitchFamily="34" charset="0"/>
              </a:rPr>
              <a:t>4</a:t>
            </a:r>
            <a:endParaRPr lang="ko-KR" altLang="en-US" sz="1100" b="1" spc="-30" dirty="0">
              <a:solidFill>
                <a:schemeClr val="lt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4" name="그림 93">
            <a:extLst>
              <a:ext uri="{FF2B5EF4-FFF2-40B4-BE49-F238E27FC236}">
                <a16:creationId xmlns:a16="http://schemas.microsoft.com/office/drawing/2014/main" id="{E2959682-B734-4587-A953-D8BC577A409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rgbClr val="F2F2F2">
                <a:shade val="45000"/>
                <a:satMod val="135000"/>
              </a:srgbClr>
              <a:prstClr val="white"/>
            </a:duotone>
          </a:blip>
          <a:stretch>
            <a:fillRect/>
          </a:stretch>
        </p:blipFill>
        <p:spPr>
          <a:xfrm>
            <a:off x="1570757" y="1898326"/>
            <a:ext cx="725102" cy="645420"/>
          </a:xfrm>
          <a:prstGeom prst="rect">
            <a:avLst/>
          </a:prstGeom>
        </p:spPr>
      </p:pic>
      <p:sp>
        <p:nvSpPr>
          <p:cNvPr id="96" name="Freeform 5">
            <a:extLst>
              <a:ext uri="{FF2B5EF4-FFF2-40B4-BE49-F238E27FC236}">
                <a16:creationId xmlns:a16="http://schemas.microsoft.com/office/drawing/2014/main" id="{F629A680-94E3-4326-8E39-66A90FC85554}"/>
              </a:ext>
            </a:extLst>
          </p:cNvPr>
          <p:cNvSpPr>
            <a:spLocks/>
          </p:cNvSpPr>
          <p:nvPr/>
        </p:nvSpPr>
        <p:spPr bwMode="auto">
          <a:xfrm>
            <a:off x="1509396" y="3692957"/>
            <a:ext cx="826921" cy="524926"/>
          </a:xfrm>
          <a:custGeom>
            <a:avLst/>
            <a:gdLst>
              <a:gd name="T0" fmla="*/ 229 w 266"/>
              <a:gd name="T1" fmla="*/ 165 h 168"/>
              <a:gd name="T2" fmla="*/ 266 w 266"/>
              <a:gd name="T3" fmla="*/ 114 h 168"/>
              <a:gd name="T4" fmla="*/ 225 w 266"/>
              <a:gd name="T5" fmla="*/ 62 h 168"/>
              <a:gd name="T6" fmla="*/ 225 w 266"/>
              <a:gd name="T7" fmla="*/ 61 h 168"/>
              <a:gd name="T8" fmla="*/ 187 w 266"/>
              <a:gd name="T9" fmla="*/ 23 h 168"/>
              <a:gd name="T10" fmla="*/ 169 w 266"/>
              <a:gd name="T11" fmla="*/ 27 h 168"/>
              <a:gd name="T12" fmla="*/ 117 w 266"/>
              <a:gd name="T13" fmla="*/ 0 h 168"/>
              <a:gd name="T14" fmla="*/ 52 w 266"/>
              <a:gd name="T15" fmla="*/ 61 h 168"/>
              <a:gd name="T16" fmla="*/ 0 w 266"/>
              <a:gd name="T17" fmla="*/ 114 h 168"/>
              <a:gd name="T18" fmla="*/ 54 w 266"/>
              <a:gd name="T19" fmla="*/ 167 h 168"/>
              <a:gd name="T20" fmla="*/ 208 w 266"/>
              <a:gd name="T21" fmla="*/ 167 h 168"/>
              <a:gd name="T22" fmla="*/ 229 w 266"/>
              <a:gd name="T23" fmla="*/ 165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66" h="168">
                <a:moveTo>
                  <a:pt x="229" y="165"/>
                </a:moveTo>
                <a:cubicBezTo>
                  <a:pt x="251" y="158"/>
                  <a:pt x="266" y="138"/>
                  <a:pt x="266" y="114"/>
                </a:cubicBezTo>
                <a:cubicBezTo>
                  <a:pt x="266" y="89"/>
                  <a:pt x="249" y="67"/>
                  <a:pt x="225" y="62"/>
                </a:cubicBezTo>
                <a:cubicBezTo>
                  <a:pt x="225" y="62"/>
                  <a:pt x="225" y="61"/>
                  <a:pt x="225" y="61"/>
                </a:cubicBezTo>
                <a:cubicBezTo>
                  <a:pt x="225" y="40"/>
                  <a:pt x="208" y="23"/>
                  <a:pt x="187" y="23"/>
                </a:cubicBezTo>
                <a:cubicBezTo>
                  <a:pt x="181" y="23"/>
                  <a:pt x="175" y="25"/>
                  <a:pt x="169" y="27"/>
                </a:cubicBezTo>
                <a:cubicBezTo>
                  <a:pt x="158" y="11"/>
                  <a:pt x="139" y="0"/>
                  <a:pt x="117" y="0"/>
                </a:cubicBezTo>
                <a:cubicBezTo>
                  <a:pt x="82" y="0"/>
                  <a:pt x="54" y="27"/>
                  <a:pt x="52" y="61"/>
                </a:cubicBezTo>
                <a:cubicBezTo>
                  <a:pt x="24" y="62"/>
                  <a:pt x="0" y="85"/>
                  <a:pt x="0" y="114"/>
                </a:cubicBezTo>
                <a:cubicBezTo>
                  <a:pt x="0" y="144"/>
                  <a:pt x="24" y="167"/>
                  <a:pt x="54" y="167"/>
                </a:cubicBezTo>
                <a:cubicBezTo>
                  <a:pt x="208" y="167"/>
                  <a:pt x="208" y="167"/>
                  <a:pt x="208" y="167"/>
                </a:cubicBezTo>
                <a:cubicBezTo>
                  <a:pt x="208" y="167"/>
                  <a:pt x="220" y="168"/>
                  <a:pt x="229" y="165"/>
                </a:cubicBezTo>
                <a:close/>
              </a:path>
            </a:pathLst>
          </a:custGeom>
          <a:solidFill>
            <a:sysClr val="window" lastClr="FFFFFF"/>
          </a:solidFill>
          <a:ln w="19050">
            <a:solidFill>
              <a:sysClr val="window" lastClr="FFFFFF">
                <a:lumMod val="75000"/>
              </a:sysClr>
            </a:solidFill>
          </a:ln>
        </p:spPr>
        <p:txBody>
          <a:bodyPr vert="horz" wrap="square" lIns="91440" tIns="18000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>
              <a:defRPr/>
            </a:pPr>
            <a:r>
              <a:rPr lang="en-US" altLang="ko-KR" sz="1200" spc="-3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Internet</a:t>
            </a:r>
            <a:endParaRPr lang="ko-KR" altLang="en-US" sz="1200" spc="-3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Freeform 5">
            <a:extLst>
              <a:ext uri="{FF2B5EF4-FFF2-40B4-BE49-F238E27FC236}">
                <a16:creationId xmlns:a16="http://schemas.microsoft.com/office/drawing/2014/main" id="{471293A7-D182-1F4F-9628-E83E0E110594}"/>
              </a:ext>
            </a:extLst>
          </p:cNvPr>
          <p:cNvSpPr>
            <a:spLocks/>
          </p:cNvSpPr>
          <p:nvPr/>
        </p:nvSpPr>
        <p:spPr bwMode="auto">
          <a:xfrm rot="5400000">
            <a:off x="3217997" y="4630374"/>
            <a:ext cx="1049848" cy="1232014"/>
          </a:xfrm>
          <a:custGeom>
            <a:avLst/>
            <a:gdLst>
              <a:gd name="T0" fmla="*/ 182 w 182"/>
              <a:gd name="T1" fmla="*/ 91 h 214"/>
              <a:gd name="T2" fmla="*/ 91 w 182"/>
              <a:gd name="T3" fmla="*/ 0 h 214"/>
              <a:gd name="T4" fmla="*/ 0 w 182"/>
              <a:gd name="T5" fmla="*/ 91 h 214"/>
              <a:gd name="T6" fmla="*/ 77 w 182"/>
              <a:gd name="T7" fmla="*/ 181 h 214"/>
              <a:gd name="T8" fmla="*/ 91 w 182"/>
              <a:gd name="T9" fmla="*/ 214 h 214"/>
              <a:gd name="T10" fmla="*/ 105 w 182"/>
              <a:gd name="T11" fmla="*/ 181 h 214"/>
              <a:gd name="T12" fmla="*/ 182 w 182"/>
              <a:gd name="T13" fmla="*/ 91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2" h="214">
                <a:moveTo>
                  <a:pt x="182" y="91"/>
                </a:moveTo>
                <a:cubicBezTo>
                  <a:pt x="182" y="41"/>
                  <a:pt x="141" y="0"/>
                  <a:pt x="91" y="0"/>
                </a:cubicBezTo>
                <a:cubicBezTo>
                  <a:pt x="41" y="0"/>
                  <a:pt x="0" y="41"/>
                  <a:pt x="0" y="91"/>
                </a:cubicBezTo>
                <a:cubicBezTo>
                  <a:pt x="0" y="137"/>
                  <a:pt x="33" y="174"/>
                  <a:pt x="77" y="181"/>
                </a:cubicBezTo>
                <a:cubicBezTo>
                  <a:pt x="91" y="214"/>
                  <a:pt x="91" y="214"/>
                  <a:pt x="91" y="214"/>
                </a:cubicBezTo>
                <a:cubicBezTo>
                  <a:pt x="105" y="181"/>
                  <a:pt x="105" y="181"/>
                  <a:pt x="105" y="181"/>
                </a:cubicBezTo>
                <a:cubicBezTo>
                  <a:pt x="149" y="174"/>
                  <a:pt x="182" y="137"/>
                  <a:pt x="182" y="9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6350">
            <a:noFill/>
          </a:ln>
          <a:effectLst>
            <a:outerShdw blurRad="38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/>
            <a:endParaRPr lang="ko-KR" altLang="en-US" sz="1200" b="1" spc="-3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D231E6C-C2F1-6C47-9019-905B32106EFB}"/>
              </a:ext>
            </a:extLst>
          </p:cNvPr>
          <p:cNvSpPr txBox="1"/>
          <p:nvPr/>
        </p:nvSpPr>
        <p:spPr>
          <a:xfrm>
            <a:off x="3452989" y="4981600"/>
            <a:ext cx="764313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12700"/>
            </a:sp3d>
          </a:bodyPr>
          <a:lstStyle/>
          <a:p>
            <a:pPr algn="ctr">
              <a:defRPr/>
            </a:pPr>
            <a:r>
              <a:rPr lang="ko-KR" altLang="en-US" sz="1200" kern="0" spc="-30" dirty="0">
                <a:solidFill>
                  <a:prstClr val="white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보안 점수에 </a:t>
            </a:r>
            <a:endParaRPr lang="en-US" altLang="ko-KR" sz="1200" kern="0" spc="-30" dirty="0">
              <a:solidFill>
                <a:prstClr val="white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algn="ctr">
              <a:defRPr/>
            </a:pPr>
            <a:r>
              <a:rPr lang="ko-KR" altLang="en-US" sz="1200" kern="0" spc="-30" dirty="0">
                <a:solidFill>
                  <a:prstClr val="white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따라</a:t>
            </a:r>
            <a:r>
              <a:rPr lang="en-US" altLang="ko-KR" sz="1200" kern="0" spc="-30" dirty="0">
                <a:solidFill>
                  <a:prstClr val="white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Q-VPN</a:t>
            </a:r>
          </a:p>
          <a:p>
            <a:pPr algn="ctr">
              <a:defRPr/>
            </a:pPr>
            <a:r>
              <a:rPr lang="ko-KR" altLang="en-US" sz="1200" kern="0" spc="-30" dirty="0">
                <a:solidFill>
                  <a:prstClr val="white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로그인 제어</a:t>
            </a:r>
          </a:p>
        </p:txBody>
      </p:sp>
      <p:pic>
        <p:nvPicPr>
          <p:cNvPr id="127" name="그림 126">
            <a:extLst>
              <a:ext uri="{FF2B5EF4-FFF2-40B4-BE49-F238E27FC236}">
                <a16:creationId xmlns:a16="http://schemas.microsoft.com/office/drawing/2014/main" id="{068429C4-4EAE-6347-A125-E9F3A0121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0043" y="3040014"/>
            <a:ext cx="1385628" cy="332092"/>
          </a:xfrm>
          <a:prstGeom prst="rect">
            <a:avLst/>
          </a:prstGeom>
        </p:spPr>
      </p:pic>
      <p:pic>
        <p:nvPicPr>
          <p:cNvPr id="128" name="그림 127">
            <a:extLst>
              <a:ext uri="{FF2B5EF4-FFF2-40B4-BE49-F238E27FC236}">
                <a16:creationId xmlns:a16="http://schemas.microsoft.com/office/drawing/2014/main" id="{2B9B7959-9D71-A341-A4C9-C39E49EBFA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391" y="2738113"/>
            <a:ext cx="766653" cy="241922"/>
          </a:xfrm>
          <a:prstGeom prst="rect">
            <a:avLst/>
          </a:prstGeom>
        </p:spPr>
      </p:pic>
      <p:grpSp>
        <p:nvGrpSpPr>
          <p:cNvPr id="71" name="그룹 70">
            <a:extLst>
              <a:ext uri="{FF2B5EF4-FFF2-40B4-BE49-F238E27FC236}">
                <a16:creationId xmlns:a16="http://schemas.microsoft.com/office/drawing/2014/main" id="{F2C560B0-E346-4B08-8D6C-8B045D260EEA}"/>
              </a:ext>
            </a:extLst>
          </p:cNvPr>
          <p:cNvGrpSpPr/>
          <p:nvPr/>
        </p:nvGrpSpPr>
        <p:grpSpPr>
          <a:xfrm>
            <a:off x="810112" y="5059721"/>
            <a:ext cx="2248228" cy="547941"/>
            <a:chOff x="922671" y="5514374"/>
            <a:chExt cx="1824216" cy="444600"/>
          </a:xfrm>
        </p:grpSpPr>
        <p:pic>
          <p:nvPicPr>
            <p:cNvPr id="105" name="그림 104">
              <a:extLst>
                <a:ext uri="{FF2B5EF4-FFF2-40B4-BE49-F238E27FC236}">
                  <a16:creationId xmlns:a16="http://schemas.microsoft.com/office/drawing/2014/main" id="{E1C95E0C-E1EF-474A-B76F-922CEE9031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grayscl/>
            </a:blip>
            <a:stretch>
              <a:fillRect/>
            </a:stretch>
          </p:blipFill>
          <p:spPr>
            <a:xfrm>
              <a:off x="922671" y="5514374"/>
              <a:ext cx="540494" cy="444600"/>
            </a:xfrm>
            <a:prstGeom prst="rect">
              <a:avLst/>
            </a:prstGeom>
          </p:spPr>
        </p:pic>
        <p:pic>
          <p:nvPicPr>
            <p:cNvPr id="106" name="그림 105">
              <a:extLst>
                <a:ext uri="{FF2B5EF4-FFF2-40B4-BE49-F238E27FC236}">
                  <a16:creationId xmlns:a16="http://schemas.microsoft.com/office/drawing/2014/main" id="{8600A017-1A8F-43F0-B7B5-568CE6D413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grayscl/>
            </a:blip>
            <a:stretch>
              <a:fillRect/>
            </a:stretch>
          </p:blipFill>
          <p:spPr>
            <a:xfrm>
              <a:off x="1564532" y="5514374"/>
              <a:ext cx="540494" cy="444600"/>
            </a:xfrm>
            <a:prstGeom prst="rect">
              <a:avLst/>
            </a:prstGeom>
          </p:spPr>
        </p:pic>
        <p:pic>
          <p:nvPicPr>
            <p:cNvPr id="107" name="그림 106">
              <a:extLst>
                <a:ext uri="{FF2B5EF4-FFF2-40B4-BE49-F238E27FC236}">
                  <a16:creationId xmlns:a16="http://schemas.microsoft.com/office/drawing/2014/main" id="{10A1D5D0-3120-4B43-AF42-216E141BFD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grayscl/>
            </a:blip>
            <a:stretch>
              <a:fillRect/>
            </a:stretch>
          </p:blipFill>
          <p:spPr>
            <a:xfrm>
              <a:off x="2206393" y="5514374"/>
              <a:ext cx="540494" cy="444600"/>
            </a:xfrm>
            <a:prstGeom prst="rect">
              <a:avLst/>
            </a:prstGeom>
          </p:spPr>
        </p:pic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BD624149-1ADF-6943-AD79-2D7D385D3D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8314" y="4348720"/>
            <a:ext cx="1846989" cy="281063"/>
          </a:xfrm>
          <a:prstGeom prst="rect">
            <a:avLst/>
          </a:prstGeom>
        </p:spPr>
      </p:pic>
      <p:cxnSp>
        <p:nvCxnSpPr>
          <p:cNvPr id="130" name="꺾인 연결선 186">
            <a:extLst>
              <a:ext uri="{FF2B5EF4-FFF2-40B4-BE49-F238E27FC236}">
                <a16:creationId xmlns:a16="http://schemas.microsoft.com/office/drawing/2014/main" id="{EBD3F895-FC51-434B-8E17-224148DD0547}"/>
              </a:ext>
            </a:extLst>
          </p:cNvPr>
          <p:cNvCxnSpPr>
            <a:cxnSpLocks/>
          </p:cNvCxnSpPr>
          <p:nvPr/>
        </p:nvCxnSpPr>
        <p:spPr>
          <a:xfrm flipV="1">
            <a:off x="1147507" y="4680466"/>
            <a:ext cx="793706" cy="344077"/>
          </a:xfrm>
          <a:prstGeom prst="bentConnector3">
            <a:avLst>
              <a:gd name="adj1" fmla="val 626"/>
            </a:avLst>
          </a:prstGeom>
          <a:noFill/>
          <a:ln w="762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</p:cxnSp>
      <p:pic>
        <p:nvPicPr>
          <p:cNvPr id="13" name="그림 12">
            <a:extLst>
              <a:ext uri="{FF2B5EF4-FFF2-40B4-BE49-F238E27FC236}">
                <a16:creationId xmlns:a16="http://schemas.microsoft.com/office/drawing/2014/main" id="{13474FF7-DEC5-1342-B4E9-32187E3691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7559" y="5124382"/>
            <a:ext cx="550800" cy="291600"/>
          </a:xfrm>
          <a:prstGeom prst="rect">
            <a:avLst/>
          </a:prstGeom>
        </p:spPr>
      </p:pic>
      <p:pic>
        <p:nvPicPr>
          <p:cNvPr id="129" name="그림 128">
            <a:extLst>
              <a:ext uri="{FF2B5EF4-FFF2-40B4-BE49-F238E27FC236}">
                <a16:creationId xmlns:a16="http://schemas.microsoft.com/office/drawing/2014/main" id="{40D03A34-9A04-374E-9107-1263854B9D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7497" y="4877521"/>
            <a:ext cx="234147" cy="234147"/>
          </a:xfrm>
          <a:prstGeom prst="rect">
            <a:avLst/>
          </a:prstGeom>
        </p:spPr>
      </p:pic>
      <p:pic>
        <p:nvPicPr>
          <p:cNvPr id="132" name="그림 131">
            <a:extLst>
              <a:ext uri="{FF2B5EF4-FFF2-40B4-BE49-F238E27FC236}">
                <a16:creationId xmlns:a16="http://schemas.microsoft.com/office/drawing/2014/main" id="{63A28032-F918-2C4E-9B72-DEE9E020DC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14897" y="4877521"/>
            <a:ext cx="234147" cy="234147"/>
          </a:xfrm>
          <a:prstGeom prst="rect">
            <a:avLst/>
          </a:prstGeom>
        </p:spPr>
      </p:pic>
      <p:pic>
        <p:nvPicPr>
          <p:cNvPr id="133" name="그림 132">
            <a:extLst>
              <a:ext uri="{FF2B5EF4-FFF2-40B4-BE49-F238E27FC236}">
                <a16:creationId xmlns:a16="http://schemas.microsoft.com/office/drawing/2014/main" id="{4F7526C9-02F8-8741-9646-FA3947F2B5B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0652" y="4888471"/>
            <a:ext cx="241952" cy="234147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B1243F08-EA6F-9444-A261-035876B805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63018" y="5124382"/>
            <a:ext cx="550800" cy="291600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1AB83703-39A9-584E-8F92-C9A8AE8B950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84109" y="5141000"/>
            <a:ext cx="474393" cy="278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889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1268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01_A4표지_응용">
  <a:themeElements>
    <a:clrScheme name="2020_AhnLab">
      <a:dk1>
        <a:sysClr val="windowText" lastClr="000000"/>
      </a:dk1>
      <a:lt1>
        <a:sysClr val="window" lastClr="FFFFFF"/>
      </a:lt1>
      <a:dk2>
        <a:srgbClr val="112443"/>
      </a:dk2>
      <a:lt2>
        <a:srgbClr val="F2F2F2"/>
      </a:lt2>
      <a:accent1>
        <a:srgbClr val="012F75"/>
      </a:accent1>
      <a:accent2>
        <a:srgbClr val="2CA8FC"/>
      </a:accent2>
      <a:accent3>
        <a:srgbClr val="00DAFF"/>
      </a:accent3>
      <a:accent4>
        <a:srgbClr val="FF7469"/>
      </a:accent4>
      <a:accent5>
        <a:srgbClr val="45EBB7"/>
      </a:accent5>
      <a:accent6>
        <a:srgbClr val="95A1BD"/>
      </a:accent6>
      <a:hlink>
        <a:srgbClr val="00DAFF"/>
      </a:hlink>
      <a:folHlink>
        <a:srgbClr val="7F7F7F"/>
      </a:folHlink>
    </a:clrScheme>
    <a:fontScheme name="나눔스퀘어">
      <a:majorFont>
        <a:latin typeface="나눔스퀘어 Bold"/>
        <a:ea typeface="나눔스퀘어 Bold"/>
        <a:cs typeface=""/>
      </a:majorFont>
      <a:minorFont>
        <a:latin typeface="나눔스퀘어"/>
        <a:ea typeface="나눔스퀘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2_A4뒷표지_응용">
  <a:themeElements>
    <a:clrScheme name="2020_AhnLab">
      <a:dk1>
        <a:sysClr val="windowText" lastClr="000000"/>
      </a:dk1>
      <a:lt1>
        <a:sysClr val="window" lastClr="FFFFFF"/>
      </a:lt1>
      <a:dk2>
        <a:srgbClr val="112443"/>
      </a:dk2>
      <a:lt2>
        <a:srgbClr val="F2F2F2"/>
      </a:lt2>
      <a:accent1>
        <a:srgbClr val="012F75"/>
      </a:accent1>
      <a:accent2>
        <a:srgbClr val="2CA8FC"/>
      </a:accent2>
      <a:accent3>
        <a:srgbClr val="00DAFF"/>
      </a:accent3>
      <a:accent4>
        <a:srgbClr val="FF7469"/>
      </a:accent4>
      <a:accent5>
        <a:srgbClr val="45EBB7"/>
      </a:accent5>
      <a:accent6>
        <a:srgbClr val="95A1BD"/>
      </a:accent6>
      <a:hlink>
        <a:srgbClr val="00DAFF"/>
      </a:hlink>
      <a:folHlink>
        <a:srgbClr val="7F7F7F"/>
      </a:folHlink>
    </a:clrScheme>
    <a:fontScheme name="나눔스퀘어">
      <a:majorFont>
        <a:latin typeface="나눔스퀘어 Bold"/>
        <a:ea typeface="나눔스퀘어 Bold"/>
        <a:cs typeface=""/>
      </a:majorFont>
      <a:minorFont>
        <a:latin typeface="나눔스퀘어"/>
        <a:ea typeface="나눔스퀘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_A4목차">
  <a:themeElements>
    <a:clrScheme name="2020_AhnLab">
      <a:dk1>
        <a:sysClr val="windowText" lastClr="000000"/>
      </a:dk1>
      <a:lt1>
        <a:sysClr val="window" lastClr="FFFFFF"/>
      </a:lt1>
      <a:dk2>
        <a:srgbClr val="112443"/>
      </a:dk2>
      <a:lt2>
        <a:srgbClr val="F2F2F2"/>
      </a:lt2>
      <a:accent1>
        <a:srgbClr val="012F75"/>
      </a:accent1>
      <a:accent2>
        <a:srgbClr val="2CA8FC"/>
      </a:accent2>
      <a:accent3>
        <a:srgbClr val="00DAFF"/>
      </a:accent3>
      <a:accent4>
        <a:srgbClr val="FF7469"/>
      </a:accent4>
      <a:accent5>
        <a:srgbClr val="45EBB7"/>
      </a:accent5>
      <a:accent6>
        <a:srgbClr val="95A1BD"/>
      </a:accent6>
      <a:hlink>
        <a:srgbClr val="00DAFF"/>
      </a:hlink>
      <a:folHlink>
        <a:srgbClr val="7F7F7F"/>
      </a:folHlink>
    </a:clrScheme>
    <a:fontScheme name="나눔스퀘어">
      <a:majorFont>
        <a:latin typeface="나눔스퀘어 Bold"/>
        <a:ea typeface="나눔스퀘어 Bold"/>
        <a:cs typeface=""/>
      </a:majorFont>
      <a:minorFont>
        <a:latin typeface="나눔스퀘어"/>
        <a:ea typeface="나눔스퀘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4_A4간지">
  <a:themeElements>
    <a:clrScheme name="2020_AhnLab">
      <a:dk1>
        <a:sysClr val="windowText" lastClr="000000"/>
      </a:dk1>
      <a:lt1>
        <a:sysClr val="window" lastClr="FFFFFF"/>
      </a:lt1>
      <a:dk2>
        <a:srgbClr val="112443"/>
      </a:dk2>
      <a:lt2>
        <a:srgbClr val="F2F2F2"/>
      </a:lt2>
      <a:accent1>
        <a:srgbClr val="012F75"/>
      </a:accent1>
      <a:accent2>
        <a:srgbClr val="2CA8FC"/>
      </a:accent2>
      <a:accent3>
        <a:srgbClr val="00DAFF"/>
      </a:accent3>
      <a:accent4>
        <a:srgbClr val="FF7469"/>
      </a:accent4>
      <a:accent5>
        <a:srgbClr val="45EBB7"/>
      </a:accent5>
      <a:accent6>
        <a:srgbClr val="95A1BD"/>
      </a:accent6>
      <a:hlink>
        <a:srgbClr val="00DAFF"/>
      </a:hlink>
      <a:folHlink>
        <a:srgbClr val="7F7F7F"/>
      </a:folHlink>
    </a:clrScheme>
    <a:fontScheme name="나눔스퀘어">
      <a:majorFont>
        <a:latin typeface="나눔스퀘어 Bold"/>
        <a:ea typeface="나눔스퀘어 Bold"/>
        <a:cs typeface=""/>
      </a:majorFont>
      <a:minorFont>
        <a:latin typeface="나눔스퀘어"/>
        <a:ea typeface="나눔스퀘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6_A4본문_응용">
  <a:themeElements>
    <a:clrScheme name="2020_AhnLab">
      <a:dk1>
        <a:sysClr val="windowText" lastClr="000000"/>
      </a:dk1>
      <a:lt1>
        <a:sysClr val="window" lastClr="FFFFFF"/>
      </a:lt1>
      <a:dk2>
        <a:srgbClr val="112443"/>
      </a:dk2>
      <a:lt2>
        <a:srgbClr val="F2F2F2"/>
      </a:lt2>
      <a:accent1>
        <a:srgbClr val="012F75"/>
      </a:accent1>
      <a:accent2>
        <a:srgbClr val="2CA8FC"/>
      </a:accent2>
      <a:accent3>
        <a:srgbClr val="00DAFF"/>
      </a:accent3>
      <a:accent4>
        <a:srgbClr val="FF7469"/>
      </a:accent4>
      <a:accent5>
        <a:srgbClr val="45EBB7"/>
      </a:accent5>
      <a:accent6>
        <a:srgbClr val="95A1BD"/>
      </a:accent6>
      <a:hlink>
        <a:srgbClr val="00DAFF"/>
      </a:hlink>
      <a:folHlink>
        <a:srgbClr val="7F7F7F"/>
      </a:folHlink>
    </a:clrScheme>
    <a:fontScheme name="나눔스퀘어">
      <a:majorFont>
        <a:latin typeface="나눔스퀘어 Bold"/>
        <a:ea typeface="나눔스퀘어 Bold"/>
        <a:cs typeface=""/>
      </a:majorFont>
      <a:minorFont>
        <a:latin typeface="나눔스퀘어"/>
        <a:ea typeface="나눔스퀘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4"/>
        </a:solidFill>
        <a:ln>
          <a:solidFill>
            <a:schemeClr val="bg1">
              <a:lumMod val="75000"/>
            </a:schemeClr>
          </a:solidFill>
        </a:ln>
        <a:effectLst>
          <a:outerShdw blurRad="63500" algn="ctr" rotWithShape="0">
            <a:prstClr val="black">
              <a:alpha val="15000"/>
            </a:prstClr>
          </a:outerShdw>
        </a:effectLst>
      </a:spPr>
      <a:bodyPr rtlCol="0" anchor="ctr">
        <a:scene3d>
          <a:camera prst="orthographicFront"/>
          <a:lightRig rig="threePt" dir="t"/>
        </a:scene3d>
        <a:sp3d>
          <a:bevelT w="0" h="12700"/>
        </a:sp3d>
      </a:bodyPr>
      <a:lstStyle>
        <a:defPPr algn="ctr" latinLnBrk="0">
          <a:defRPr sz="1200" b="1" kern="0" spc="-30" dirty="0">
            <a:solidFill>
              <a:prstClr val="white"/>
            </a:solidFill>
            <a:latin typeface="NanumSquare Bold" panose="020B0600000101010101" pitchFamily="34" charset="-127"/>
            <a:ea typeface="NanumSquare Bold" panose="020B0600000101010101" pitchFamily="34" charset="-12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0609168-7B9C-4DB0-B6FF-0F79A7EC36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5A5AD39-3164-4BD4-9564-5064729B830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8CA7E05-DB77-4666-A12E-54F3D52E1407}">
  <ds:schemaRefs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38110</TotalTime>
  <Words>3063</Words>
  <Application>Microsoft Office PowerPoint</Application>
  <PresentationFormat>A4 용지(210x297mm)</PresentationFormat>
  <Paragraphs>695</Paragraphs>
  <Slides>35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5</vt:i4>
      </vt:variant>
      <vt:variant>
        <vt:lpstr>슬라이드 제목</vt:lpstr>
      </vt:variant>
      <vt:variant>
        <vt:i4>35</vt:i4>
      </vt:variant>
    </vt:vector>
  </HeadingPairs>
  <TitlesOfParts>
    <vt:vector size="47" baseType="lpstr">
      <vt:lpstr>맑은 고딕</vt:lpstr>
      <vt:lpstr>NanumSquare</vt:lpstr>
      <vt:lpstr>NanumSquare Bold</vt:lpstr>
      <vt:lpstr>Arial</vt:lpstr>
      <vt:lpstr>나눔스퀘어 ExtraBold</vt:lpstr>
      <vt:lpstr>나눔스퀘어 Bold</vt:lpstr>
      <vt:lpstr>나눔스퀘어</vt:lpstr>
      <vt:lpstr>01_A4표지_응용</vt:lpstr>
      <vt:lpstr>02_A4뒷표지_응용</vt:lpstr>
      <vt:lpstr>03_A4목차</vt:lpstr>
      <vt:lpstr>04_A4간지</vt:lpstr>
      <vt:lpstr>6_A4본문_응용</vt:lpstr>
      <vt:lpstr>PowerPoint 프레젠테이션</vt:lpstr>
      <vt:lpstr>01. 양자 기술 현황 02. 양자암호통신 기반 VPN : AhnLab TrusGuard Q-VPN 03. 주요 기능 및 라인업 04. 구축 사례 05. 향후 로드맵 06. Appendix</vt:lpstr>
      <vt:lpstr>Prologue</vt:lpstr>
      <vt:lpstr>01. 양자 기술 현황</vt:lpstr>
      <vt:lpstr>양자 역학이란?</vt:lpstr>
      <vt:lpstr>양자 기술 현황(1/2)</vt:lpstr>
      <vt:lpstr>양자 기술 현황(2/2)</vt:lpstr>
      <vt:lpstr>QKD vs. QRNG</vt:lpstr>
      <vt:lpstr>양자암호통신 vs. 양자내성암호</vt:lpstr>
      <vt:lpstr>02.  양자암호통신 기반 VPN </vt:lpstr>
      <vt:lpstr>양자암호기술의 필요성: 양자컴퓨터의 등장(1/2)</vt:lpstr>
      <vt:lpstr>양자암호기술의 필요성: 양자컴퓨터의 등장(2/2)</vt:lpstr>
      <vt:lpstr>일반 VPN 동작 방식</vt:lpstr>
      <vt:lpstr>AhnLab TrusGuard Q-VPN 동작 방식</vt:lpstr>
      <vt:lpstr>양자 난수의 보안성(1/6)</vt:lpstr>
      <vt:lpstr>양자 난수의 보안성(2/6)</vt:lpstr>
      <vt:lpstr>양자 난수의 보안성(3/6)</vt:lpstr>
      <vt:lpstr>양자 난수의 보안성(4/6)</vt:lpstr>
      <vt:lpstr>양자 난수의 보안성(5/6)</vt:lpstr>
      <vt:lpstr>양자 난수의 보안성(6/6)</vt:lpstr>
      <vt:lpstr>FAQs</vt:lpstr>
      <vt:lpstr>03.  주요 기능 및 라인업</vt:lpstr>
      <vt:lpstr>주요 기능</vt:lpstr>
      <vt:lpstr>라인업</vt:lpstr>
      <vt:lpstr>04.  구축 사례</vt:lpstr>
      <vt:lpstr>양자암호통신 디지털뉴딜 1차년도 사업 (‘20년)</vt:lpstr>
      <vt:lpstr>OO 고객사 Q-VPN 시범 구축 (’21년)</vt:lpstr>
      <vt:lpstr>행정안전부 온-북(업무용 노트북) 시범운영 사업</vt:lpstr>
      <vt:lpstr>05.  향후 로드맵</vt:lpstr>
      <vt:lpstr>Future Roadmap</vt:lpstr>
      <vt:lpstr>Epilogue</vt:lpstr>
      <vt:lpstr>06.  Appendix</vt:lpstr>
      <vt:lpstr>#1: IoT 보안</vt:lpstr>
      <vt:lpstr>#2: ESA 연동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AhnLab_MDS</dc:title>
  <dc:creator>AhnLab, Inc.</dc:creator>
  <cp:lastModifiedBy>임진우</cp:lastModifiedBy>
  <cp:revision>2754</cp:revision>
  <cp:lastPrinted>2017-12-14T07:43:06Z</cp:lastPrinted>
  <dcterms:created xsi:type="dcterms:W3CDTF">2014-07-17T00:14:10Z</dcterms:created>
  <dcterms:modified xsi:type="dcterms:W3CDTF">2022-05-16T07:20:40Z</dcterms:modified>
</cp:coreProperties>
</file>